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handoutMasterIdLst>
    <p:handoutMasterId r:id="rId42"/>
  </p:handoutMasterIdLst>
  <p:sldIdLst>
    <p:sldId id="724" r:id="rId2"/>
    <p:sldId id="718" r:id="rId3"/>
    <p:sldId id="719" r:id="rId4"/>
    <p:sldId id="573" r:id="rId5"/>
    <p:sldId id="585" r:id="rId6"/>
    <p:sldId id="714" r:id="rId7"/>
    <p:sldId id="610" r:id="rId8"/>
    <p:sldId id="564" r:id="rId9"/>
    <p:sldId id="565" r:id="rId10"/>
    <p:sldId id="515" r:id="rId11"/>
    <p:sldId id="613" r:id="rId12"/>
    <p:sldId id="721" r:id="rId13"/>
    <p:sldId id="602" r:id="rId14"/>
    <p:sldId id="715" r:id="rId15"/>
    <p:sldId id="470" r:id="rId16"/>
    <p:sldId id="570" r:id="rId17"/>
    <p:sldId id="519" r:id="rId18"/>
    <p:sldId id="520" r:id="rId19"/>
    <p:sldId id="521" r:id="rId20"/>
    <p:sldId id="522" r:id="rId21"/>
    <p:sldId id="523" r:id="rId22"/>
    <p:sldId id="574" r:id="rId23"/>
    <p:sldId id="716" r:id="rId24"/>
    <p:sldId id="575" r:id="rId25"/>
    <p:sldId id="577" r:id="rId26"/>
    <p:sldId id="497" r:id="rId27"/>
    <p:sldId id="499" r:id="rId28"/>
    <p:sldId id="552" r:id="rId29"/>
    <p:sldId id="717" r:id="rId30"/>
    <p:sldId id="586" r:id="rId31"/>
    <p:sldId id="560" r:id="rId32"/>
    <p:sldId id="722" r:id="rId33"/>
    <p:sldId id="590" r:id="rId34"/>
    <p:sldId id="591" r:id="rId35"/>
    <p:sldId id="503" r:id="rId36"/>
    <p:sldId id="504" r:id="rId37"/>
    <p:sldId id="463" r:id="rId38"/>
    <p:sldId id="601" r:id="rId39"/>
    <p:sldId id="723" r:id="rId40"/>
  </p:sldIdLst>
  <p:sldSz cx="12192000" cy="6858000"/>
  <p:notesSz cx="6858000" cy="9144000"/>
  <p:defaultTex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p:defaultTextStyle>
  <p:extLst>
    <p:ext uri="{EFAFB233-063F-42B5-8137-9DF3F51BA10A}">
      <p15:sldGuideLst xmlns:p15="http://schemas.microsoft.com/office/powerpoint/2012/main">
        <p15:guide id="1" orient="horz" pos="2205" userDrawn="1">
          <p15:clr>
            <a:srgbClr val="A4A3A4"/>
          </p15:clr>
        </p15:guide>
        <p15:guide id="3" pos="529" userDrawn="1">
          <p15:clr>
            <a:srgbClr val="A4A3A4"/>
          </p15:clr>
        </p15:guide>
        <p15:guide id="4" orient="horz" pos="210" userDrawn="1">
          <p15:clr>
            <a:srgbClr val="A4A3A4"/>
          </p15:clr>
        </p15:guide>
        <p15:guide id="5" orient="horz" pos="4110" userDrawn="1">
          <p15:clr>
            <a:srgbClr val="A4A3A4"/>
          </p15:clr>
        </p15:guide>
        <p15:guide id="6" pos="3840" userDrawn="1">
          <p15:clr>
            <a:srgbClr val="A4A3A4"/>
          </p15:clr>
        </p15:guide>
        <p15:guide id="7" pos="71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5"/>
    <a:srgbClr val="7F7F7F"/>
    <a:srgbClr val="F2F2F2"/>
    <a:srgbClr val="D9D9D9"/>
    <a:srgbClr val="262626"/>
    <a:srgbClr val="ED7D31"/>
    <a:srgbClr val="D12117"/>
    <a:srgbClr val="FFBF00"/>
    <a:srgbClr val="F7A600"/>
    <a:srgbClr val="DE5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1569" autoAdjust="0"/>
  </p:normalViewPr>
  <p:slideViewPr>
    <p:cSldViewPr showGuides="1">
      <p:cViewPr>
        <p:scale>
          <a:sx n="50" d="100"/>
          <a:sy n="50" d="100"/>
        </p:scale>
        <p:origin x="584" y="476"/>
      </p:cViewPr>
      <p:guideLst>
        <p:guide orient="horz" pos="2205"/>
        <p:guide pos="529"/>
        <p:guide orient="horz" pos="210"/>
        <p:guide orient="horz" pos="4110"/>
        <p:guide pos="3840"/>
        <p:guide pos="7197"/>
      </p:guideLst>
    </p:cSldViewPr>
  </p:slideViewPr>
  <p:notesTextViewPr>
    <p:cViewPr>
      <p:scale>
        <a:sx n="100" d="100"/>
        <a:sy n="100" d="100"/>
      </p:scale>
      <p:origin x="0" y="0"/>
    </p:cViewPr>
  </p:notesTextViewPr>
  <p:sorterViewPr>
    <p:cViewPr>
      <p:scale>
        <a:sx n="70" d="100"/>
        <a:sy n="70" d="100"/>
      </p:scale>
      <p:origin x="0" y="0"/>
    </p:cViewPr>
  </p:sorterViewPr>
  <p:notesViewPr>
    <p:cSldViewPr showGuides="1">
      <p:cViewPr varScale="1">
        <p:scale>
          <a:sx n="79" d="100"/>
          <a:sy n="79" d="100"/>
        </p:scale>
        <p:origin x="31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 xmlns:a16="http://schemas.microsoft.com/office/drawing/2014/main" id="{2DC3B5E4-179C-4F08-88FB-11C031682F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 xmlns:a16="http://schemas.microsoft.com/office/drawing/2014/main" id="{66B970EB-9069-4471-993A-EAB369CDD3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F5BD6-DC86-4988-A584-3CF0951EA3DC}" type="datetimeFigureOut">
              <a:rPr lang="zh-CN" altLang="en-US" smtClean="0"/>
              <a:t>2018/11/27</a:t>
            </a:fld>
            <a:endParaRPr lang="zh-CN" altLang="en-US"/>
          </a:p>
        </p:txBody>
      </p:sp>
      <p:sp>
        <p:nvSpPr>
          <p:cNvPr id="4" name="页脚占位符 3">
            <a:extLst>
              <a:ext uri="{FF2B5EF4-FFF2-40B4-BE49-F238E27FC236}">
                <a16:creationId xmlns="" xmlns:a16="http://schemas.microsoft.com/office/drawing/2014/main" id="{0D2952FC-03DB-49F9-8D33-CA6B98E289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 xmlns:a16="http://schemas.microsoft.com/office/drawing/2014/main" id="{C4C1C399-B698-4A39-B8D5-963ECAA7C1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4A9E25-338D-48B7-8F8D-0C196D908306}" type="slidenum">
              <a:rPr lang="zh-CN" altLang="en-US" smtClean="0"/>
              <a:t>‹#›</a:t>
            </a:fld>
            <a:endParaRPr lang="zh-CN" altLang="en-US"/>
          </a:p>
        </p:txBody>
      </p:sp>
    </p:spTree>
    <p:extLst>
      <p:ext uri="{BB962C8B-B14F-4D97-AF65-F5344CB8AC3E}">
        <p14:creationId xmlns:p14="http://schemas.microsoft.com/office/powerpoint/2010/main" val="1434179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4514" name="幻灯片图像占位符 5120"/>
          <p:cNvSpPr>
            <a:spLocks noGrp="1" noRot="1" noChangeAspect="1" noChangeArrowheads="1"/>
          </p:cNvSpPr>
          <p:nvPr>
            <p:ph type="sldImg" idx="4294967295"/>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9219" name="文本占位符 5121"/>
          <p:cNvSpPr>
            <a:spLocks noGrp="1" noChangeArrowheads="1"/>
          </p:cNvSpPr>
          <p:nvPr>
            <p:ph type="body" sz="quarter" idx="9"/>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lstStyle/>
          <a:p>
            <a:pPr lvl="0"/>
            <a:r>
              <a:rPr lang="en-US" altLang="zh-CN" noProof="0">
                <a:sym typeface="Avenir Roman" charset="0"/>
              </a:rPr>
              <a:t>Click to edit Master text styles</a:t>
            </a:r>
          </a:p>
          <a:p>
            <a:pPr lvl="1"/>
            <a:r>
              <a:rPr lang="en-US" altLang="zh-CN" noProof="0">
                <a:sym typeface="Avenir Roman" charset="0"/>
              </a:rPr>
              <a:t>Second level</a:t>
            </a:r>
          </a:p>
          <a:p>
            <a:pPr lvl="2"/>
            <a:r>
              <a:rPr lang="en-US" altLang="zh-CN" noProof="0">
                <a:sym typeface="Avenir Roman" charset="0"/>
              </a:rPr>
              <a:t>Third level</a:t>
            </a:r>
          </a:p>
          <a:p>
            <a:pPr lvl="3"/>
            <a:r>
              <a:rPr lang="en-US" altLang="zh-CN" noProof="0">
                <a:sym typeface="Avenir Roman" charset="0"/>
              </a:rPr>
              <a:t>Fourth level</a:t>
            </a:r>
          </a:p>
          <a:p>
            <a:pPr lvl="4"/>
            <a:r>
              <a:rPr lang="en-US" altLang="zh-CN" noProof="0">
                <a:sym typeface="Avenir Roman" charset="0"/>
              </a:rPr>
              <a:t>Fifth level</a:t>
            </a:r>
          </a:p>
        </p:txBody>
      </p:sp>
    </p:spTree>
    <p:extLst>
      <p:ext uri="{BB962C8B-B14F-4D97-AF65-F5344CB8AC3E}">
        <p14:creationId xmlns:p14="http://schemas.microsoft.com/office/powerpoint/2010/main" val="902016198"/>
      </p:ext>
    </p:extLst>
  </p:cSld>
  <p:clrMap bg1="lt1" tx1="dk1" bg2="lt2" tx2="dk2" accent1="accent1" accent2="accent2" accent3="accent3" accent4="accent4" accent5="accent5" accent6="accent6" hlink="hlink" folHlink="folHlink"/>
  <p:notesStyle>
    <a:lvl1pPr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1pPr>
    <a:lvl2pPr marL="113030" lvl="1"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2pPr>
    <a:lvl3pPr marL="227330" lvl="2"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3pPr>
    <a:lvl4pPr marL="341630" lvl="3"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4pPr>
    <a:lvl5pPr marL="455930" lvl="4"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5pPr>
    <a:lvl6pPr marL="1143000" lvl="5"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6pPr>
    <a:lvl7pPr marL="1371600" lvl="6"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7pPr>
    <a:lvl8pPr marL="1600200" lvl="7"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8pPr>
    <a:lvl9pPr marL="1828800" lvl="8"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180285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ChangeArrowheads="1" noTextEdit="1"/>
          </p:cNvSpPr>
          <p:nvPr>
            <p:ph type="sldImg"/>
          </p:nvPr>
        </p:nvSpPr>
        <p:spPr/>
      </p:sp>
      <p:sp>
        <p:nvSpPr>
          <p:cNvPr id="76803" name="备注占位符 2"/>
          <p:cNvSpPr>
            <a:spLocks noGrp="1" noChangeArrowheads="1"/>
          </p:cNvSpPr>
          <p:nvPr>
            <p:ph type="body" idx="1"/>
          </p:nvPr>
        </p:nvSpPr>
        <p:spPr>
          <a:noFill/>
        </p:spPr>
        <p:txBody>
          <a:bodyPr/>
          <a:lstStyle/>
          <a:p>
            <a:endParaRPr lang="zh-CN" altLang="en-US" dirty="0">
              <a:ea typeface="宋体" panose="02010600030101010101" pitchFamily="2" charset="-122"/>
            </a:endParaRPr>
          </a:p>
        </p:txBody>
      </p:sp>
    </p:spTree>
    <p:extLst>
      <p:ext uri="{BB962C8B-B14F-4D97-AF65-F5344CB8AC3E}">
        <p14:creationId xmlns:p14="http://schemas.microsoft.com/office/powerpoint/2010/main" val="328866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927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472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5440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a:solidFill>
              <a:srgbClr val="000000"/>
            </a:solidFill>
            <a:miter/>
          </a:ln>
        </p:spPr>
      </p:sp>
      <p:sp>
        <p:nvSpPr>
          <p:cNvPr id="61443" name="备注占位符 2"/>
          <p:cNvSpPr>
            <a:spLocks noGrp="1"/>
          </p:cNvSpPr>
          <p:nvPr>
            <p:ph type="body" idx="1"/>
          </p:nvPr>
        </p:nvSpPr>
        <p:spPr>
          <a:noFill/>
          <a:ln>
            <a:noFill/>
          </a:ln>
        </p:spPr>
        <p:txBody>
          <a:bodyPr wrap="square" lIns="91440" tIns="45720" rIns="91440" bIns="45720" anchor="t"/>
          <a:lstStyle/>
          <a:p>
            <a:pPr lvl="0">
              <a:spcBef>
                <a:spcPct val="0"/>
              </a:spcBef>
            </a:pPr>
            <a:endParaRPr lang="en-US" altLang="zh-CN" dirty="0"/>
          </a:p>
        </p:txBody>
      </p:sp>
      <p:sp>
        <p:nvSpPr>
          <p:cNvPr id="6144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24</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846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9612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226695" rtl="0" eaLnBrk="0" fontAlgn="base" latinLnBrk="0" hangingPunct="0">
              <a:lnSpc>
                <a:spcPct val="125000"/>
              </a:lnSpc>
              <a:spcBef>
                <a:spcPct val="0"/>
              </a:spcBef>
              <a:spcAft>
                <a:spcPct val="0"/>
              </a:spcAft>
              <a:buClrTx/>
              <a:buSzTx/>
              <a:buFontTx/>
              <a:buNone/>
              <a:tabLst/>
              <a:defRPr/>
            </a:pPr>
            <a:endParaRPr lang="en-US" altLang="zh-CN" dirty="0"/>
          </a:p>
        </p:txBody>
      </p:sp>
    </p:spTree>
    <p:extLst>
      <p:ext uri="{BB962C8B-B14F-4D97-AF65-F5344CB8AC3E}">
        <p14:creationId xmlns:p14="http://schemas.microsoft.com/office/powerpoint/2010/main" val="225107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9805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467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5875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1120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43903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0956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226695" rtl="0" eaLnBrk="0" fontAlgn="base" latinLnBrk="0" hangingPunct="0">
              <a:lnSpc>
                <a:spcPct val="125000"/>
              </a:lnSpc>
              <a:spcBef>
                <a:spcPct val="0"/>
              </a:spcBef>
              <a:spcAft>
                <a:spcPct val="0"/>
              </a:spcAft>
              <a:buClrTx/>
              <a:buSzTx/>
              <a:buFontTx/>
              <a:buNone/>
              <a:tabLst/>
              <a:defRPr/>
            </a:pPr>
            <a:endParaRPr lang="zh-CN" altLang="en-US" dirty="0"/>
          </a:p>
        </p:txBody>
      </p:sp>
    </p:spTree>
    <p:extLst>
      <p:ext uri="{BB962C8B-B14F-4D97-AF65-F5344CB8AC3E}">
        <p14:creationId xmlns:p14="http://schemas.microsoft.com/office/powerpoint/2010/main" val="424674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303283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226695" rtl="0" eaLnBrk="0" fontAlgn="base" latinLnBrk="0" hangingPunct="0">
              <a:lnSpc>
                <a:spcPct val="125000"/>
              </a:lnSpc>
              <a:spcBef>
                <a:spcPct val="0"/>
              </a:spcBef>
              <a:spcAft>
                <a:spcPct val="0"/>
              </a:spcAft>
              <a:buClrTx/>
              <a:buSzTx/>
              <a:buFontTx/>
              <a:buNone/>
              <a:tabLst/>
              <a:defRPr/>
            </a:pPr>
            <a:endParaRPr lang="zh-CN" altLang="en-US" dirty="0"/>
          </a:p>
        </p:txBody>
      </p:sp>
    </p:spTree>
    <p:extLst>
      <p:ext uri="{BB962C8B-B14F-4D97-AF65-F5344CB8AC3E}">
        <p14:creationId xmlns:p14="http://schemas.microsoft.com/office/powerpoint/2010/main" val="3869341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a:solidFill>
              <a:srgbClr val="000000"/>
            </a:solidFill>
            <a:miter/>
          </a:ln>
        </p:spPr>
      </p:sp>
      <p:sp>
        <p:nvSpPr>
          <p:cNvPr id="55299" name="备注占位符 2"/>
          <p:cNvSpPr>
            <a:spLocks noGrp="1"/>
          </p:cNvSpPr>
          <p:nvPr>
            <p:ph type="body" idx="1"/>
          </p:nvPr>
        </p:nvSpPr>
        <p:spPr>
          <a:noFill/>
          <a:ln>
            <a:noFill/>
          </a:ln>
        </p:spPr>
        <p:txBody>
          <a:bodyPr wrap="square" lIns="91440" tIns="45720" rIns="91440" bIns="45720" anchor="t"/>
          <a:lstStyle/>
          <a:p>
            <a:pPr marL="0" marR="0" lvl="0" indent="0" algn="l" defTabSz="226695" rtl="0" eaLnBrk="0" fontAlgn="base" latinLnBrk="0" hangingPunct="0">
              <a:lnSpc>
                <a:spcPct val="125000"/>
              </a:lnSpc>
              <a:spcBef>
                <a:spcPct val="0"/>
              </a:spcBef>
              <a:spcAft>
                <a:spcPct val="0"/>
              </a:spcAft>
              <a:buClrTx/>
              <a:buSzTx/>
              <a:buFontTx/>
              <a:buNone/>
              <a:tabLst/>
              <a:defRPr/>
            </a:pPr>
            <a:endParaRPr lang="zh-CN" altLang="en-US" dirty="0"/>
          </a:p>
        </p:txBody>
      </p:sp>
      <p:sp>
        <p:nvSpPr>
          <p:cNvPr id="5530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9A0DB2DC-4C9A-4742-B13C-FB6460FD3503}" type="slidenum">
              <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sym typeface="Helvetica"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sym typeface="Helvetica" panose="020B0604020202020204" pitchFamily="34" charset="0"/>
            </a:endParaRPr>
          </a:p>
        </p:txBody>
      </p:sp>
    </p:spTree>
    <p:extLst>
      <p:ext uri="{BB962C8B-B14F-4D97-AF65-F5344CB8AC3E}">
        <p14:creationId xmlns:p14="http://schemas.microsoft.com/office/powerpoint/2010/main" val="45312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3525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9153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094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8146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1054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4651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8220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1234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0269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页">
    <p:bg>
      <p:bgPr>
        <a:solidFill>
          <a:srgbClr val="FFFFF5"/>
        </a:solidFill>
        <a:effectLst/>
      </p:bgPr>
    </p:bg>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1E9B068B-50F0-4A90-B8C2-124B771E5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0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47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 xmlns:a16="http://schemas.microsoft.com/office/drawing/2014/main"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 xmlns:a16="http://schemas.microsoft.com/office/drawing/2014/main"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3804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
    <p:bg>
      <p:bgPr>
        <a:solidFill>
          <a:srgbClr val="FFFFF5"/>
        </a:solidFill>
        <a:effectLst/>
      </p:bgPr>
    </p:bg>
    <p:spTree>
      <p:nvGrpSpPr>
        <p:cNvPr id="1" name=""/>
        <p:cNvGrpSpPr/>
        <p:nvPr/>
      </p:nvGrpSpPr>
      <p:grpSpPr>
        <a:xfrm>
          <a:off x="0" y="0"/>
          <a:ext cx="0" cy="0"/>
          <a:chOff x="0" y="0"/>
          <a:chExt cx="0" cy="0"/>
        </a:xfrm>
      </p:grpSpPr>
      <p:sp>
        <p:nvSpPr>
          <p:cNvPr id="28" name="文本框 27">
            <a:extLst>
              <a:ext uri="{FF2B5EF4-FFF2-40B4-BE49-F238E27FC236}">
                <a16:creationId xmlns="" xmlns:a16="http://schemas.microsoft.com/office/drawing/2014/main" id="{1D2839A0-9255-4B75-BCE6-B7A30058CB54}"/>
              </a:ext>
            </a:extLst>
          </p:cNvPr>
          <p:cNvSpPr txBox="1">
            <a:spLocks noChangeArrowheads="1"/>
          </p:cNvSpPr>
          <p:nvPr/>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30" name="直接连接符 29">
            <a:extLst>
              <a:ext uri="{FF2B5EF4-FFF2-40B4-BE49-F238E27FC236}">
                <a16:creationId xmlns="" xmlns:a16="http://schemas.microsoft.com/office/drawing/2014/main" id="{6FE86BBC-73B6-4D2C-8E6F-154229C077D3}"/>
              </a:ext>
            </a:extLst>
          </p:cNvPr>
          <p:cNvCxnSpPr>
            <a:cxnSpLocks/>
          </p:cNvCxnSpPr>
          <p:nvPr/>
        </p:nvCxnSpPr>
        <p:spPr>
          <a:xfrm>
            <a:off x="336516" y="6574663"/>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2">
            <a:extLst>
              <a:ext uri="{FF2B5EF4-FFF2-40B4-BE49-F238E27FC236}">
                <a16:creationId xmlns="" xmlns:a16="http://schemas.microsoft.com/office/drawing/2014/main" id="{1A523B20-404D-411F-9C26-D5FA15716C1D}"/>
              </a:ext>
            </a:extLst>
          </p:cNvPr>
          <p:cNvSpPr txBox="1">
            <a:spLocks noChangeArrowheads="1"/>
          </p:cNvSpPr>
          <p:nvPr/>
        </p:nvSpPr>
        <p:spPr bwMode="auto">
          <a:xfrm>
            <a:off x="263352" y="104386"/>
            <a:ext cx="3859761"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一、引领我国发展全局深刻变革的科学指引</a:t>
            </a:r>
          </a:p>
        </p:txBody>
      </p:sp>
      <p:cxnSp>
        <p:nvCxnSpPr>
          <p:cNvPr id="32" name="直接箭头连接符 79">
            <a:extLst>
              <a:ext uri="{FF2B5EF4-FFF2-40B4-BE49-F238E27FC236}">
                <a16:creationId xmlns="" xmlns:a16="http://schemas.microsoft.com/office/drawing/2014/main" id="{E1D8EDFE-55D7-4D4E-957B-E1E0A50BC731}"/>
              </a:ext>
            </a:extLst>
          </p:cNvPr>
          <p:cNvCxnSpPr>
            <a:cxnSpLocks/>
          </p:cNvCxnSpPr>
          <p:nvPr/>
        </p:nvCxnSpPr>
        <p:spPr bwMode="auto">
          <a:xfrm>
            <a:off x="4182227" y="260648"/>
            <a:ext cx="7668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 xmlns:a16="http://schemas.microsoft.com/office/drawing/2014/main" id="{09C98F3B-DBBB-47E3-9231-CF3EFCBEACB7}"/>
              </a:ext>
            </a:extLst>
          </p:cNvPr>
          <p:cNvSpPr>
            <a:spLocks noChangeArrowheads="1"/>
          </p:cNvSpPr>
          <p:nvPr userDrawn="1"/>
        </p:nvSpPr>
        <p:spPr bwMode="auto">
          <a:xfrm>
            <a:off x="11208568" y="6413698"/>
            <a:ext cx="718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第十讲</a:t>
            </a:r>
            <a:endParaRPr lang="zh-CN" altLang="en-US" sz="1400" dirty="0">
              <a:solidFill>
                <a:srgbClr val="C00000"/>
              </a:solidFill>
            </a:endParaRPr>
          </a:p>
        </p:txBody>
      </p:sp>
    </p:spTree>
    <p:extLst>
      <p:ext uri="{BB962C8B-B14F-4D97-AF65-F5344CB8AC3E}">
        <p14:creationId xmlns:p14="http://schemas.microsoft.com/office/powerpoint/2010/main" val="2213838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二">
    <p:bg>
      <p:bgPr>
        <a:solidFill>
          <a:srgbClr val="FFFFF5"/>
        </a:solidFill>
        <a:effectLst/>
      </p:bgPr>
    </p:bg>
    <p:spTree>
      <p:nvGrpSpPr>
        <p:cNvPr id="1" name=""/>
        <p:cNvGrpSpPr/>
        <p:nvPr/>
      </p:nvGrpSpPr>
      <p:grpSpPr>
        <a:xfrm>
          <a:off x="0" y="0"/>
          <a:ext cx="0" cy="0"/>
          <a:chOff x="0" y="0"/>
          <a:chExt cx="0" cy="0"/>
        </a:xfrm>
      </p:grpSpPr>
      <p:sp>
        <p:nvSpPr>
          <p:cNvPr id="16" name="TextBox 2">
            <a:extLst>
              <a:ext uri="{FF2B5EF4-FFF2-40B4-BE49-F238E27FC236}">
                <a16:creationId xmlns="" xmlns:a16="http://schemas.microsoft.com/office/drawing/2014/main" id="{78043F8A-33DF-4F81-A052-081D63DA2C42}"/>
              </a:ext>
            </a:extLst>
          </p:cNvPr>
          <p:cNvSpPr txBox="1">
            <a:spLocks noChangeArrowheads="1"/>
          </p:cNvSpPr>
          <p:nvPr/>
        </p:nvSpPr>
        <p:spPr bwMode="auto">
          <a:xfrm>
            <a:off x="263352" y="104386"/>
            <a:ext cx="2664296"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二、新发展理念的丰富内涵</a:t>
            </a:r>
          </a:p>
        </p:txBody>
      </p:sp>
      <p:sp>
        <p:nvSpPr>
          <p:cNvPr id="7" name="文本框 6">
            <a:extLst>
              <a:ext uri="{FF2B5EF4-FFF2-40B4-BE49-F238E27FC236}">
                <a16:creationId xmlns="" xmlns:a16="http://schemas.microsoft.com/office/drawing/2014/main" id="{F3DCB60F-297F-4B3F-B23B-E91A4F16F74F}"/>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9" name="直接连接符 8">
            <a:extLst>
              <a:ext uri="{FF2B5EF4-FFF2-40B4-BE49-F238E27FC236}">
                <a16:creationId xmlns="" xmlns:a16="http://schemas.microsoft.com/office/drawing/2014/main" id="{7EBA77A0-59A8-462A-B042-8A31C16A26F7}"/>
              </a:ext>
            </a:extLst>
          </p:cNvPr>
          <p:cNvCxnSpPr>
            <a:cxnSpLocks/>
          </p:cNvCxnSpPr>
          <p:nvPr userDrawn="1"/>
        </p:nvCxnSpPr>
        <p:spPr>
          <a:xfrm>
            <a:off x="336516" y="6574663"/>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箭头连接符 79">
            <a:extLst>
              <a:ext uri="{FF2B5EF4-FFF2-40B4-BE49-F238E27FC236}">
                <a16:creationId xmlns="" xmlns:a16="http://schemas.microsoft.com/office/drawing/2014/main" id="{28AE6E55-7362-4659-A323-D9E625D593B6}"/>
              </a:ext>
            </a:extLst>
          </p:cNvPr>
          <p:cNvCxnSpPr>
            <a:cxnSpLocks/>
          </p:cNvCxnSpPr>
          <p:nvPr userDrawn="1"/>
        </p:nvCxnSpPr>
        <p:spPr bwMode="auto">
          <a:xfrm>
            <a:off x="2860502" y="260648"/>
            <a:ext cx="9000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09C98F3B-DBBB-47E3-9231-CF3EFCBEACB7}"/>
              </a:ext>
            </a:extLst>
          </p:cNvPr>
          <p:cNvSpPr>
            <a:spLocks noChangeArrowheads="1"/>
          </p:cNvSpPr>
          <p:nvPr userDrawn="1"/>
        </p:nvSpPr>
        <p:spPr bwMode="auto">
          <a:xfrm>
            <a:off x="11208568" y="6413698"/>
            <a:ext cx="718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第十讲</a:t>
            </a:r>
            <a:endParaRPr lang="zh-CN" altLang="en-US" sz="1400" dirty="0">
              <a:solidFill>
                <a:srgbClr val="C00000"/>
              </a:solidFill>
            </a:endParaRPr>
          </a:p>
        </p:txBody>
      </p:sp>
    </p:spTree>
    <p:extLst>
      <p:ext uri="{BB962C8B-B14F-4D97-AF65-F5344CB8AC3E}">
        <p14:creationId xmlns:p14="http://schemas.microsoft.com/office/powerpoint/2010/main" val="184676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三">
    <p:bg>
      <p:bgPr>
        <a:solidFill>
          <a:srgbClr val="FFFFF5"/>
        </a:solidFill>
        <a:effectLst/>
      </p:bgPr>
    </p:bg>
    <p:spTree>
      <p:nvGrpSpPr>
        <p:cNvPr id="1" name=""/>
        <p:cNvGrpSpPr/>
        <p:nvPr/>
      </p:nvGrpSpPr>
      <p:grpSpPr>
        <a:xfrm>
          <a:off x="0" y="0"/>
          <a:ext cx="0" cy="0"/>
          <a:chOff x="0" y="0"/>
          <a:chExt cx="0" cy="0"/>
        </a:xfrm>
      </p:grpSpPr>
      <p:sp>
        <p:nvSpPr>
          <p:cNvPr id="16" name="TextBox 2">
            <a:extLst>
              <a:ext uri="{FF2B5EF4-FFF2-40B4-BE49-F238E27FC236}">
                <a16:creationId xmlns="" xmlns:a16="http://schemas.microsoft.com/office/drawing/2014/main" id="{B7AF7573-819E-4A22-9E1C-10767825FE34}"/>
              </a:ext>
            </a:extLst>
          </p:cNvPr>
          <p:cNvSpPr txBox="1">
            <a:spLocks noChangeArrowheads="1"/>
          </p:cNvSpPr>
          <p:nvPr/>
        </p:nvSpPr>
        <p:spPr bwMode="auto">
          <a:xfrm>
            <a:off x="263352" y="104386"/>
            <a:ext cx="5015230"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三、新发展理念丰富发展了中国特色社会主义政治经济学</a:t>
            </a:r>
          </a:p>
        </p:txBody>
      </p:sp>
      <p:sp>
        <p:nvSpPr>
          <p:cNvPr id="7" name="文本框 6">
            <a:extLst>
              <a:ext uri="{FF2B5EF4-FFF2-40B4-BE49-F238E27FC236}">
                <a16:creationId xmlns="" xmlns:a16="http://schemas.microsoft.com/office/drawing/2014/main" id="{EAAE673B-0976-49DF-BA27-80524E2D4681}"/>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9" name="直接连接符 8">
            <a:extLst>
              <a:ext uri="{FF2B5EF4-FFF2-40B4-BE49-F238E27FC236}">
                <a16:creationId xmlns="" xmlns:a16="http://schemas.microsoft.com/office/drawing/2014/main" id="{E420E430-3F86-4A0A-84A1-4030F08BC718}"/>
              </a:ext>
            </a:extLst>
          </p:cNvPr>
          <p:cNvCxnSpPr>
            <a:cxnSpLocks/>
          </p:cNvCxnSpPr>
          <p:nvPr userDrawn="1"/>
        </p:nvCxnSpPr>
        <p:spPr>
          <a:xfrm>
            <a:off x="336516" y="6574663"/>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箭头连接符 79">
            <a:extLst>
              <a:ext uri="{FF2B5EF4-FFF2-40B4-BE49-F238E27FC236}">
                <a16:creationId xmlns="" xmlns:a16="http://schemas.microsoft.com/office/drawing/2014/main" id="{E38DA58C-BDC3-499F-866B-74910A14E7EC}"/>
              </a:ext>
            </a:extLst>
          </p:cNvPr>
          <p:cNvCxnSpPr>
            <a:cxnSpLocks/>
          </p:cNvCxnSpPr>
          <p:nvPr userDrawn="1"/>
        </p:nvCxnSpPr>
        <p:spPr bwMode="auto">
          <a:xfrm>
            <a:off x="5362634" y="260648"/>
            <a:ext cx="6480000" cy="0"/>
          </a:xfrm>
          <a:prstGeom prst="straightConnector1">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 xmlns:a16="http://schemas.microsoft.com/office/drawing/2014/main" id="{09C98F3B-DBBB-47E3-9231-CF3EFCBEACB7}"/>
              </a:ext>
            </a:extLst>
          </p:cNvPr>
          <p:cNvSpPr>
            <a:spLocks noChangeArrowheads="1"/>
          </p:cNvSpPr>
          <p:nvPr userDrawn="1"/>
        </p:nvSpPr>
        <p:spPr bwMode="auto">
          <a:xfrm>
            <a:off x="11208568" y="6413698"/>
            <a:ext cx="718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第十讲</a:t>
            </a:r>
            <a:endParaRPr lang="zh-CN" altLang="en-US" sz="1400" dirty="0">
              <a:solidFill>
                <a:srgbClr val="C00000"/>
              </a:solidFill>
            </a:endParaRPr>
          </a:p>
        </p:txBody>
      </p:sp>
    </p:spTree>
    <p:extLst>
      <p:ext uri="{BB962C8B-B14F-4D97-AF65-F5344CB8AC3E}">
        <p14:creationId xmlns:p14="http://schemas.microsoft.com/office/powerpoint/2010/main" val="117258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四">
    <p:bg>
      <p:bgPr>
        <a:solidFill>
          <a:srgbClr val="FFFFF5"/>
        </a:solidFill>
        <a:effectLst/>
      </p:bgPr>
    </p:bg>
    <p:spTree>
      <p:nvGrpSpPr>
        <p:cNvPr id="1" name=""/>
        <p:cNvGrpSpPr/>
        <p:nvPr/>
      </p:nvGrpSpPr>
      <p:grpSpPr>
        <a:xfrm>
          <a:off x="0" y="0"/>
          <a:ext cx="0" cy="0"/>
          <a:chOff x="0" y="0"/>
          <a:chExt cx="0" cy="0"/>
        </a:xfrm>
      </p:grpSpPr>
      <p:sp>
        <p:nvSpPr>
          <p:cNvPr id="16" name="TextBox 2">
            <a:extLst>
              <a:ext uri="{FF2B5EF4-FFF2-40B4-BE49-F238E27FC236}">
                <a16:creationId xmlns="" xmlns:a16="http://schemas.microsoft.com/office/drawing/2014/main" id="{68BF9B2A-6CC3-4F89-B588-FFDC09C2A8D4}"/>
              </a:ext>
            </a:extLst>
          </p:cNvPr>
          <p:cNvSpPr txBox="1">
            <a:spLocks noChangeArrowheads="1"/>
          </p:cNvSpPr>
          <p:nvPr/>
        </p:nvSpPr>
        <p:spPr bwMode="auto">
          <a:xfrm>
            <a:off x="263352" y="104386"/>
            <a:ext cx="3469063"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四、提高贯彻新发展理念的能力和水平</a:t>
            </a:r>
          </a:p>
        </p:txBody>
      </p:sp>
      <p:sp>
        <p:nvSpPr>
          <p:cNvPr id="7" name="文本框 6">
            <a:extLst>
              <a:ext uri="{FF2B5EF4-FFF2-40B4-BE49-F238E27FC236}">
                <a16:creationId xmlns="" xmlns:a16="http://schemas.microsoft.com/office/drawing/2014/main" id="{44537B34-4F2A-4058-8131-EF2F47597B6E}"/>
              </a:ext>
            </a:extLst>
          </p:cNvPr>
          <p:cNvSpPr txBox="1">
            <a:spLocks noChangeArrowheads="1"/>
          </p:cNvSpPr>
          <p:nvPr userDrawn="1"/>
        </p:nvSpPr>
        <p:spPr bwMode="auto">
          <a:xfrm>
            <a:off x="7900268" y="6444476"/>
            <a:ext cx="3390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9" name="直接连接符 8">
            <a:extLst>
              <a:ext uri="{FF2B5EF4-FFF2-40B4-BE49-F238E27FC236}">
                <a16:creationId xmlns="" xmlns:a16="http://schemas.microsoft.com/office/drawing/2014/main" id="{E2A9B799-20A5-4AF2-B442-07DD2881C33A}"/>
              </a:ext>
            </a:extLst>
          </p:cNvPr>
          <p:cNvCxnSpPr>
            <a:cxnSpLocks/>
          </p:cNvCxnSpPr>
          <p:nvPr userDrawn="1"/>
        </p:nvCxnSpPr>
        <p:spPr>
          <a:xfrm>
            <a:off x="336516" y="6574663"/>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箭头连接符 79">
            <a:extLst>
              <a:ext uri="{FF2B5EF4-FFF2-40B4-BE49-F238E27FC236}">
                <a16:creationId xmlns="" xmlns:a16="http://schemas.microsoft.com/office/drawing/2014/main" id="{18DE54ED-BB24-48D7-9276-731DA036CCE7}"/>
              </a:ext>
            </a:extLst>
          </p:cNvPr>
          <p:cNvCxnSpPr>
            <a:cxnSpLocks/>
          </p:cNvCxnSpPr>
          <p:nvPr userDrawn="1"/>
        </p:nvCxnSpPr>
        <p:spPr bwMode="auto">
          <a:xfrm>
            <a:off x="3882967" y="260648"/>
            <a:ext cx="7956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 xmlns:a16="http://schemas.microsoft.com/office/drawing/2014/main" id="{09C98F3B-DBBB-47E3-9231-CF3EFCBEACB7}"/>
              </a:ext>
            </a:extLst>
          </p:cNvPr>
          <p:cNvSpPr>
            <a:spLocks noChangeArrowheads="1"/>
          </p:cNvSpPr>
          <p:nvPr userDrawn="1"/>
        </p:nvSpPr>
        <p:spPr bwMode="auto">
          <a:xfrm>
            <a:off x="11208568" y="6413698"/>
            <a:ext cx="718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第十讲</a:t>
            </a:r>
            <a:endParaRPr lang="zh-CN" altLang="en-US" sz="1400" dirty="0">
              <a:solidFill>
                <a:srgbClr val="C00000"/>
              </a:solidFill>
            </a:endParaRPr>
          </a:p>
        </p:txBody>
      </p:sp>
    </p:spTree>
    <p:extLst>
      <p:ext uri="{BB962C8B-B14F-4D97-AF65-F5344CB8AC3E}">
        <p14:creationId xmlns:p14="http://schemas.microsoft.com/office/powerpoint/2010/main" val="282985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小结">
    <p:bg>
      <p:bgPr>
        <a:solidFill>
          <a:srgbClr val="FFFFF5"/>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F870B40-8974-40CE-8262-6534384948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spTree>
    <p:extLst>
      <p:ext uri="{BB962C8B-B14F-4D97-AF65-F5344CB8AC3E}">
        <p14:creationId xmlns:p14="http://schemas.microsoft.com/office/powerpoint/2010/main" val="2938394942"/>
      </p:ext>
    </p:extLst>
  </p:cSld>
  <p:clrMapOvr>
    <a:masterClrMapping/>
  </p:clrMapOvr>
  <p:extLst mod="1">
    <p:ext uri="{DCECCB84-F9BA-43D5-87BE-67443E8EF086}">
      <p15:sldGuideLst xmlns:p15="http://schemas.microsoft.com/office/powerpoint/2012/main">
        <p15:guide id="1" pos="665">
          <p15:clr>
            <a:srgbClr val="FBAE40"/>
          </p15:clr>
        </p15:guide>
        <p15:guide id="2" pos="7015">
          <p15:clr>
            <a:srgbClr val="FBAE40"/>
          </p15:clr>
        </p15:guide>
        <p15:guide id="4" orient="horz" pos="346">
          <p15:clr>
            <a:srgbClr val="FBAE40"/>
          </p15:clr>
        </p15:guide>
        <p15:guide id="5" orient="horz" pos="3974">
          <p15:clr>
            <a:srgbClr val="FBAE40"/>
          </p15:clr>
        </p15:guide>
        <p15:guide id="6"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6" r:id="rId1"/>
    <p:sldLayoutId id="2147483748" r:id="rId2"/>
    <p:sldLayoutId id="2147483723" r:id="rId3"/>
    <p:sldLayoutId id="2147483801" r:id="rId4"/>
    <p:sldLayoutId id="2147483738" r:id="rId5"/>
    <p:sldLayoutId id="2147483739" r:id="rId6"/>
    <p:sldLayoutId id="2147483740" r:id="rId7"/>
    <p:sldLayoutId id="2147483741" r:id="rId8"/>
    <p:sldLayoutId id="2147483784" r:id="rId9"/>
    <p:sldLayoutId id="2147483807"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2286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6pPr>
      <a:lvl7pPr marL="4572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7pPr>
      <a:lvl8pPr marL="6858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8pPr>
      <a:lvl9pPr marL="9144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9pPr>
    </p:titleStyle>
    <p:body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7200" algn="l" defTabSz="913130" rtl="0" eaLnBrk="1" latinLnBrk="0" hangingPunct="1">
        <a:defRPr sz="1800" kern="1200">
          <a:solidFill>
            <a:schemeClr val="tx1"/>
          </a:solidFill>
          <a:latin typeface="+mn-lt"/>
          <a:ea typeface="+mn-ea"/>
          <a:cs typeface="+mn-cs"/>
        </a:defRPr>
      </a:lvl2pPr>
      <a:lvl3pPr marL="914400" algn="l" defTabSz="913130" rtl="0" eaLnBrk="1" latinLnBrk="0" hangingPunct="1">
        <a:defRPr sz="1800" kern="1200">
          <a:solidFill>
            <a:schemeClr val="tx1"/>
          </a:solidFill>
          <a:latin typeface="+mn-lt"/>
          <a:ea typeface="+mn-ea"/>
          <a:cs typeface="+mn-cs"/>
        </a:defRPr>
      </a:lvl3pPr>
      <a:lvl4pPr marL="1371600" algn="l" defTabSz="913130" rtl="0" eaLnBrk="1" latinLnBrk="0" hangingPunct="1">
        <a:defRPr sz="1800" kern="1200">
          <a:solidFill>
            <a:schemeClr val="tx1"/>
          </a:solidFill>
          <a:latin typeface="+mn-lt"/>
          <a:ea typeface="+mn-ea"/>
          <a:cs typeface="+mn-cs"/>
        </a:defRPr>
      </a:lvl4pPr>
      <a:lvl5pPr marL="1828800" algn="l" defTabSz="913130" rtl="0" eaLnBrk="1" latinLnBrk="0" hangingPunct="1">
        <a:defRPr sz="1800" kern="1200">
          <a:solidFill>
            <a:schemeClr val="tx1"/>
          </a:solidFill>
          <a:latin typeface="+mn-lt"/>
          <a:ea typeface="+mn-ea"/>
          <a:cs typeface="+mn-cs"/>
        </a:defRPr>
      </a:lvl5pPr>
      <a:lvl6pPr marL="2285365" algn="l" defTabSz="913130" rtl="0" eaLnBrk="1" latinLnBrk="0" hangingPunct="1">
        <a:defRPr sz="1800" kern="1200">
          <a:solidFill>
            <a:schemeClr val="tx1"/>
          </a:solidFill>
          <a:latin typeface="+mn-lt"/>
          <a:ea typeface="+mn-ea"/>
          <a:cs typeface="+mn-cs"/>
        </a:defRPr>
      </a:lvl6pPr>
      <a:lvl7pPr marL="2742565" algn="l" defTabSz="913130" rtl="0" eaLnBrk="1" latinLnBrk="0" hangingPunct="1">
        <a:defRPr sz="1800" kern="1200">
          <a:solidFill>
            <a:schemeClr val="tx1"/>
          </a:solidFill>
          <a:latin typeface="+mn-lt"/>
          <a:ea typeface="+mn-ea"/>
          <a:cs typeface="+mn-cs"/>
        </a:defRPr>
      </a:lvl7pPr>
      <a:lvl8pPr marL="3199765" algn="l" defTabSz="913130" rtl="0" eaLnBrk="1" latinLnBrk="0" hangingPunct="1">
        <a:defRPr sz="1800" kern="1200">
          <a:solidFill>
            <a:schemeClr val="tx1"/>
          </a:solidFill>
          <a:latin typeface="+mn-lt"/>
          <a:ea typeface="+mn-ea"/>
          <a:cs typeface="+mn-cs"/>
        </a:defRPr>
      </a:lvl8pPr>
      <a:lvl9pPr marL="3656965"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26536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a:extLst>
              <a:ext uri="{FF2B5EF4-FFF2-40B4-BE49-F238E27FC236}">
                <a16:creationId xmlns="" xmlns:a16="http://schemas.microsoft.com/office/drawing/2014/main" id="{6E134404-A3CA-4393-A0AB-F0DB18050377}"/>
              </a:ext>
            </a:extLst>
          </p:cNvPr>
          <p:cNvSpPr/>
          <p:nvPr/>
        </p:nvSpPr>
        <p:spPr>
          <a:xfrm>
            <a:off x="596071" y="2427853"/>
            <a:ext cx="2737111" cy="2585323"/>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eaLnBrk="1" hangingPunct="1">
              <a:lnSpc>
                <a:spcPct val="150000"/>
              </a:lnSpc>
            </a:pPr>
            <a:r>
              <a:rPr lang="zh-CN" altLang="en-US" dirty="0">
                <a:solidFill>
                  <a:schemeClr val="tx1">
                    <a:lumMod val="85000"/>
                    <a:lumOff val="15000"/>
                  </a:schemeClr>
                </a:solidFill>
                <a:ea typeface="微软雅黑" panose="020B0503020204020204" pitchFamily="34" charset="-122"/>
              </a:rPr>
              <a:t>       发展不平衡不充分的一些突出问题尚未解决，发展质量和效益还不高，创新能力不够强，实体经济水平有待提高，生态环境保护任重道远。</a:t>
            </a:r>
            <a:endParaRPr lang="zh-CN" altLang="en-US" dirty="0">
              <a:solidFill>
                <a:schemeClr val="tx1">
                  <a:lumMod val="85000"/>
                  <a:lumOff val="15000"/>
                </a:schemeClr>
              </a:solidFill>
            </a:endParaRPr>
          </a:p>
        </p:txBody>
      </p:sp>
      <p:sp>
        <p:nvSpPr>
          <p:cNvPr id="65" name="矩形 64">
            <a:extLst>
              <a:ext uri="{FF2B5EF4-FFF2-40B4-BE49-F238E27FC236}">
                <a16:creationId xmlns="" xmlns:a16="http://schemas.microsoft.com/office/drawing/2014/main" id="{82DF4E13-6CCB-4D9F-807F-0C5BA81F837F}"/>
              </a:ext>
            </a:extLst>
          </p:cNvPr>
          <p:cNvSpPr/>
          <p:nvPr/>
        </p:nvSpPr>
        <p:spPr>
          <a:xfrm>
            <a:off x="8844847" y="2417306"/>
            <a:ext cx="2651753" cy="3000821"/>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eaLnBrk="1" hangingPunct="1">
              <a:lnSpc>
                <a:spcPct val="150000"/>
              </a:lnSpc>
            </a:pPr>
            <a:r>
              <a:rPr lang="zh-CN" altLang="en-US" dirty="0">
                <a:solidFill>
                  <a:schemeClr val="tx1">
                    <a:lumMod val="85000"/>
                    <a:lumOff val="15000"/>
                  </a:schemeClr>
                </a:solidFill>
                <a:ea typeface="微软雅黑" panose="020B0503020204020204" pitchFamily="34" charset="-122"/>
              </a:rPr>
              <a:t>       民生领域还有不少短板，脱贫攻坚任务艰巨，城乡区域发展和收入分配差距依然较大，群众在就业、教育、医疗、居住、养老等方面面临不少难题。</a:t>
            </a:r>
          </a:p>
        </p:txBody>
      </p:sp>
      <p:sp>
        <p:nvSpPr>
          <p:cNvPr id="18" name="文本框 17">
            <a:extLst>
              <a:ext uri="{FF2B5EF4-FFF2-40B4-BE49-F238E27FC236}">
                <a16:creationId xmlns="" xmlns:a16="http://schemas.microsoft.com/office/drawing/2014/main" id="{1018ED95-8806-4BEC-B8DE-3F92AD9245C9}"/>
              </a:ext>
            </a:extLst>
          </p:cNvPr>
          <p:cNvSpPr txBox="1"/>
          <p:nvPr/>
        </p:nvSpPr>
        <p:spPr>
          <a:xfrm>
            <a:off x="1360146" y="561668"/>
            <a:ext cx="9493428" cy="941155"/>
          </a:xfrm>
          <a:prstGeom prst="rect">
            <a:avLst/>
          </a:prstGeom>
          <a:noFill/>
          <a:ln>
            <a:noFill/>
          </a:ln>
        </p:spPr>
        <p:txBody>
          <a:bodyPr vert="horz" wrap="square" rtlCol="0">
            <a:spAutoFit/>
          </a:bodyPr>
          <a:lstStyle/>
          <a:p>
            <a:pPr algn="ctr" eaLnBrk="1" hangingPunct="1">
              <a:lnSpc>
                <a:spcPct val="120000"/>
              </a:lnSpc>
              <a:defRPr/>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新发展理念是针对当前我国发展面临的突出问题和挑战</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eaLnBrk="1" hangingPunct="1">
              <a:lnSpc>
                <a:spcPct val="120000"/>
              </a:lnSpc>
              <a:defRPr/>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提出的战略指引</a:t>
            </a:r>
          </a:p>
        </p:txBody>
      </p:sp>
      <p:sp>
        <p:nvSpPr>
          <p:cNvPr id="2" name="矩形 1"/>
          <p:cNvSpPr/>
          <p:nvPr/>
        </p:nvSpPr>
        <p:spPr>
          <a:xfrm>
            <a:off x="4875941" y="3423054"/>
            <a:ext cx="2331375" cy="1158074"/>
          </a:xfrm>
          <a:prstGeom prst="rect">
            <a:avLst/>
          </a:prstGeom>
        </p:spPr>
        <p:txBody>
          <a:bodyPr wrap="square">
            <a:spAutoFit/>
          </a:bodyPr>
          <a:lstStyle/>
          <a:p>
            <a:pPr algn="ctr">
              <a:lnSpc>
                <a:spcPct val="130000"/>
              </a:lnSpc>
            </a:pPr>
            <a:r>
              <a:rPr lang="zh-CN" altLang="en-US" sz="2800" b="1" dirty="0">
                <a:solidFill>
                  <a:schemeClr val="tx1">
                    <a:lumMod val="85000"/>
                    <a:lumOff val="15000"/>
                  </a:schemeClr>
                </a:solidFill>
                <a:latin typeface="+mj-ea"/>
                <a:ea typeface="+mj-ea"/>
              </a:rPr>
              <a:t>突出问题</a:t>
            </a:r>
            <a:endParaRPr lang="en-US" altLang="zh-CN" sz="2800" b="1" dirty="0">
              <a:solidFill>
                <a:schemeClr val="tx1">
                  <a:lumMod val="85000"/>
                  <a:lumOff val="15000"/>
                </a:schemeClr>
              </a:solidFill>
              <a:latin typeface="+mj-ea"/>
              <a:ea typeface="+mj-ea"/>
            </a:endParaRPr>
          </a:p>
          <a:p>
            <a:pPr algn="ctr">
              <a:lnSpc>
                <a:spcPct val="130000"/>
              </a:lnSpc>
            </a:pPr>
            <a:r>
              <a:rPr lang="zh-CN" altLang="en-US" sz="2800" b="1" dirty="0">
                <a:solidFill>
                  <a:schemeClr val="tx1">
                    <a:lumMod val="85000"/>
                    <a:lumOff val="15000"/>
                  </a:schemeClr>
                </a:solidFill>
                <a:latin typeface="+mj-ea"/>
                <a:ea typeface="+mj-ea"/>
              </a:rPr>
              <a:t>和挑战</a:t>
            </a:r>
          </a:p>
        </p:txBody>
      </p:sp>
      <p:grpSp>
        <p:nvGrpSpPr>
          <p:cNvPr id="27" name="îśḷîḑé"/>
          <p:cNvGrpSpPr/>
          <p:nvPr/>
        </p:nvGrpSpPr>
        <p:grpSpPr>
          <a:xfrm>
            <a:off x="3382764" y="2686904"/>
            <a:ext cx="2006193" cy="2105361"/>
            <a:chOff x="3078033" y="2549038"/>
            <a:chExt cx="2006193" cy="2105361"/>
          </a:xfrm>
        </p:grpSpPr>
        <p:sp>
          <p:nvSpPr>
            <p:cNvPr id="36" name="iŝļíḓé"/>
            <p:cNvSpPr/>
            <p:nvPr/>
          </p:nvSpPr>
          <p:spPr bwMode="auto">
            <a:xfrm>
              <a:off x="3981963" y="3315664"/>
              <a:ext cx="1102263" cy="495827"/>
            </a:xfrm>
            <a:custGeom>
              <a:avLst/>
              <a:gdLst>
                <a:gd name="T0" fmla="*/ 0 w 866"/>
                <a:gd name="T1" fmla="*/ 136 h 391"/>
                <a:gd name="T2" fmla="*/ 39 w 866"/>
                <a:gd name="T3" fmla="*/ 391 h 391"/>
                <a:gd name="T4" fmla="*/ 39 w 866"/>
                <a:gd name="T5" fmla="*/ 391 h 391"/>
                <a:gd name="T6" fmla="*/ 118 w 866"/>
                <a:gd name="T7" fmla="*/ 359 h 391"/>
                <a:gd name="T8" fmla="*/ 202 w 866"/>
                <a:gd name="T9" fmla="*/ 328 h 391"/>
                <a:gd name="T10" fmla="*/ 304 w 866"/>
                <a:gd name="T11" fmla="*/ 290 h 391"/>
                <a:gd name="T12" fmla="*/ 413 w 866"/>
                <a:gd name="T13" fmla="*/ 251 h 391"/>
                <a:gd name="T14" fmla="*/ 469 w 866"/>
                <a:gd name="T15" fmla="*/ 234 h 391"/>
                <a:gd name="T16" fmla="*/ 523 w 866"/>
                <a:gd name="T17" fmla="*/ 217 h 391"/>
                <a:gd name="T18" fmla="*/ 574 w 866"/>
                <a:gd name="T19" fmla="*/ 203 h 391"/>
                <a:gd name="T20" fmla="*/ 621 w 866"/>
                <a:gd name="T21" fmla="*/ 192 h 391"/>
                <a:gd name="T22" fmla="*/ 663 w 866"/>
                <a:gd name="T23" fmla="*/ 183 h 391"/>
                <a:gd name="T24" fmla="*/ 700 w 866"/>
                <a:gd name="T25" fmla="*/ 179 h 391"/>
                <a:gd name="T26" fmla="*/ 700 w 866"/>
                <a:gd name="T27" fmla="*/ 179 h 391"/>
                <a:gd name="T28" fmla="*/ 734 w 866"/>
                <a:gd name="T29" fmla="*/ 145 h 391"/>
                <a:gd name="T30" fmla="*/ 766 w 866"/>
                <a:gd name="T31" fmla="*/ 112 h 391"/>
                <a:gd name="T32" fmla="*/ 819 w 866"/>
                <a:gd name="T33" fmla="*/ 54 h 391"/>
                <a:gd name="T34" fmla="*/ 854 w 866"/>
                <a:gd name="T35" fmla="*/ 14 h 391"/>
                <a:gd name="T36" fmla="*/ 866 w 866"/>
                <a:gd name="T37" fmla="*/ 0 h 391"/>
                <a:gd name="T38" fmla="*/ 0 w 866"/>
                <a:gd name="T39" fmla="*/ 13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6" h="391">
                  <a:moveTo>
                    <a:pt x="0" y="136"/>
                  </a:moveTo>
                  <a:lnTo>
                    <a:pt x="39" y="391"/>
                  </a:lnTo>
                  <a:lnTo>
                    <a:pt x="39" y="391"/>
                  </a:lnTo>
                  <a:lnTo>
                    <a:pt x="118" y="359"/>
                  </a:lnTo>
                  <a:lnTo>
                    <a:pt x="202" y="328"/>
                  </a:lnTo>
                  <a:lnTo>
                    <a:pt x="304" y="290"/>
                  </a:lnTo>
                  <a:lnTo>
                    <a:pt x="413" y="251"/>
                  </a:lnTo>
                  <a:lnTo>
                    <a:pt x="469" y="234"/>
                  </a:lnTo>
                  <a:lnTo>
                    <a:pt x="523" y="217"/>
                  </a:lnTo>
                  <a:lnTo>
                    <a:pt x="574" y="203"/>
                  </a:lnTo>
                  <a:lnTo>
                    <a:pt x="621" y="192"/>
                  </a:lnTo>
                  <a:lnTo>
                    <a:pt x="663" y="183"/>
                  </a:lnTo>
                  <a:lnTo>
                    <a:pt x="700" y="179"/>
                  </a:lnTo>
                  <a:lnTo>
                    <a:pt x="700" y="179"/>
                  </a:lnTo>
                  <a:lnTo>
                    <a:pt x="734" y="145"/>
                  </a:lnTo>
                  <a:lnTo>
                    <a:pt x="766" y="112"/>
                  </a:lnTo>
                  <a:lnTo>
                    <a:pt x="819" y="54"/>
                  </a:lnTo>
                  <a:lnTo>
                    <a:pt x="854" y="14"/>
                  </a:lnTo>
                  <a:lnTo>
                    <a:pt x="866" y="0"/>
                  </a:lnTo>
                  <a:lnTo>
                    <a:pt x="0" y="136"/>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normAutofit/>
            </a:bodyPr>
            <a:lstStyle/>
            <a:p>
              <a:endParaRPr lang="en-US"/>
            </a:p>
          </p:txBody>
        </p:sp>
        <p:sp>
          <p:nvSpPr>
            <p:cNvPr id="37" name="îṧḷíḋe"/>
            <p:cNvSpPr/>
            <p:nvPr/>
          </p:nvSpPr>
          <p:spPr bwMode="auto">
            <a:xfrm>
              <a:off x="3367902" y="3582649"/>
              <a:ext cx="747555" cy="1071750"/>
            </a:xfrm>
            <a:custGeom>
              <a:avLst/>
              <a:gdLst>
                <a:gd name="T0" fmla="*/ 295 w 587"/>
                <a:gd name="T1" fmla="*/ 0 h 842"/>
                <a:gd name="T2" fmla="*/ 305 w 587"/>
                <a:gd name="T3" fmla="*/ 46 h 842"/>
                <a:gd name="T4" fmla="*/ 321 w 587"/>
                <a:gd name="T5" fmla="*/ 95 h 842"/>
                <a:gd name="T6" fmla="*/ 347 w 587"/>
                <a:gd name="T7" fmla="*/ 158 h 842"/>
                <a:gd name="T8" fmla="*/ 384 w 587"/>
                <a:gd name="T9" fmla="*/ 227 h 842"/>
                <a:gd name="T10" fmla="*/ 435 w 587"/>
                <a:gd name="T11" fmla="*/ 303 h 842"/>
                <a:gd name="T12" fmla="*/ 466 w 587"/>
                <a:gd name="T13" fmla="*/ 341 h 842"/>
                <a:gd name="T14" fmla="*/ 501 w 587"/>
                <a:gd name="T15" fmla="*/ 379 h 842"/>
                <a:gd name="T16" fmla="*/ 541 w 587"/>
                <a:gd name="T17" fmla="*/ 415 h 842"/>
                <a:gd name="T18" fmla="*/ 587 w 587"/>
                <a:gd name="T19" fmla="*/ 450 h 842"/>
                <a:gd name="T20" fmla="*/ 523 w 587"/>
                <a:gd name="T21" fmla="*/ 565 h 842"/>
                <a:gd name="T22" fmla="*/ 415 w 587"/>
                <a:gd name="T23" fmla="*/ 749 h 842"/>
                <a:gd name="T24" fmla="*/ 359 w 587"/>
                <a:gd name="T25" fmla="*/ 842 h 842"/>
                <a:gd name="T26" fmla="*/ 317 w 587"/>
                <a:gd name="T27" fmla="*/ 818 h 842"/>
                <a:gd name="T28" fmla="*/ 271 w 587"/>
                <a:gd name="T29" fmla="*/ 783 h 842"/>
                <a:gd name="T30" fmla="*/ 223 w 587"/>
                <a:gd name="T31" fmla="*/ 739 h 842"/>
                <a:gd name="T32" fmla="*/ 176 w 587"/>
                <a:gd name="T33" fmla="*/ 686 h 842"/>
                <a:gd name="T34" fmla="*/ 131 w 587"/>
                <a:gd name="T35" fmla="*/ 627 h 842"/>
                <a:gd name="T36" fmla="*/ 90 w 587"/>
                <a:gd name="T37" fmla="*/ 563 h 842"/>
                <a:gd name="T38" fmla="*/ 54 w 587"/>
                <a:gd name="T39" fmla="*/ 496 h 842"/>
                <a:gd name="T40" fmla="*/ 26 w 587"/>
                <a:gd name="T41" fmla="*/ 428 h 842"/>
                <a:gd name="T42" fmla="*/ 7 w 587"/>
                <a:gd name="T43" fmla="*/ 358 h 842"/>
                <a:gd name="T44" fmla="*/ 0 w 587"/>
                <a:gd name="T45" fmla="*/ 291 h 842"/>
                <a:gd name="T46" fmla="*/ 2 w 587"/>
                <a:gd name="T47" fmla="*/ 259 h 842"/>
                <a:gd name="T48" fmla="*/ 6 w 587"/>
                <a:gd name="T49" fmla="*/ 226 h 842"/>
                <a:gd name="T50" fmla="*/ 14 w 587"/>
                <a:gd name="T51" fmla="*/ 195 h 842"/>
                <a:gd name="T52" fmla="*/ 27 w 587"/>
                <a:gd name="T53" fmla="*/ 166 h 842"/>
                <a:gd name="T54" fmla="*/ 43 w 587"/>
                <a:gd name="T55" fmla="*/ 138 h 842"/>
                <a:gd name="T56" fmla="*/ 64 w 587"/>
                <a:gd name="T57" fmla="*/ 112 h 842"/>
                <a:gd name="T58" fmla="*/ 90 w 587"/>
                <a:gd name="T59" fmla="*/ 87 h 842"/>
                <a:gd name="T60" fmla="*/ 121 w 587"/>
                <a:gd name="T61" fmla="*/ 66 h 842"/>
                <a:gd name="T62" fmla="*/ 156 w 587"/>
                <a:gd name="T63" fmla="*/ 46 h 842"/>
                <a:gd name="T64" fmla="*/ 198 w 587"/>
                <a:gd name="T65" fmla="*/ 27 h 842"/>
                <a:gd name="T66" fmla="*/ 243 w 587"/>
                <a:gd name="T67" fmla="*/ 13 h 842"/>
                <a:gd name="T68" fmla="*/ 295 w 587"/>
                <a:gd name="T6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7" h="842">
                  <a:moveTo>
                    <a:pt x="295" y="0"/>
                  </a:moveTo>
                  <a:lnTo>
                    <a:pt x="295" y="0"/>
                  </a:lnTo>
                  <a:lnTo>
                    <a:pt x="298" y="13"/>
                  </a:lnTo>
                  <a:lnTo>
                    <a:pt x="305" y="46"/>
                  </a:lnTo>
                  <a:lnTo>
                    <a:pt x="313" y="68"/>
                  </a:lnTo>
                  <a:lnTo>
                    <a:pt x="321" y="95"/>
                  </a:lnTo>
                  <a:lnTo>
                    <a:pt x="332" y="125"/>
                  </a:lnTo>
                  <a:lnTo>
                    <a:pt x="347" y="158"/>
                  </a:lnTo>
                  <a:lnTo>
                    <a:pt x="364" y="192"/>
                  </a:lnTo>
                  <a:lnTo>
                    <a:pt x="384" y="227"/>
                  </a:lnTo>
                  <a:lnTo>
                    <a:pt x="406" y="266"/>
                  </a:lnTo>
                  <a:lnTo>
                    <a:pt x="435" y="303"/>
                  </a:lnTo>
                  <a:lnTo>
                    <a:pt x="449" y="323"/>
                  </a:lnTo>
                  <a:lnTo>
                    <a:pt x="466" y="341"/>
                  </a:lnTo>
                  <a:lnTo>
                    <a:pt x="483" y="361"/>
                  </a:lnTo>
                  <a:lnTo>
                    <a:pt x="501" y="379"/>
                  </a:lnTo>
                  <a:lnTo>
                    <a:pt x="521" y="398"/>
                  </a:lnTo>
                  <a:lnTo>
                    <a:pt x="541" y="415"/>
                  </a:lnTo>
                  <a:lnTo>
                    <a:pt x="564" y="433"/>
                  </a:lnTo>
                  <a:lnTo>
                    <a:pt x="587" y="450"/>
                  </a:lnTo>
                  <a:lnTo>
                    <a:pt x="587" y="450"/>
                  </a:lnTo>
                  <a:lnTo>
                    <a:pt x="523" y="565"/>
                  </a:lnTo>
                  <a:lnTo>
                    <a:pt x="467" y="661"/>
                  </a:lnTo>
                  <a:lnTo>
                    <a:pt x="415" y="749"/>
                  </a:lnTo>
                  <a:lnTo>
                    <a:pt x="359" y="842"/>
                  </a:lnTo>
                  <a:lnTo>
                    <a:pt x="359" y="842"/>
                  </a:lnTo>
                  <a:lnTo>
                    <a:pt x="338" y="832"/>
                  </a:lnTo>
                  <a:lnTo>
                    <a:pt x="317" y="818"/>
                  </a:lnTo>
                  <a:lnTo>
                    <a:pt x="294" y="803"/>
                  </a:lnTo>
                  <a:lnTo>
                    <a:pt x="271" y="783"/>
                  </a:lnTo>
                  <a:lnTo>
                    <a:pt x="247" y="761"/>
                  </a:lnTo>
                  <a:lnTo>
                    <a:pt x="223" y="739"/>
                  </a:lnTo>
                  <a:lnTo>
                    <a:pt x="199" y="713"/>
                  </a:lnTo>
                  <a:lnTo>
                    <a:pt x="176" y="686"/>
                  </a:lnTo>
                  <a:lnTo>
                    <a:pt x="154" y="656"/>
                  </a:lnTo>
                  <a:lnTo>
                    <a:pt x="131" y="627"/>
                  </a:lnTo>
                  <a:lnTo>
                    <a:pt x="110" y="595"/>
                  </a:lnTo>
                  <a:lnTo>
                    <a:pt x="90" y="563"/>
                  </a:lnTo>
                  <a:lnTo>
                    <a:pt x="71" y="530"/>
                  </a:lnTo>
                  <a:lnTo>
                    <a:pt x="54" y="496"/>
                  </a:lnTo>
                  <a:lnTo>
                    <a:pt x="39" y="462"/>
                  </a:lnTo>
                  <a:lnTo>
                    <a:pt x="26" y="428"/>
                  </a:lnTo>
                  <a:lnTo>
                    <a:pt x="16" y="392"/>
                  </a:lnTo>
                  <a:lnTo>
                    <a:pt x="7" y="358"/>
                  </a:lnTo>
                  <a:lnTo>
                    <a:pt x="2" y="324"/>
                  </a:lnTo>
                  <a:lnTo>
                    <a:pt x="0" y="291"/>
                  </a:lnTo>
                  <a:lnTo>
                    <a:pt x="0" y="274"/>
                  </a:lnTo>
                  <a:lnTo>
                    <a:pt x="2" y="259"/>
                  </a:lnTo>
                  <a:lnTo>
                    <a:pt x="3" y="242"/>
                  </a:lnTo>
                  <a:lnTo>
                    <a:pt x="6" y="226"/>
                  </a:lnTo>
                  <a:lnTo>
                    <a:pt x="10" y="210"/>
                  </a:lnTo>
                  <a:lnTo>
                    <a:pt x="14" y="195"/>
                  </a:lnTo>
                  <a:lnTo>
                    <a:pt x="20" y="181"/>
                  </a:lnTo>
                  <a:lnTo>
                    <a:pt x="27" y="166"/>
                  </a:lnTo>
                  <a:lnTo>
                    <a:pt x="34" y="152"/>
                  </a:lnTo>
                  <a:lnTo>
                    <a:pt x="43" y="138"/>
                  </a:lnTo>
                  <a:lnTo>
                    <a:pt x="53" y="125"/>
                  </a:lnTo>
                  <a:lnTo>
                    <a:pt x="64" y="112"/>
                  </a:lnTo>
                  <a:lnTo>
                    <a:pt x="77" y="100"/>
                  </a:lnTo>
                  <a:lnTo>
                    <a:pt x="90" y="87"/>
                  </a:lnTo>
                  <a:lnTo>
                    <a:pt x="104" y="75"/>
                  </a:lnTo>
                  <a:lnTo>
                    <a:pt x="121" y="66"/>
                  </a:lnTo>
                  <a:lnTo>
                    <a:pt x="138" y="54"/>
                  </a:lnTo>
                  <a:lnTo>
                    <a:pt x="156" y="46"/>
                  </a:lnTo>
                  <a:lnTo>
                    <a:pt x="176" y="36"/>
                  </a:lnTo>
                  <a:lnTo>
                    <a:pt x="198" y="27"/>
                  </a:lnTo>
                  <a:lnTo>
                    <a:pt x="220" y="20"/>
                  </a:lnTo>
                  <a:lnTo>
                    <a:pt x="243" y="13"/>
                  </a:lnTo>
                  <a:lnTo>
                    <a:pt x="269" y="6"/>
                  </a:lnTo>
                  <a:lnTo>
                    <a:pt x="295" y="0"/>
                  </a:ln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8" name="îSḻïḑê"/>
            <p:cNvSpPr/>
            <p:nvPr/>
          </p:nvSpPr>
          <p:spPr bwMode="auto">
            <a:xfrm>
              <a:off x="3367902" y="3582649"/>
              <a:ext cx="747555" cy="1071750"/>
            </a:xfrm>
            <a:custGeom>
              <a:avLst/>
              <a:gdLst>
                <a:gd name="T0" fmla="*/ 295 w 587"/>
                <a:gd name="T1" fmla="*/ 0 h 842"/>
                <a:gd name="T2" fmla="*/ 305 w 587"/>
                <a:gd name="T3" fmla="*/ 46 h 842"/>
                <a:gd name="T4" fmla="*/ 321 w 587"/>
                <a:gd name="T5" fmla="*/ 95 h 842"/>
                <a:gd name="T6" fmla="*/ 347 w 587"/>
                <a:gd name="T7" fmla="*/ 158 h 842"/>
                <a:gd name="T8" fmla="*/ 384 w 587"/>
                <a:gd name="T9" fmla="*/ 227 h 842"/>
                <a:gd name="T10" fmla="*/ 435 w 587"/>
                <a:gd name="T11" fmla="*/ 303 h 842"/>
                <a:gd name="T12" fmla="*/ 466 w 587"/>
                <a:gd name="T13" fmla="*/ 341 h 842"/>
                <a:gd name="T14" fmla="*/ 501 w 587"/>
                <a:gd name="T15" fmla="*/ 379 h 842"/>
                <a:gd name="T16" fmla="*/ 541 w 587"/>
                <a:gd name="T17" fmla="*/ 415 h 842"/>
                <a:gd name="T18" fmla="*/ 587 w 587"/>
                <a:gd name="T19" fmla="*/ 450 h 842"/>
                <a:gd name="T20" fmla="*/ 523 w 587"/>
                <a:gd name="T21" fmla="*/ 565 h 842"/>
                <a:gd name="T22" fmla="*/ 415 w 587"/>
                <a:gd name="T23" fmla="*/ 749 h 842"/>
                <a:gd name="T24" fmla="*/ 359 w 587"/>
                <a:gd name="T25" fmla="*/ 842 h 842"/>
                <a:gd name="T26" fmla="*/ 317 w 587"/>
                <a:gd name="T27" fmla="*/ 818 h 842"/>
                <a:gd name="T28" fmla="*/ 271 w 587"/>
                <a:gd name="T29" fmla="*/ 783 h 842"/>
                <a:gd name="T30" fmla="*/ 223 w 587"/>
                <a:gd name="T31" fmla="*/ 739 h 842"/>
                <a:gd name="T32" fmla="*/ 176 w 587"/>
                <a:gd name="T33" fmla="*/ 686 h 842"/>
                <a:gd name="T34" fmla="*/ 131 w 587"/>
                <a:gd name="T35" fmla="*/ 627 h 842"/>
                <a:gd name="T36" fmla="*/ 90 w 587"/>
                <a:gd name="T37" fmla="*/ 563 h 842"/>
                <a:gd name="T38" fmla="*/ 54 w 587"/>
                <a:gd name="T39" fmla="*/ 496 h 842"/>
                <a:gd name="T40" fmla="*/ 26 w 587"/>
                <a:gd name="T41" fmla="*/ 428 h 842"/>
                <a:gd name="T42" fmla="*/ 7 w 587"/>
                <a:gd name="T43" fmla="*/ 358 h 842"/>
                <a:gd name="T44" fmla="*/ 0 w 587"/>
                <a:gd name="T45" fmla="*/ 291 h 842"/>
                <a:gd name="T46" fmla="*/ 2 w 587"/>
                <a:gd name="T47" fmla="*/ 259 h 842"/>
                <a:gd name="T48" fmla="*/ 6 w 587"/>
                <a:gd name="T49" fmla="*/ 226 h 842"/>
                <a:gd name="T50" fmla="*/ 14 w 587"/>
                <a:gd name="T51" fmla="*/ 195 h 842"/>
                <a:gd name="T52" fmla="*/ 27 w 587"/>
                <a:gd name="T53" fmla="*/ 166 h 842"/>
                <a:gd name="T54" fmla="*/ 43 w 587"/>
                <a:gd name="T55" fmla="*/ 138 h 842"/>
                <a:gd name="T56" fmla="*/ 64 w 587"/>
                <a:gd name="T57" fmla="*/ 112 h 842"/>
                <a:gd name="T58" fmla="*/ 90 w 587"/>
                <a:gd name="T59" fmla="*/ 87 h 842"/>
                <a:gd name="T60" fmla="*/ 121 w 587"/>
                <a:gd name="T61" fmla="*/ 66 h 842"/>
                <a:gd name="T62" fmla="*/ 156 w 587"/>
                <a:gd name="T63" fmla="*/ 46 h 842"/>
                <a:gd name="T64" fmla="*/ 198 w 587"/>
                <a:gd name="T65" fmla="*/ 27 h 842"/>
                <a:gd name="T66" fmla="*/ 243 w 587"/>
                <a:gd name="T67" fmla="*/ 13 h 842"/>
                <a:gd name="T68" fmla="*/ 295 w 587"/>
                <a:gd name="T6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7" h="842">
                  <a:moveTo>
                    <a:pt x="295" y="0"/>
                  </a:moveTo>
                  <a:lnTo>
                    <a:pt x="295" y="0"/>
                  </a:lnTo>
                  <a:lnTo>
                    <a:pt x="298" y="13"/>
                  </a:lnTo>
                  <a:lnTo>
                    <a:pt x="305" y="46"/>
                  </a:lnTo>
                  <a:lnTo>
                    <a:pt x="313" y="68"/>
                  </a:lnTo>
                  <a:lnTo>
                    <a:pt x="321" y="95"/>
                  </a:lnTo>
                  <a:lnTo>
                    <a:pt x="332" y="125"/>
                  </a:lnTo>
                  <a:lnTo>
                    <a:pt x="347" y="158"/>
                  </a:lnTo>
                  <a:lnTo>
                    <a:pt x="364" y="192"/>
                  </a:lnTo>
                  <a:lnTo>
                    <a:pt x="384" y="227"/>
                  </a:lnTo>
                  <a:lnTo>
                    <a:pt x="406" y="266"/>
                  </a:lnTo>
                  <a:lnTo>
                    <a:pt x="435" y="303"/>
                  </a:lnTo>
                  <a:lnTo>
                    <a:pt x="449" y="323"/>
                  </a:lnTo>
                  <a:lnTo>
                    <a:pt x="466" y="341"/>
                  </a:lnTo>
                  <a:lnTo>
                    <a:pt x="483" y="361"/>
                  </a:lnTo>
                  <a:lnTo>
                    <a:pt x="501" y="379"/>
                  </a:lnTo>
                  <a:lnTo>
                    <a:pt x="521" y="398"/>
                  </a:lnTo>
                  <a:lnTo>
                    <a:pt x="541" y="415"/>
                  </a:lnTo>
                  <a:lnTo>
                    <a:pt x="564" y="433"/>
                  </a:lnTo>
                  <a:lnTo>
                    <a:pt x="587" y="450"/>
                  </a:lnTo>
                  <a:lnTo>
                    <a:pt x="587" y="450"/>
                  </a:lnTo>
                  <a:lnTo>
                    <a:pt x="523" y="565"/>
                  </a:lnTo>
                  <a:lnTo>
                    <a:pt x="467" y="661"/>
                  </a:lnTo>
                  <a:lnTo>
                    <a:pt x="415" y="749"/>
                  </a:lnTo>
                  <a:lnTo>
                    <a:pt x="359" y="842"/>
                  </a:lnTo>
                  <a:lnTo>
                    <a:pt x="359" y="842"/>
                  </a:lnTo>
                  <a:lnTo>
                    <a:pt x="338" y="832"/>
                  </a:lnTo>
                  <a:lnTo>
                    <a:pt x="317" y="818"/>
                  </a:lnTo>
                  <a:lnTo>
                    <a:pt x="294" y="803"/>
                  </a:lnTo>
                  <a:lnTo>
                    <a:pt x="271" y="783"/>
                  </a:lnTo>
                  <a:lnTo>
                    <a:pt x="247" y="761"/>
                  </a:lnTo>
                  <a:lnTo>
                    <a:pt x="223" y="739"/>
                  </a:lnTo>
                  <a:lnTo>
                    <a:pt x="199" y="713"/>
                  </a:lnTo>
                  <a:lnTo>
                    <a:pt x="176" y="686"/>
                  </a:lnTo>
                  <a:lnTo>
                    <a:pt x="154" y="656"/>
                  </a:lnTo>
                  <a:lnTo>
                    <a:pt x="131" y="627"/>
                  </a:lnTo>
                  <a:lnTo>
                    <a:pt x="110" y="595"/>
                  </a:lnTo>
                  <a:lnTo>
                    <a:pt x="90" y="563"/>
                  </a:lnTo>
                  <a:lnTo>
                    <a:pt x="71" y="530"/>
                  </a:lnTo>
                  <a:lnTo>
                    <a:pt x="54" y="496"/>
                  </a:lnTo>
                  <a:lnTo>
                    <a:pt x="39" y="462"/>
                  </a:lnTo>
                  <a:lnTo>
                    <a:pt x="26" y="428"/>
                  </a:lnTo>
                  <a:lnTo>
                    <a:pt x="16" y="392"/>
                  </a:lnTo>
                  <a:lnTo>
                    <a:pt x="7" y="358"/>
                  </a:lnTo>
                  <a:lnTo>
                    <a:pt x="2" y="324"/>
                  </a:lnTo>
                  <a:lnTo>
                    <a:pt x="0" y="291"/>
                  </a:lnTo>
                  <a:lnTo>
                    <a:pt x="0" y="274"/>
                  </a:lnTo>
                  <a:lnTo>
                    <a:pt x="2" y="259"/>
                  </a:lnTo>
                  <a:lnTo>
                    <a:pt x="3" y="242"/>
                  </a:lnTo>
                  <a:lnTo>
                    <a:pt x="6" y="226"/>
                  </a:lnTo>
                  <a:lnTo>
                    <a:pt x="10" y="210"/>
                  </a:lnTo>
                  <a:lnTo>
                    <a:pt x="14" y="195"/>
                  </a:lnTo>
                  <a:lnTo>
                    <a:pt x="20" y="181"/>
                  </a:lnTo>
                  <a:lnTo>
                    <a:pt x="27" y="166"/>
                  </a:lnTo>
                  <a:lnTo>
                    <a:pt x="34" y="152"/>
                  </a:lnTo>
                  <a:lnTo>
                    <a:pt x="43" y="138"/>
                  </a:lnTo>
                  <a:lnTo>
                    <a:pt x="53" y="125"/>
                  </a:lnTo>
                  <a:lnTo>
                    <a:pt x="64" y="112"/>
                  </a:lnTo>
                  <a:lnTo>
                    <a:pt x="77" y="100"/>
                  </a:lnTo>
                  <a:lnTo>
                    <a:pt x="90" y="87"/>
                  </a:lnTo>
                  <a:lnTo>
                    <a:pt x="104" y="75"/>
                  </a:lnTo>
                  <a:lnTo>
                    <a:pt x="121" y="66"/>
                  </a:lnTo>
                  <a:lnTo>
                    <a:pt x="138" y="54"/>
                  </a:lnTo>
                  <a:lnTo>
                    <a:pt x="156" y="46"/>
                  </a:lnTo>
                  <a:lnTo>
                    <a:pt x="176" y="36"/>
                  </a:lnTo>
                  <a:lnTo>
                    <a:pt x="198" y="27"/>
                  </a:lnTo>
                  <a:lnTo>
                    <a:pt x="220" y="20"/>
                  </a:lnTo>
                  <a:lnTo>
                    <a:pt x="243" y="13"/>
                  </a:lnTo>
                  <a:lnTo>
                    <a:pt x="269" y="6"/>
                  </a:lnTo>
                  <a:lnTo>
                    <a:pt x="2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9" name="ïš1ïḑe"/>
            <p:cNvSpPr/>
            <p:nvPr/>
          </p:nvSpPr>
          <p:spPr bwMode="auto">
            <a:xfrm>
              <a:off x="3787448" y="4635327"/>
              <a:ext cx="34327" cy="15256"/>
            </a:xfrm>
            <a:custGeom>
              <a:avLst/>
              <a:gdLst>
                <a:gd name="T0" fmla="*/ 0 w 26"/>
                <a:gd name="T1" fmla="*/ 0 h 13"/>
                <a:gd name="T2" fmla="*/ 0 w 26"/>
                <a:gd name="T3" fmla="*/ 0 h 13"/>
                <a:gd name="T4" fmla="*/ 26 w 26"/>
                <a:gd name="T5" fmla="*/ 13 h 13"/>
                <a:gd name="T6" fmla="*/ 23 w 26"/>
                <a:gd name="T7" fmla="*/ 6 h 13"/>
                <a:gd name="T8" fmla="*/ 0 w 26"/>
                <a:gd name="T9" fmla="*/ 0 h 13"/>
              </a:gdLst>
              <a:ahLst/>
              <a:cxnLst>
                <a:cxn ang="0">
                  <a:pos x="T0" y="T1"/>
                </a:cxn>
                <a:cxn ang="0">
                  <a:pos x="T2" y="T3"/>
                </a:cxn>
                <a:cxn ang="0">
                  <a:pos x="T4" y="T5"/>
                </a:cxn>
                <a:cxn ang="0">
                  <a:pos x="T6" y="T7"/>
                </a:cxn>
                <a:cxn ang="0">
                  <a:pos x="T8" y="T9"/>
                </a:cxn>
              </a:cxnLst>
              <a:rect l="0" t="0" r="r" b="b"/>
              <a:pathLst>
                <a:path w="26" h="13">
                  <a:moveTo>
                    <a:pt x="0" y="0"/>
                  </a:moveTo>
                  <a:lnTo>
                    <a:pt x="0" y="0"/>
                  </a:lnTo>
                  <a:lnTo>
                    <a:pt x="26" y="13"/>
                  </a:lnTo>
                  <a:lnTo>
                    <a:pt x="23" y="6"/>
                  </a:lnTo>
                  <a:lnTo>
                    <a:pt x="0" y="0"/>
                  </a:lnTo>
                  <a:close/>
                </a:path>
              </a:pathLst>
            </a:custGeom>
            <a:solidFill>
              <a:srgbClr val="987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0" name="íṥ1îdê"/>
            <p:cNvSpPr/>
            <p:nvPr/>
          </p:nvSpPr>
          <p:spPr bwMode="auto">
            <a:xfrm>
              <a:off x="3787448" y="4635327"/>
              <a:ext cx="34327" cy="15256"/>
            </a:xfrm>
            <a:custGeom>
              <a:avLst/>
              <a:gdLst>
                <a:gd name="T0" fmla="*/ 0 w 26"/>
                <a:gd name="T1" fmla="*/ 0 h 13"/>
                <a:gd name="T2" fmla="*/ 0 w 26"/>
                <a:gd name="T3" fmla="*/ 0 h 13"/>
                <a:gd name="T4" fmla="*/ 26 w 26"/>
                <a:gd name="T5" fmla="*/ 13 h 13"/>
                <a:gd name="T6" fmla="*/ 23 w 26"/>
                <a:gd name="T7" fmla="*/ 6 h 13"/>
                <a:gd name="T8" fmla="*/ 0 w 26"/>
                <a:gd name="T9" fmla="*/ 0 h 13"/>
              </a:gdLst>
              <a:ahLst/>
              <a:cxnLst>
                <a:cxn ang="0">
                  <a:pos x="T0" y="T1"/>
                </a:cxn>
                <a:cxn ang="0">
                  <a:pos x="T2" y="T3"/>
                </a:cxn>
                <a:cxn ang="0">
                  <a:pos x="T4" y="T5"/>
                </a:cxn>
                <a:cxn ang="0">
                  <a:pos x="T6" y="T7"/>
                </a:cxn>
                <a:cxn ang="0">
                  <a:pos x="T8" y="T9"/>
                </a:cxn>
              </a:cxnLst>
              <a:rect l="0" t="0" r="r" b="b"/>
              <a:pathLst>
                <a:path w="26" h="13">
                  <a:moveTo>
                    <a:pt x="0" y="0"/>
                  </a:moveTo>
                  <a:lnTo>
                    <a:pt x="0" y="0"/>
                  </a:lnTo>
                  <a:lnTo>
                    <a:pt x="26" y="13"/>
                  </a:lnTo>
                  <a:lnTo>
                    <a:pt x="23"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1" name="iṧḷiďè"/>
            <p:cNvSpPr/>
            <p:nvPr/>
          </p:nvSpPr>
          <p:spPr bwMode="auto">
            <a:xfrm>
              <a:off x="3078033" y="3235568"/>
              <a:ext cx="1052679" cy="1418829"/>
            </a:xfrm>
            <a:custGeom>
              <a:avLst/>
              <a:gdLst>
                <a:gd name="T0" fmla="*/ 586 w 828"/>
                <a:gd name="T1" fmla="*/ 1114 h 1114"/>
                <a:gd name="T2" fmla="*/ 571 w 828"/>
                <a:gd name="T3" fmla="*/ 1099 h 1114"/>
                <a:gd name="T4" fmla="*/ 470 w 828"/>
                <a:gd name="T5" fmla="*/ 994 h 1114"/>
                <a:gd name="T6" fmla="*/ 403 w 828"/>
                <a:gd name="T7" fmla="*/ 917 h 1114"/>
                <a:gd name="T8" fmla="*/ 337 w 828"/>
                <a:gd name="T9" fmla="*/ 830 h 1114"/>
                <a:gd name="T10" fmla="*/ 280 w 828"/>
                <a:gd name="T11" fmla="*/ 742 h 1114"/>
                <a:gd name="T12" fmla="*/ 257 w 828"/>
                <a:gd name="T13" fmla="*/ 700 h 1114"/>
                <a:gd name="T14" fmla="*/ 241 w 828"/>
                <a:gd name="T15" fmla="*/ 657 h 1114"/>
                <a:gd name="T16" fmla="*/ 231 w 828"/>
                <a:gd name="T17" fmla="*/ 619 h 1114"/>
                <a:gd name="T18" fmla="*/ 230 w 828"/>
                <a:gd name="T19" fmla="*/ 583 h 1114"/>
                <a:gd name="T20" fmla="*/ 233 w 828"/>
                <a:gd name="T21" fmla="*/ 548 h 1114"/>
                <a:gd name="T22" fmla="*/ 249 w 828"/>
                <a:gd name="T23" fmla="*/ 487 h 1114"/>
                <a:gd name="T24" fmla="*/ 271 w 828"/>
                <a:gd name="T25" fmla="*/ 434 h 1114"/>
                <a:gd name="T26" fmla="*/ 301 w 828"/>
                <a:gd name="T27" fmla="*/ 390 h 1114"/>
                <a:gd name="T28" fmla="*/ 337 w 828"/>
                <a:gd name="T29" fmla="*/ 353 h 1114"/>
                <a:gd name="T30" fmla="*/ 376 w 828"/>
                <a:gd name="T31" fmla="*/ 325 h 1114"/>
                <a:gd name="T32" fmla="*/ 420 w 828"/>
                <a:gd name="T33" fmla="*/ 303 h 1114"/>
                <a:gd name="T34" fmla="*/ 464 w 828"/>
                <a:gd name="T35" fmla="*/ 286 h 1114"/>
                <a:gd name="T36" fmla="*/ 510 w 828"/>
                <a:gd name="T37" fmla="*/ 275 h 1114"/>
                <a:gd name="T38" fmla="*/ 575 w 828"/>
                <a:gd name="T39" fmla="*/ 265 h 1114"/>
                <a:gd name="T40" fmla="*/ 650 w 828"/>
                <a:gd name="T41" fmla="*/ 262 h 1114"/>
                <a:gd name="T42" fmla="*/ 704 w 828"/>
                <a:gd name="T43" fmla="*/ 264 h 1114"/>
                <a:gd name="T44" fmla="*/ 711 w 828"/>
                <a:gd name="T45" fmla="*/ 198 h 1114"/>
                <a:gd name="T46" fmla="*/ 828 w 828"/>
                <a:gd name="T47" fmla="*/ 27 h 1114"/>
                <a:gd name="T48" fmla="*/ 754 w 828"/>
                <a:gd name="T49" fmla="*/ 14 h 1114"/>
                <a:gd name="T50" fmla="*/ 643 w 828"/>
                <a:gd name="T51" fmla="*/ 1 h 1114"/>
                <a:gd name="T52" fmla="*/ 576 w 828"/>
                <a:gd name="T53" fmla="*/ 0 h 1114"/>
                <a:gd name="T54" fmla="*/ 504 w 828"/>
                <a:gd name="T55" fmla="*/ 1 h 1114"/>
                <a:gd name="T56" fmla="*/ 429 w 828"/>
                <a:gd name="T57" fmla="*/ 8 h 1114"/>
                <a:gd name="T58" fmla="*/ 352 w 828"/>
                <a:gd name="T59" fmla="*/ 22 h 1114"/>
                <a:gd name="T60" fmla="*/ 280 w 828"/>
                <a:gd name="T61" fmla="*/ 45 h 1114"/>
                <a:gd name="T62" fmla="*/ 209 w 828"/>
                <a:gd name="T63" fmla="*/ 76 h 1114"/>
                <a:gd name="T64" fmla="*/ 176 w 828"/>
                <a:gd name="T65" fmla="*/ 98 h 1114"/>
                <a:gd name="T66" fmla="*/ 146 w 828"/>
                <a:gd name="T67" fmla="*/ 120 h 1114"/>
                <a:gd name="T68" fmla="*/ 118 w 828"/>
                <a:gd name="T69" fmla="*/ 147 h 1114"/>
                <a:gd name="T70" fmla="*/ 91 w 828"/>
                <a:gd name="T71" fmla="*/ 177 h 1114"/>
                <a:gd name="T72" fmla="*/ 68 w 828"/>
                <a:gd name="T73" fmla="*/ 211 h 1114"/>
                <a:gd name="T74" fmla="*/ 47 w 828"/>
                <a:gd name="T75" fmla="*/ 248 h 1114"/>
                <a:gd name="T76" fmla="*/ 30 w 828"/>
                <a:gd name="T77" fmla="*/ 289 h 1114"/>
                <a:gd name="T78" fmla="*/ 16 w 828"/>
                <a:gd name="T79" fmla="*/ 335 h 1114"/>
                <a:gd name="T80" fmla="*/ 6 w 828"/>
                <a:gd name="T81" fmla="*/ 384 h 1114"/>
                <a:gd name="T82" fmla="*/ 0 w 828"/>
                <a:gd name="T83" fmla="*/ 438 h 1114"/>
                <a:gd name="T84" fmla="*/ 0 w 828"/>
                <a:gd name="T85" fmla="*/ 464 h 1114"/>
                <a:gd name="T86" fmla="*/ 4 w 828"/>
                <a:gd name="T87" fmla="*/ 515 h 1114"/>
                <a:gd name="T88" fmla="*/ 14 w 828"/>
                <a:gd name="T89" fmla="*/ 568 h 1114"/>
                <a:gd name="T90" fmla="*/ 31 w 828"/>
                <a:gd name="T91" fmla="*/ 619 h 1114"/>
                <a:gd name="T92" fmla="*/ 51 w 828"/>
                <a:gd name="T93" fmla="*/ 670 h 1114"/>
                <a:gd name="T94" fmla="*/ 90 w 828"/>
                <a:gd name="T95" fmla="*/ 744 h 1114"/>
                <a:gd name="T96" fmla="*/ 146 w 828"/>
                <a:gd name="T97" fmla="*/ 835 h 1114"/>
                <a:gd name="T98" fmla="*/ 203 w 828"/>
                <a:gd name="T99" fmla="*/ 914 h 1114"/>
                <a:gd name="T100" fmla="*/ 254 w 828"/>
                <a:gd name="T101" fmla="*/ 975 h 1114"/>
                <a:gd name="T102" fmla="*/ 304 w 828"/>
                <a:gd name="T103" fmla="*/ 102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8" h="1114">
                  <a:moveTo>
                    <a:pt x="304" y="1029"/>
                  </a:moveTo>
                  <a:lnTo>
                    <a:pt x="586" y="1114"/>
                  </a:lnTo>
                  <a:lnTo>
                    <a:pt x="586" y="1114"/>
                  </a:lnTo>
                  <a:lnTo>
                    <a:pt x="571" y="1099"/>
                  </a:lnTo>
                  <a:lnTo>
                    <a:pt x="528" y="1058"/>
                  </a:lnTo>
                  <a:lnTo>
                    <a:pt x="470" y="994"/>
                  </a:lnTo>
                  <a:lnTo>
                    <a:pt x="437" y="957"/>
                  </a:lnTo>
                  <a:lnTo>
                    <a:pt x="403" y="917"/>
                  </a:lnTo>
                  <a:lnTo>
                    <a:pt x="369" y="874"/>
                  </a:lnTo>
                  <a:lnTo>
                    <a:pt x="337" y="830"/>
                  </a:lnTo>
                  <a:lnTo>
                    <a:pt x="307" y="786"/>
                  </a:lnTo>
                  <a:lnTo>
                    <a:pt x="280" y="742"/>
                  </a:lnTo>
                  <a:lnTo>
                    <a:pt x="268" y="721"/>
                  </a:lnTo>
                  <a:lnTo>
                    <a:pt x="257" y="700"/>
                  </a:lnTo>
                  <a:lnTo>
                    <a:pt x="249" y="678"/>
                  </a:lnTo>
                  <a:lnTo>
                    <a:pt x="241" y="657"/>
                  </a:lnTo>
                  <a:lnTo>
                    <a:pt x="236" y="637"/>
                  </a:lnTo>
                  <a:lnTo>
                    <a:pt x="231" y="619"/>
                  </a:lnTo>
                  <a:lnTo>
                    <a:pt x="229" y="600"/>
                  </a:lnTo>
                  <a:lnTo>
                    <a:pt x="230" y="583"/>
                  </a:lnTo>
                  <a:lnTo>
                    <a:pt x="230" y="583"/>
                  </a:lnTo>
                  <a:lnTo>
                    <a:pt x="233" y="548"/>
                  </a:lnTo>
                  <a:lnTo>
                    <a:pt x="240" y="516"/>
                  </a:lnTo>
                  <a:lnTo>
                    <a:pt x="249" y="487"/>
                  </a:lnTo>
                  <a:lnTo>
                    <a:pt x="258" y="458"/>
                  </a:lnTo>
                  <a:lnTo>
                    <a:pt x="271" y="434"/>
                  </a:lnTo>
                  <a:lnTo>
                    <a:pt x="285" y="410"/>
                  </a:lnTo>
                  <a:lnTo>
                    <a:pt x="301" y="390"/>
                  </a:lnTo>
                  <a:lnTo>
                    <a:pt x="318" y="370"/>
                  </a:lnTo>
                  <a:lnTo>
                    <a:pt x="337" y="353"/>
                  </a:lnTo>
                  <a:lnTo>
                    <a:pt x="356" y="339"/>
                  </a:lnTo>
                  <a:lnTo>
                    <a:pt x="376" y="325"/>
                  </a:lnTo>
                  <a:lnTo>
                    <a:pt x="398" y="313"/>
                  </a:lnTo>
                  <a:lnTo>
                    <a:pt x="420" y="303"/>
                  </a:lnTo>
                  <a:lnTo>
                    <a:pt x="442" y="294"/>
                  </a:lnTo>
                  <a:lnTo>
                    <a:pt x="464" y="286"/>
                  </a:lnTo>
                  <a:lnTo>
                    <a:pt x="487" y="281"/>
                  </a:lnTo>
                  <a:lnTo>
                    <a:pt x="510" y="275"/>
                  </a:lnTo>
                  <a:lnTo>
                    <a:pt x="532" y="271"/>
                  </a:lnTo>
                  <a:lnTo>
                    <a:pt x="575" y="265"/>
                  </a:lnTo>
                  <a:lnTo>
                    <a:pt x="615" y="262"/>
                  </a:lnTo>
                  <a:lnTo>
                    <a:pt x="650" y="262"/>
                  </a:lnTo>
                  <a:lnTo>
                    <a:pt x="681" y="262"/>
                  </a:lnTo>
                  <a:lnTo>
                    <a:pt x="704" y="264"/>
                  </a:lnTo>
                  <a:lnTo>
                    <a:pt x="724" y="267"/>
                  </a:lnTo>
                  <a:lnTo>
                    <a:pt x="711" y="198"/>
                  </a:lnTo>
                  <a:lnTo>
                    <a:pt x="828" y="27"/>
                  </a:lnTo>
                  <a:lnTo>
                    <a:pt x="828" y="27"/>
                  </a:lnTo>
                  <a:lnTo>
                    <a:pt x="794" y="19"/>
                  </a:lnTo>
                  <a:lnTo>
                    <a:pt x="754" y="14"/>
                  </a:lnTo>
                  <a:lnTo>
                    <a:pt x="703" y="7"/>
                  </a:lnTo>
                  <a:lnTo>
                    <a:pt x="643" y="1"/>
                  </a:lnTo>
                  <a:lnTo>
                    <a:pt x="611" y="0"/>
                  </a:lnTo>
                  <a:lnTo>
                    <a:pt x="576" y="0"/>
                  </a:lnTo>
                  <a:lnTo>
                    <a:pt x="540" y="0"/>
                  </a:lnTo>
                  <a:lnTo>
                    <a:pt x="504" y="1"/>
                  </a:lnTo>
                  <a:lnTo>
                    <a:pt x="466" y="4"/>
                  </a:lnTo>
                  <a:lnTo>
                    <a:pt x="429" y="8"/>
                  </a:lnTo>
                  <a:lnTo>
                    <a:pt x="390" y="14"/>
                  </a:lnTo>
                  <a:lnTo>
                    <a:pt x="352" y="22"/>
                  </a:lnTo>
                  <a:lnTo>
                    <a:pt x="315" y="32"/>
                  </a:lnTo>
                  <a:lnTo>
                    <a:pt x="280" y="45"/>
                  </a:lnTo>
                  <a:lnTo>
                    <a:pt x="243" y="59"/>
                  </a:lnTo>
                  <a:lnTo>
                    <a:pt x="209" y="76"/>
                  </a:lnTo>
                  <a:lnTo>
                    <a:pt x="193" y="86"/>
                  </a:lnTo>
                  <a:lnTo>
                    <a:pt x="176" y="98"/>
                  </a:lnTo>
                  <a:lnTo>
                    <a:pt x="160" y="109"/>
                  </a:lnTo>
                  <a:lnTo>
                    <a:pt x="146" y="120"/>
                  </a:lnTo>
                  <a:lnTo>
                    <a:pt x="131" y="133"/>
                  </a:lnTo>
                  <a:lnTo>
                    <a:pt x="118" y="147"/>
                  </a:lnTo>
                  <a:lnTo>
                    <a:pt x="104" y="161"/>
                  </a:lnTo>
                  <a:lnTo>
                    <a:pt x="91" y="177"/>
                  </a:lnTo>
                  <a:lnTo>
                    <a:pt x="80" y="194"/>
                  </a:lnTo>
                  <a:lnTo>
                    <a:pt x="68" y="211"/>
                  </a:lnTo>
                  <a:lnTo>
                    <a:pt x="57" y="230"/>
                  </a:lnTo>
                  <a:lnTo>
                    <a:pt x="47" y="248"/>
                  </a:lnTo>
                  <a:lnTo>
                    <a:pt x="38" y="268"/>
                  </a:lnTo>
                  <a:lnTo>
                    <a:pt x="30" y="289"/>
                  </a:lnTo>
                  <a:lnTo>
                    <a:pt x="23" y="312"/>
                  </a:lnTo>
                  <a:lnTo>
                    <a:pt x="16" y="335"/>
                  </a:lnTo>
                  <a:lnTo>
                    <a:pt x="10" y="359"/>
                  </a:lnTo>
                  <a:lnTo>
                    <a:pt x="6" y="384"/>
                  </a:lnTo>
                  <a:lnTo>
                    <a:pt x="3" y="410"/>
                  </a:lnTo>
                  <a:lnTo>
                    <a:pt x="0" y="438"/>
                  </a:lnTo>
                  <a:lnTo>
                    <a:pt x="0" y="438"/>
                  </a:lnTo>
                  <a:lnTo>
                    <a:pt x="0" y="464"/>
                  </a:lnTo>
                  <a:lnTo>
                    <a:pt x="1" y="489"/>
                  </a:lnTo>
                  <a:lnTo>
                    <a:pt x="4" y="515"/>
                  </a:lnTo>
                  <a:lnTo>
                    <a:pt x="9" y="541"/>
                  </a:lnTo>
                  <a:lnTo>
                    <a:pt x="14" y="568"/>
                  </a:lnTo>
                  <a:lnTo>
                    <a:pt x="21" y="593"/>
                  </a:lnTo>
                  <a:lnTo>
                    <a:pt x="31" y="619"/>
                  </a:lnTo>
                  <a:lnTo>
                    <a:pt x="41" y="644"/>
                  </a:lnTo>
                  <a:lnTo>
                    <a:pt x="51" y="670"/>
                  </a:lnTo>
                  <a:lnTo>
                    <a:pt x="63" y="695"/>
                  </a:lnTo>
                  <a:lnTo>
                    <a:pt x="90" y="744"/>
                  </a:lnTo>
                  <a:lnTo>
                    <a:pt x="116" y="791"/>
                  </a:lnTo>
                  <a:lnTo>
                    <a:pt x="146" y="835"/>
                  </a:lnTo>
                  <a:lnTo>
                    <a:pt x="175" y="876"/>
                  </a:lnTo>
                  <a:lnTo>
                    <a:pt x="203" y="914"/>
                  </a:lnTo>
                  <a:lnTo>
                    <a:pt x="230" y="947"/>
                  </a:lnTo>
                  <a:lnTo>
                    <a:pt x="254" y="975"/>
                  </a:lnTo>
                  <a:lnTo>
                    <a:pt x="291" y="1015"/>
                  </a:lnTo>
                  <a:lnTo>
                    <a:pt x="304" y="1029"/>
                  </a:lnTo>
                  <a:lnTo>
                    <a:pt x="304" y="1029"/>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2" name="îšľídê"/>
            <p:cNvSpPr/>
            <p:nvPr/>
          </p:nvSpPr>
          <p:spPr bwMode="auto">
            <a:xfrm>
              <a:off x="3238224" y="2549038"/>
              <a:ext cx="1846002" cy="938258"/>
            </a:xfrm>
            <a:custGeom>
              <a:avLst/>
              <a:gdLst>
                <a:gd name="T0" fmla="*/ 585 w 1451"/>
                <a:gd name="T1" fmla="*/ 738 h 738"/>
                <a:gd name="T2" fmla="*/ 702 w 1451"/>
                <a:gd name="T3" fmla="*/ 567 h 738"/>
                <a:gd name="T4" fmla="*/ 665 w 1451"/>
                <a:gd name="T5" fmla="*/ 558 h 738"/>
                <a:gd name="T6" fmla="*/ 605 w 1451"/>
                <a:gd name="T7" fmla="*/ 549 h 738"/>
                <a:gd name="T8" fmla="*/ 523 w 1451"/>
                <a:gd name="T9" fmla="*/ 542 h 738"/>
                <a:gd name="T10" fmla="*/ 423 w 1451"/>
                <a:gd name="T11" fmla="*/ 542 h 738"/>
                <a:gd name="T12" fmla="*/ 340 w 1451"/>
                <a:gd name="T13" fmla="*/ 551 h 738"/>
                <a:gd name="T14" fmla="*/ 280 w 1451"/>
                <a:gd name="T15" fmla="*/ 562 h 738"/>
                <a:gd name="T16" fmla="*/ 219 w 1451"/>
                <a:gd name="T17" fmla="*/ 578 h 738"/>
                <a:gd name="T18" fmla="*/ 157 w 1451"/>
                <a:gd name="T19" fmla="*/ 598 h 738"/>
                <a:gd name="T20" fmla="*/ 94 w 1451"/>
                <a:gd name="T21" fmla="*/ 625 h 738"/>
                <a:gd name="T22" fmla="*/ 32 w 1451"/>
                <a:gd name="T23" fmla="*/ 659 h 738"/>
                <a:gd name="T24" fmla="*/ 0 w 1451"/>
                <a:gd name="T25" fmla="*/ 679 h 738"/>
                <a:gd name="T26" fmla="*/ 230 w 1451"/>
                <a:gd name="T27" fmla="*/ 385 h 738"/>
                <a:gd name="T28" fmla="*/ 300 w 1451"/>
                <a:gd name="T29" fmla="*/ 298 h 738"/>
                <a:gd name="T30" fmla="*/ 321 w 1451"/>
                <a:gd name="T31" fmla="*/ 277 h 738"/>
                <a:gd name="T32" fmla="*/ 360 w 1451"/>
                <a:gd name="T33" fmla="*/ 246 h 738"/>
                <a:gd name="T34" fmla="*/ 419 w 1451"/>
                <a:gd name="T35" fmla="*/ 207 h 738"/>
                <a:gd name="T36" fmla="*/ 480 w 1451"/>
                <a:gd name="T37" fmla="*/ 177 h 738"/>
                <a:gd name="T38" fmla="*/ 529 w 1451"/>
                <a:gd name="T39" fmla="*/ 159 h 738"/>
                <a:gd name="T40" fmla="*/ 582 w 1451"/>
                <a:gd name="T41" fmla="*/ 143 h 738"/>
                <a:gd name="T42" fmla="*/ 644 w 1451"/>
                <a:gd name="T43" fmla="*/ 129 h 738"/>
                <a:gd name="T44" fmla="*/ 712 w 1451"/>
                <a:gd name="T45" fmla="*/ 119 h 738"/>
                <a:gd name="T46" fmla="*/ 787 w 1451"/>
                <a:gd name="T47" fmla="*/ 112 h 738"/>
                <a:gd name="T48" fmla="*/ 869 w 1451"/>
                <a:gd name="T49" fmla="*/ 112 h 738"/>
                <a:gd name="T50" fmla="*/ 959 w 1451"/>
                <a:gd name="T51" fmla="*/ 116 h 738"/>
                <a:gd name="T52" fmla="*/ 1007 w 1451"/>
                <a:gd name="T53" fmla="*/ 121 h 738"/>
                <a:gd name="T54" fmla="*/ 1062 w 1451"/>
                <a:gd name="T55" fmla="*/ 34 h 738"/>
                <a:gd name="T56" fmla="*/ 1086 w 1451"/>
                <a:gd name="T57" fmla="*/ 0 h 738"/>
                <a:gd name="T58" fmla="*/ 1123 w 1451"/>
                <a:gd name="T59" fmla="*/ 45 h 738"/>
                <a:gd name="T60" fmla="*/ 1192 w 1451"/>
                <a:gd name="T61" fmla="*/ 135 h 738"/>
                <a:gd name="T62" fmla="*/ 1247 w 1451"/>
                <a:gd name="T63" fmla="*/ 216 h 738"/>
                <a:gd name="T64" fmla="*/ 1306 w 1451"/>
                <a:gd name="T65" fmla="*/ 311 h 738"/>
                <a:gd name="T66" fmla="*/ 1368 w 1451"/>
                <a:gd name="T67" fmla="*/ 419 h 738"/>
                <a:gd name="T68" fmla="*/ 1426 w 1451"/>
                <a:gd name="T69" fmla="*/ 538 h 738"/>
                <a:gd name="T70" fmla="*/ 1451 w 1451"/>
                <a:gd name="T71" fmla="*/ 6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1" h="738">
                  <a:moveTo>
                    <a:pt x="1451" y="602"/>
                  </a:moveTo>
                  <a:lnTo>
                    <a:pt x="585" y="738"/>
                  </a:lnTo>
                  <a:lnTo>
                    <a:pt x="702" y="567"/>
                  </a:lnTo>
                  <a:lnTo>
                    <a:pt x="702" y="567"/>
                  </a:lnTo>
                  <a:lnTo>
                    <a:pt x="685" y="562"/>
                  </a:lnTo>
                  <a:lnTo>
                    <a:pt x="665" y="558"/>
                  </a:lnTo>
                  <a:lnTo>
                    <a:pt x="638" y="554"/>
                  </a:lnTo>
                  <a:lnTo>
                    <a:pt x="605" y="549"/>
                  </a:lnTo>
                  <a:lnTo>
                    <a:pt x="567" y="545"/>
                  </a:lnTo>
                  <a:lnTo>
                    <a:pt x="523" y="542"/>
                  </a:lnTo>
                  <a:lnTo>
                    <a:pt x="475" y="541"/>
                  </a:lnTo>
                  <a:lnTo>
                    <a:pt x="423" y="542"/>
                  </a:lnTo>
                  <a:lnTo>
                    <a:pt x="368" y="547"/>
                  </a:lnTo>
                  <a:lnTo>
                    <a:pt x="340" y="551"/>
                  </a:lnTo>
                  <a:lnTo>
                    <a:pt x="310" y="555"/>
                  </a:lnTo>
                  <a:lnTo>
                    <a:pt x="280" y="562"/>
                  </a:lnTo>
                  <a:lnTo>
                    <a:pt x="250" y="569"/>
                  </a:lnTo>
                  <a:lnTo>
                    <a:pt x="219" y="578"/>
                  </a:lnTo>
                  <a:lnTo>
                    <a:pt x="188" y="586"/>
                  </a:lnTo>
                  <a:lnTo>
                    <a:pt x="157" y="598"/>
                  </a:lnTo>
                  <a:lnTo>
                    <a:pt x="125" y="611"/>
                  </a:lnTo>
                  <a:lnTo>
                    <a:pt x="94" y="625"/>
                  </a:lnTo>
                  <a:lnTo>
                    <a:pt x="63" y="640"/>
                  </a:lnTo>
                  <a:lnTo>
                    <a:pt x="32" y="659"/>
                  </a:lnTo>
                  <a:lnTo>
                    <a:pt x="0" y="679"/>
                  </a:lnTo>
                  <a:lnTo>
                    <a:pt x="0" y="679"/>
                  </a:lnTo>
                  <a:lnTo>
                    <a:pt x="138" y="501"/>
                  </a:lnTo>
                  <a:lnTo>
                    <a:pt x="230" y="385"/>
                  </a:lnTo>
                  <a:lnTo>
                    <a:pt x="300" y="298"/>
                  </a:lnTo>
                  <a:lnTo>
                    <a:pt x="300" y="298"/>
                  </a:lnTo>
                  <a:lnTo>
                    <a:pt x="310" y="288"/>
                  </a:lnTo>
                  <a:lnTo>
                    <a:pt x="321" y="277"/>
                  </a:lnTo>
                  <a:lnTo>
                    <a:pt x="338" y="263"/>
                  </a:lnTo>
                  <a:lnTo>
                    <a:pt x="360" y="246"/>
                  </a:lnTo>
                  <a:lnTo>
                    <a:pt x="387" y="226"/>
                  </a:lnTo>
                  <a:lnTo>
                    <a:pt x="419" y="207"/>
                  </a:lnTo>
                  <a:lnTo>
                    <a:pt x="459" y="187"/>
                  </a:lnTo>
                  <a:lnTo>
                    <a:pt x="480" y="177"/>
                  </a:lnTo>
                  <a:lnTo>
                    <a:pt x="503" y="167"/>
                  </a:lnTo>
                  <a:lnTo>
                    <a:pt x="529" y="159"/>
                  </a:lnTo>
                  <a:lnTo>
                    <a:pt x="554" y="150"/>
                  </a:lnTo>
                  <a:lnTo>
                    <a:pt x="582" y="143"/>
                  </a:lnTo>
                  <a:lnTo>
                    <a:pt x="612" y="135"/>
                  </a:lnTo>
                  <a:lnTo>
                    <a:pt x="644" y="129"/>
                  </a:lnTo>
                  <a:lnTo>
                    <a:pt x="678" y="123"/>
                  </a:lnTo>
                  <a:lnTo>
                    <a:pt x="712" y="119"/>
                  </a:lnTo>
                  <a:lnTo>
                    <a:pt x="749" y="115"/>
                  </a:lnTo>
                  <a:lnTo>
                    <a:pt x="787" y="112"/>
                  </a:lnTo>
                  <a:lnTo>
                    <a:pt x="827" y="111"/>
                  </a:lnTo>
                  <a:lnTo>
                    <a:pt x="869" y="112"/>
                  </a:lnTo>
                  <a:lnTo>
                    <a:pt x="913" y="113"/>
                  </a:lnTo>
                  <a:lnTo>
                    <a:pt x="959" y="116"/>
                  </a:lnTo>
                  <a:lnTo>
                    <a:pt x="1007" y="121"/>
                  </a:lnTo>
                  <a:lnTo>
                    <a:pt x="1007" y="121"/>
                  </a:lnTo>
                  <a:lnTo>
                    <a:pt x="1038" y="72"/>
                  </a:lnTo>
                  <a:lnTo>
                    <a:pt x="1062" y="34"/>
                  </a:lnTo>
                  <a:lnTo>
                    <a:pt x="1086" y="0"/>
                  </a:lnTo>
                  <a:lnTo>
                    <a:pt x="1086" y="0"/>
                  </a:lnTo>
                  <a:lnTo>
                    <a:pt x="1096" y="11"/>
                  </a:lnTo>
                  <a:lnTo>
                    <a:pt x="1123" y="45"/>
                  </a:lnTo>
                  <a:lnTo>
                    <a:pt x="1166" y="101"/>
                  </a:lnTo>
                  <a:lnTo>
                    <a:pt x="1192" y="135"/>
                  </a:lnTo>
                  <a:lnTo>
                    <a:pt x="1218" y="173"/>
                  </a:lnTo>
                  <a:lnTo>
                    <a:pt x="1247" y="216"/>
                  </a:lnTo>
                  <a:lnTo>
                    <a:pt x="1277" y="261"/>
                  </a:lnTo>
                  <a:lnTo>
                    <a:pt x="1306" y="311"/>
                  </a:lnTo>
                  <a:lnTo>
                    <a:pt x="1338" y="363"/>
                  </a:lnTo>
                  <a:lnTo>
                    <a:pt x="1368" y="419"/>
                  </a:lnTo>
                  <a:lnTo>
                    <a:pt x="1397" y="478"/>
                  </a:lnTo>
                  <a:lnTo>
                    <a:pt x="1426" y="538"/>
                  </a:lnTo>
                  <a:lnTo>
                    <a:pt x="1451" y="602"/>
                  </a:lnTo>
                  <a:lnTo>
                    <a:pt x="1451" y="602"/>
                  </a:lnTo>
                  <a:close/>
                </a:path>
              </a:pathLst>
            </a:custGeom>
            <a:solidFill>
              <a:schemeClr val="accent1"/>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grpSp>
        <p:nvGrpSpPr>
          <p:cNvPr id="43" name="îśḷîḑé"/>
          <p:cNvGrpSpPr/>
          <p:nvPr/>
        </p:nvGrpSpPr>
        <p:grpSpPr>
          <a:xfrm flipH="1">
            <a:off x="6705163" y="2686904"/>
            <a:ext cx="2006193" cy="2105361"/>
            <a:chOff x="3078033" y="2549038"/>
            <a:chExt cx="2006193" cy="2105361"/>
          </a:xfrm>
        </p:grpSpPr>
        <p:sp>
          <p:nvSpPr>
            <p:cNvPr id="44" name="iŝļíḓé"/>
            <p:cNvSpPr/>
            <p:nvPr/>
          </p:nvSpPr>
          <p:spPr bwMode="auto">
            <a:xfrm>
              <a:off x="3981963" y="3315664"/>
              <a:ext cx="1102263" cy="495827"/>
            </a:xfrm>
            <a:custGeom>
              <a:avLst/>
              <a:gdLst>
                <a:gd name="T0" fmla="*/ 0 w 866"/>
                <a:gd name="T1" fmla="*/ 136 h 391"/>
                <a:gd name="T2" fmla="*/ 39 w 866"/>
                <a:gd name="T3" fmla="*/ 391 h 391"/>
                <a:gd name="T4" fmla="*/ 39 w 866"/>
                <a:gd name="T5" fmla="*/ 391 h 391"/>
                <a:gd name="T6" fmla="*/ 118 w 866"/>
                <a:gd name="T7" fmla="*/ 359 h 391"/>
                <a:gd name="T8" fmla="*/ 202 w 866"/>
                <a:gd name="T9" fmla="*/ 328 h 391"/>
                <a:gd name="T10" fmla="*/ 304 w 866"/>
                <a:gd name="T11" fmla="*/ 290 h 391"/>
                <a:gd name="T12" fmla="*/ 413 w 866"/>
                <a:gd name="T13" fmla="*/ 251 h 391"/>
                <a:gd name="T14" fmla="*/ 469 w 866"/>
                <a:gd name="T15" fmla="*/ 234 h 391"/>
                <a:gd name="T16" fmla="*/ 523 w 866"/>
                <a:gd name="T17" fmla="*/ 217 h 391"/>
                <a:gd name="T18" fmla="*/ 574 w 866"/>
                <a:gd name="T19" fmla="*/ 203 h 391"/>
                <a:gd name="T20" fmla="*/ 621 w 866"/>
                <a:gd name="T21" fmla="*/ 192 h 391"/>
                <a:gd name="T22" fmla="*/ 663 w 866"/>
                <a:gd name="T23" fmla="*/ 183 h 391"/>
                <a:gd name="T24" fmla="*/ 700 w 866"/>
                <a:gd name="T25" fmla="*/ 179 h 391"/>
                <a:gd name="T26" fmla="*/ 700 w 866"/>
                <a:gd name="T27" fmla="*/ 179 h 391"/>
                <a:gd name="T28" fmla="*/ 734 w 866"/>
                <a:gd name="T29" fmla="*/ 145 h 391"/>
                <a:gd name="T30" fmla="*/ 766 w 866"/>
                <a:gd name="T31" fmla="*/ 112 h 391"/>
                <a:gd name="T32" fmla="*/ 819 w 866"/>
                <a:gd name="T33" fmla="*/ 54 h 391"/>
                <a:gd name="T34" fmla="*/ 854 w 866"/>
                <a:gd name="T35" fmla="*/ 14 h 391"/>
                <a:gd name="T36" fmla="*/ 866 w 866"/>
                <a:gd name="T37" fmla="*/ 0 h 391"/>
                <a:gd name="T38" fmla="*/ 0 w 866"/>
                <a:gd name="T39" fmla="*/ 13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6" h="391">
                  <a:moveTo>
                    <a:pt x="0" y="136"/>
                  </a:moveTo>
                  <a:lnTo>
                    <a:pt x="39" y="391"/>
                  </a:lnTo>
                  <a:lnTo>
                    <a:pt x="39" y="391"/>
                  </a:lnTo>
                  <a:lnTo>
                    <a:pt x="118" y="359"/>
                  </a:lnTo>
                  <a:lnTo>
                    <a:pt x="202" y="328"/>
                  </a:lnTo>
                  <a:lnTo>
                    <a:pt x="304" y="290"/>
                  </a:lnTo>
                  <a:lnTo>
                    <a:pt x="413" y="251"/>
                  </a:lnTo>
                  <a:lnTo>
                    <a:pt x="469" y="234"/>
                  </a:lnTo>
                  <a:lnTo>
                    <a:pt x="523" y="217"/>
                  </a:lnTo>
                  <a:lnTo>
                    <a:pt x="574" y="203"/>
                  </a:lnTo>
                  <a:lnTo>
                    <a:pt x="621" y="192"/>
                  </a:lnTo>
                  <a:lnTo>
                    <a:pt x="663" y="183"/>
                  </a:lnTo>
                  <a:lnTo>
                    <a:pt x="700" y="179"/>
                  </a:lnTo>
                  <a:lnTo>
                    <a:pt x="700" y="179"/>
                  </a:lnTo>
                  <a:lnTo>
                    <a:pt x="734" y="145"/>
                  </a:lnTo>
                  <a:lnTo>
                    <a:pt x="766" y="112"/>
                  </a:lnTo>
                  <a:lnTo>
                    <a:pt x="819" y="54"/>
                  </a:lnTo>
                  <a:lnTo>
                    <a:pt x="854" y="14"/>
                  </a:lnTo>
                  <a:lnTo>
                    <a:pt x="866" y="0"/>
                  </a:lnTo>
                  <a:lnTo>
                    <a:pt x="0" y="136"/>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normAutofit/>
            </a:bodyPr>
            <a:lstStyle/>
            <a:p>
              <a:endParaRPr lang="en-US"/>
            </a:p>
          </p:txBody>
        </p:sp>
        <p:sp>
          <p:nvSpPr>
            <p:cNvPr id="45" name="îṧḷíḋe"/>
            <p:cNvSpPr/>
            <p:nvPr/>
          </p:nvSpPr>
          <p:spPr bwMode="auto">
            <a:xfrm>
              <a:off x="3367902" y="3582649"/>
              <a:ext cx="747555" cy="1071750"/>
            </a:xfrm>
            <a:custGeom>
              <a:avLst/>
              <a:gdLst>
                <a:gd name="T0" fmla="*/ 295 w 587"/>
                <a:gd name="T1" fmla="*/ 0 h 842"/>
                <a:gd name="T2" fmla="*/ 305 w 587"/>
                <a:gd name="T3" fmla="*/ 46 h 842"/>
                <a:gd name="T4" fmla="*/ 321 w 587"/>
                <a:gd name="T5" fmla="*/ 95 h 842"/>
                <a:gd name="T6" fmla="*/ 347 w 587"/>
                <a:gd name="T7" fmla="*/ 158 h 842"/>
                <a:gd name="T8" fmla="*/ 384 w 587"/>
                <a:gd name="T9" fmla="*/ 227 h 842"/>
                <a:gd name="T10" fmla="*/ 435 w 587"/>
                <a:gd name="T11" fmla="*/ 303 h 842"/>
                <a:gd name="T12" fmla="*/ 466 w 587"/>
                <a:gd name="T13" fmla="*/ 341 h 842"/>
                <a:gd name="T14" fmla="*/ 501 w 587"/>
                <a:gd name="T15" fmla="*/ 379 h 842"/>
                <a:gd name="T16" fmla="*/ 541 w 587"/>
                <a:gd name="T17" fmla="*/ 415 h 842"/>
                <a:gd name="T18" fmla="*/ 587 w 587"/>
                <a:gd name="T19" fmla="*/ 450 h 842"/>
                <a:gd name="T20" fmla="*/ 523 w 587"/>
                <a:gd name="T21" fmla="*/ 565 h 842"/>
                <a:gd name="T22" fmla="*/ 415 w 587"/>
                <a:gd name="T23" fmla="*/ 749 h 842"/>
                <a:gd name="T24" fmla="*/ 359 w 587"/>
                <a:gd name="T25" fmla="*/ 842 h 842"/>
                <a:gd name="T26" fmla="*/ 317 w 587"/>
                <a:gd name="T27" fmla="*/ 818 h 842"/>
                <a:gd name="T28" fmla="*/ 271 w 587"/>
                <a:gd name="T29" fmla="*/ 783 h 842"/>
                <a:gd name="T30" fmla="*/ 223 w 587"/>
                <a:gd name="T31" fmla="*/ 739 h 842"/>
                <a:gd name="T32" fmla="*/ 176 w 587"/>
                <a:gd name="T33" fmla="*/ 686 h 842"/>
                <a:gd name="T34" fmla="*/ 131 w 587"/>
                <a:gd name="T35" fmla="*/ 627 h 842"/>
                <a:gd name="T36" fmla="*/ 90 w 587"/>
                <a:gd name="T37" fmla="*/ 563 h 842"/>
                <a:gd name="T38" fmla="*/ 54 w 587"/>
                <a:gd name="T39" fmla="*/ 496 h 842"/>
                <a:gd name="T40" fmla="*/ 26 w 587"/>
                <a:gd name="T41" fmla="*/ 428 h 842"/>
                <a:gd name="T42" fmla="*/ 7 w 587"/>
                <a:gd name="T43" fmla="*/ 358 h 842"/>
                <a:gd name="T44" fmla="*/ 0 w 587"/>
                <a:gd name="T45" fmla="*/ 291 h 842"/>
                <a:gd name="T46" fmla="*/ 2 w 587"/>
                <a:gd name="T47" fmla="*/ 259 h 842"/>
                <a:gd name="T48" fmla="*/ 6 w 587"/>
                <a:gd name="T49" fmla="*/ 226 h 842"/>
                <a:gd name="T50" fmla="*/ 14 w 587"/>
                <a:gd name="T51" fmla="*/ 195 h 842"/>
                <a:gd name="T52" fmla="*/ 27 w 587"/>
                <a:gd name="T53" fmla="*/ 166 h 842"/>
                <a:gd name="T54" fmla="*/ 43 w 587"/>
                <a:gd name="T55" fmla="*/ 138 h 842"/>
                <a:gd name="T56" fmla="*/ 64 w 587"/>
                <a:gd name="T57" fmla="*/ 112 h 842"/>
                <a:gd name="T58" fmla="*/ 90 w 587"/>
                <a:gd name="T59" fmla="*/ 87 h 842"/>
                <a:gd name="T60" fmla="*/ 121 w 587"/>
                <a:gd name="T61" fmla="*/ 66 h 842"/>
                <a:gd name="T62" fmla="*/ 156 w 587"/>
                <a:gd name="T63" fmla="*/ 46 h 842"/>
                <a:gd name="T64" fmla="*/ 198 w 587"/>
                <a:gd name="T65" fmla="*/ 27 h 842"/>
                <a:gd name="T66" fmla="*/ 243 w 587"/>
                <a:gd name="T67" fmla="*/ 13 h 842"/>
                <a:gd name="T68" fmla="*/ 295 w 587"/>
                <a:gd name="T6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7" h="842">
                  <a:moveTo>
                    <a:pt x="295" y="0"/>
                  </a:moveTo>
                  <a:lnTo>
                    <a:pt x="295" y="0"/>
                  </a:lnTo>
                  <a:lnTo>
                    <a:pt x="298" y="13"/>
                  </a:lnTo>
                  <a:lnTo>
                    <a:pt x="305" y="46"/>
                  </a:lnTo>
                  <a:lnTo>
                    <a:pt x="313" y="68"/>
                  </a:lnTo>
                  <a:lnTo>
                    <a:pt x="321" y="95"/>
                  </a:lnTo>
                  <a:lnTo>
                    <a:pt x="332" y="125"/>
                  </a:lnTo>
                  <a:lnTo>
                    <a:pt x="347" y="158"/>
                  </a:lnTo>
                  <a:lnTo>
                    <a:pt x="364" y="192"/>
                  </a:lnTo>
                  <a:lnTo>
                    <a:pt x="384" y="227"/>
                  </a:lnTo>
                  <a:lnTo>
                    <a:pt x="406" y="266"/>
                  </a:lnTo>
                  <a:lnTo>
                    <a:pt x="435" y="303"/>
                  </a:lnTo>
                  <a:lnTo>
                    <a:pt x="449" y="323"/>
                  </a:lnTo>
                  <a:lnTo>
                    <a:pt x="466" y="341"/>
                  </a:lnTo>
                  <a:lnTo>
                    <a:pt x="483" y="361"/>
                  </a:lnTo>
                  <a:lnTo>
                    <a:pt x="501" y="379"/>
                  </a:lnTo>
                  <a:lnTo>
                    <a:pt x="521" y="398"/>
                  </a:lnTo>
                  <a:lnTo>
                    <a:pt x="541" y="415"/>
                  </a:lnTo>
                  <a:lnTo>
                    <a:pt x="564" y="433"/>
                  </a:lnTo>
                  <a:lnTo>
                    <a:pt x="587" y="450"/>
                  </a:lnTo>
                  <a:lnTo>
                    <a:pt x="587" y="450"/>
                  </a:lnTo>
                  <a:lnTo>
                    <a:pt x="523" y="565"/>
                  </a:lnTo>
                  <a:lnTo>
                    <a:pt x="467" y="661"/>
                  </a:lnTo>
                  <a:lnTo>
                    <a:pt x="415" y="749"/>
                  </a:lnTo>
                  <a:lnTo>
                    <a:pt x="359" y="842"/>
                  </a:lnTo>
                  <a:lnTo>
                    <a:pt x="359" y="842"/>
                  </a:lnTo>
                  <a:lnTo>
                    <a:pt x="338" y="832"/>
                  </a:lnTo>
                  <a:lnTo>
                    <a:pt x="317" y="818"/>
                  </a:lnTo>
                  <a:lnTo>
                    <a:pt x="294" y="803"/>
                  </a:lnTo>
                  <a:lnTo>
                    <a:pt x="271" y="783"/>
                  </a:lnTo>
                  <a:lnTo>
                    <a:pt x="247" y="761"/>
                  </a:lnTo>
                  <a:lnTo>
                    <a:pt x="223" y="739"/>
                  </a:lnTo>
                  <a:lnTo>
                    <a:pt x="199" y="713"/>
                  </a:lnTo>
                  <a:lnTo>
                    <a:pt x="176" y="686"/>
                  </a:lnTo>
                  <a:lnTo>
                    <a:pt x="154" y="656"/>
                  </a:lnTo>
                  <a:lnTo>
                    <a:pt x="131" y="627"/>
                  </a:lnTo>
                  <a:lnTo>
                    <a:pt x="110" y="595"/>
                  </a:lnTo>
                  <a:lnTo>
                    <a:pt x="90" y="563"/>
                  </a:lnTo>
                  <a:lnTo>
                    <a:pt x="71" y="530"/>
                  </a:lnTo>
                  <a:lnTo>
                    <a:pt x="54" y="496"/>
                  </a:lnTo>
                  <a:lnTo>
                    <a:pt x="39" y="462"/>
                  </a:lnTo>
                  <a:lnTo>
                    <a:pt x="26" y="428"/>
                  </a:lnTo>
                  <a:lnTo>
                    <a:pt x="16" y="392"/>
                  </a:lnTo>
                  <a:lnTo>
                    <a:pt x="7" y="358"/>
                  </a:lnTo>
                  <a:lnTo>
                    <a:pt x="2" y="324"/>
                  </a:lnTo>
                  <a:lnTo>
                    <a:pt x="0" y="291"/>
                  </a:lnTo>
                  <a:lnTo>
                    <a:pt x="0" y="274"/>
                  </a:lnTo>
                  <a:lnTo>
                    <a:pt x="2" y="259"/>
                  </a:lnTo>
                  <a:lnTo>
                    <a:pt x="3" y="242"/>
                  </a:lnTo>
                  <a:lnTo>
                    <a:pt x="6" y="226"/>
                  </a:lnTo>
                  <a:lnTo>
                    <a:pt x="10" y="210"/>
                  </a:lnTo>
                  <a:lnTo>
                    <a:pt x="14" y="195"/>
                  </a:lnTo>
                  <a:lnTo>
                    <a:pt x="20" y="181"/>
                  </a:lnTo>
                  <a:lnTo>
                    <a:pt x="27" y="166"/>
                  </a:lnTo>
                  <a:lnTo>
                    <a:pt x="34" y="152"/>
                  </a:lnTo>
                  <a:lnTo>
                    <a:pt x="43" y="138"/>
                  </a:lnTo>
                  <a:lnTo>
                    <a:pt x="53" y="125"/>
                  </a:lnTo>
                  <a:lnTo>
                    <a:pt x="64" y="112"/>
                  </a:lnTo>
                  <a:lnTo>
                    <a:pt x="77" y="100"/>
                  </a:lnTo>
                  <a:lnTo>
                    <a:pt x="90" y="87"/>
                  </a:lnTo>
                  <a:lnTo>
                    <a:pt x="104" y="75"/>
                  </a:lnTo>
                  <a:lnTo>
                    <a:pt x="121" y="66"/>
                  </a:lnTo>
                  <a:lnTo>
                    <a:pt x="138" y="54"/>
                  </a:lnTo>
                  <a:lnTo>
                    <a:pt x="156" y="46"/>
                  </a:lnTo>
                  <a:lnTo>
                    <a:pt x="176" y="36"/>
                  </a:lnTo>
                  <a:lnTo>
                    <a:pt x="198" y="27"/>
                  </a:lnTo>
                  <a:lnTo>
                    <a:pt x="220" y="20"/>
                  </a:lnTo>
                  <a:lnTo>
                    <a:pt x="243" y="13"/>
                  </a:lnTo>
                  <a:lnTo>
                    <a:pt x="269" y="6"/>
                  </a:lnTo>
                  <a:lnTo>
                    <a:pt x="295" y="0"/>
                  </a:ln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6" name="îSḻïḑê"/>
            <p:cNvSpPr/>
            <p:nvPr/>
          </p:nvSpPr>
          <p:spPr bwMode="auto">
            <a:xfrm>
              <a:off x="3367902" y="3582649"/>
              <a:ext cx="747555" cy="1071750"/>
            </a:xfrm>
            <a:custGeom>
              <a:avLst/>
              <a:gdLst>
                <a:gd name="T0" fmla="*/ 295 w 587"/>
                <a:gd name="T1" fmla="*/ 0 h 842"/>
                <a:gd name="T2" fmla="*/ 305 w 587"/>
                <a:gd name="T3" fmla="*/ 46 h 842"/>
                <a:gd name="T4" fmla="*/ 321 w 587"/>
                <a:gd name="T5" fmla="*/ 95 h 842"/>
                <a:gd name="T6" fmla="*/ 347 w 587"/>
                <a:gd name="T7" fmla="*/ 158 h 842"/>
                <a:gd name="T8" fmla="*/ 384 w 587"/>
                <a:gd name="T9" fmla="*/ 227 h 842"/>
                <a:gd name="T10" fmla="*/ 435 w 587"/>
                <a:gd name="T11" fmla="*/ 303 h 842"/>
                <a:gd name="T12" fmla="*/ 466 w 587"/>
                <a:gd name="T13" fmla="*/ 341 h 842"/>
                <a:gd name="T14" fmla="*/ 501 w 587"/>
                <a:gd name="T15" fmla="*/ 379 h 842"/>
                <a:gd name="T16" fmla="*/ 541 w 587"/>
                <a:gd name="T17" fmla="*/ 415 h 842"/>
                <a:gd name="T18" fmla="*/ 587 w 587"/>
                <a:gd name="T19" fmla="*/ 450 h 842"/>
                <a:gd name="T20" fmla="*/ 523 w 587"/>
                <a:gd name="T21" fmla="*/ 565 h 842"/>
                <a:gd name="T22" fmla="*/ 415 w 587"/>
                <a:gd name="T23" fmla="*/ 749 h 842"/>
                <a:gd name="T24" fmla="*/ 359 w 587"/>
                <a:gd name="T25" fmla="*/ 842 h 842"/>
                <a:gd name="T26" fmla="*/ 317 w 587"/>
                <a:gd name="T27" fmla="*/ 818 h 842"/>
                <a:gd name="T28" fmla="*/ 271 w 587"/>
                <a:gd name="T29" fmla="*/ 783 h 842"/>
                <a:gd name="T30" fmla="*/ 223 w 587"/>
                <a:gd name="T31" fmla="*/ 739 h 842"/>
                <a:gd name="T32" fmla="*/ 176 w 587"/>
                <a:gd name="T33" fmla="*/ 686 h 842"/>
                <a:gd name="T34" fmla="*/ 131 w 587"/>
                <a:gd name="T35" fmla="*/ 627 h 842"/>
                <a:gd name="T36" fmla="*/ 90 w 587"/>
                <a:gd name="T37" fmla="*/ 563 h 842"/>
                <a:gd name="T38" fmla="*/ 54 w 587"/>
                <a:gd name="T39" fmla="*/ 496 h 842"/>
                <a:gd name="T40" fmla="*/ 26 w 587"/>
                <a:gd name="T41" fmla="*/ 428 h 842"/>
                <a:gd name="T42" fmla="*/ 7 w 587"/>
                <a:gd name="T43" fmla="*/ 358 h 842"/>
                <a:gd name="T44" fmla="*/ 0 w 587"/>
                <a:gd name="T45" fmla="*/ 291 h 842"/>
                <a:gd name="T46" fmla="*/ 2 w 587"/>
                <a:gd name="T47" fmla="*/ 259 h 842"/>
                <a:gd name="T48" fmla="*/ 6 w 587"/>
                <a:gd name="T49" fmla="*/ 226 h 842"/>
                <a:gd name="T50" fmla="*/ 14 w 587"/>
                <a:gd name="T51" fmla="*/ 195 h 842"/>
                <a:gd name="T52" fmla="*/ 27 w 587"/>
                <a:gd name="T53" fmla="*/ 166 h 842"/>
                <a:gd name="T54" fmla="*/ 43 w 587"/>
                <a:gd name="T55" fmla="*/ 138 h 842"/>
                <a:gd name="T56" fmla="*/ 64 w 587"/>
                <a:gd name="T57" fmla="*/ 112 h 842"/>
                <a:gd name="T58" fmla="*/ 90 w 587"/>
                <a:gd name="T59" fmla="*/ 87 h 842"/>
                <a:gd name="T60" fmla="*/ 121 w 587"/>
                <a:gd name="T61" fmla="*/ 66 h 842"/>
                <a:gd name="T62" fmla="*/ 156 w 587"/>
                <a:gd name="T63" fmla="*/ 46 h 842"/>
                <a:gd name="T64" fmla="*/ 198 w 587"/>
                <a:gd name="T65" fmla="*/ 27 h 842"/>
                <a:gd name="T66" fmla="*/ 243 w 587"/>
                <a:gd name="T67" fmla="*/ 13 h 842"/>
                <a:gd name="T68" fmla="*/ 295 w 587"/>
                <a:gd name="T6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7" h="842">
                  <a:moveTo>
                    <a:pt x="295" y="0"/>
                  </a:moveTo>
                  <a:lnTo>
                    <a:pt x="295" y="0"/>
                  </a:lnTo>
                  <a:lnTo>
                    <a:pt x="298" y="13"/>
                  </a:lnTo>
                  <a:lnTo>
                    <a:pt x="305" y="46"/>
                  </a:lnTo>
                  <a:lnTo>
                    <a:pt x="313" y="68"/>
                  </a:lnTo>
                  <a:lnTo>
                    <a:pt x="321" y="95"/>
                  </a:lnTo>
                  <a:lnTo>
                    <a:pt x="332" y="125"/>
                  </a:lnTo>
                  <a:lnTo>
                    <a:pt x="347" y="158"/>
                  </a:lnTo>
                  <a:lnTo>
                    <a:pt x="364" y="192"/>
                  </a:lnTo>
                  <a:lnTo>
                    <a:pt x="384" y="227"/>
                  </a:lnTo>
                  <a:lnTo>
                    <a:pt x="406" y="266"/>
                  </a:lnTo>
                  <a:lnTo>
                    <a:pt x="435" y="303"/>
                  </a:lnTo>
                  <a:lnTo>
                    <a:pt x="449" y="323"/>
                  </a:lnTo>
                  <a:lnTo>
                    <a:pt x="466" y="341"/>
                  </a:lnTo>
                  <a:lnTo>
                    <a:pt x="483" y="361"/>
                  </a:lnTo>
                  <a:lnTo>
                    <a:pt x="501" y="379"/>
                  </a:lnTo>
                  <a:lnTo>
                    <a:pt x="521" y="398"/>
                  </a:lnTo>
                  <a:lnTo>
                    <a:pt x="541" y="415"/>
                  </a:lnTo>
                  <a:lnTo>
                    <a:pt x="564" y="433"/>
                  </a:lnTo>
                  <a:lnTo>
                    <a:pt x="587" y="450"/>
                  </a:lnTo>
                  <a:lnTo>
                    <a:pt x="587" y="450"/>
                  </a:lnTo>
                  <a:lnTo>
                    <a:pt x="523" y="565"/>
                  </a:lnTo>
                  <a:lnTo>
                    <a:pt x="467" y="661"/>
                  </a:lnTo>
                  <a:lnTo>
                    <a:pt x="415" y="749"/>
                  </a:lnTo>
                  <a:lnTo>
                    <a:pt x="359" y="842"/>
                  </a:lnTo>
                  <a:lnTo>
                    <a:pt x="359" y="842"/>
                  </a:lnTo>
                  <a:lnTo>
                    <a:pt x="338" y="832"/>
                  </a:lnTo>
                  <a:lnTo>
                    <a:pt x="317" y="818"/>
                  </a:lnTo>
                  <a:lnTo>
                    <a:pt x="294" y="803"/>
                  </a:lnTo>
                  <a:lnTo>
                    <a:pt x="271" y="783"/>
                  </a:lnTo>
                  <a:lnTo>
                    <a:pt x="247" y="761"/>
                  </a:lnTo>
                  <a:lnTo>
                    <a:pt x="223" y="739"/>
                  </a:lnTo>
                  <a:lnTo>
                    <a:pt x="199" y="713"/>
                  </a:lnTo>
                  <a:lnTo>
                    <a:pt x="176" y="686"/>
                  </a:lnTo>
                  <a:lnTo>
                    <a:pt x="154" y="656"/>
                  </a:lnTo>
                  <a:lnTo>
                    <a:pt x="131" y="627"/>
                  </a:lnTo>
                  <a:lnTo>
                    <a:pt x="110" y="595"/>
                  </a:lnTo>
                  <a:lnTo>
                    <a:pt x="90" y="563"/>
                  </a:lnTo>
                  <a:lnTo>
                    <a:pt x="71" y="530"/>
                  </a:lnTo>
                  <a:lnTo>
                    <a:pt x="54" y="496"/>
                  </a:lnTo>
                  <a:lnTo>
                    <a:pt x="39" y="462"/>
                  </a:lnTo>
                  <a:lnTo>
                    <a:pt x="26" y="428"/>
                  </a:lnTo>
                  <a:lnTo>
                    <a:pt x="16" y="392"/>
                  </a:lnTo>
                  <a:lnTo>
                    <a:pt x="7" y="358"/>
                  </a:lnTo>
                  <a:lnTo>
                    <a:pt x="2" y="324"/>
                  </a:lnTo>
                  <a:lnTo>
                    <a:pt x="0" y="291"/>
                  </a:lnTo>
                  <a:lnTo>
                    <a:pt x="0" y="274"/>
                  </a:lnTo>
                  <a:lnTo>
                    <a:pt x="2" y="259"/>
                  </a:lnTo>
                  <a:lnTo>
                    <a:pt x="3" y="242"/>
                  </a:lnTo>
                  <a:lnTo>
                    <a:pt x="6" y="226"/>
                  </a:lnTo>
                  <a:lnTo>
                    <a:pt x="10" y="210"/>
                  </a:lnTo>
                  <a:lnTo>
                    <a:pt x="14" y="195"/>
                  </a:lnTo>
                  <a:lnTo>
                    <a:pt x="20" y="181"/>
                  </a:lnTo>
                  <a:lnTo>
                    <a:pt x="27" y="166"/>
                  </a:lnTo>
                  <a:lnTo>
                    <a:pt x="34" y="152"/>
                  </a:lnTo>
                  <a:lnTo>
                    <a:pt x="43" y="138"/>
                  </a:lnTo>
                  <a:lnTo>
                    <a:pt x="53" y="125"/>
                  </a:lnTo>
                  <a:lnTo>
                    <a:pt x="64" y="112"/>
                  </a:lnTo>
                  <a:lnTo>
                    <a:pt x="77" y="100"/>
                  </a:lnTo>
                  <a:lnTo>
                    <a:pt x="90" y="87"/>
                  </a:lnTo>
                  <a:lnTo>
                    <a:pt x="104" y="75"/>
                  </a:lnTo>
                  <a:lnTo>
                    <a:pt x="121" y="66"/>
                  </a:lnTo>
                  <a:lnTo>
                    <a:pt x="138" y="54"/>
                  </a:lnTo>
                  <a:lnTo>
                    <a:pt x="156" y="46"/>
                  </a:lnTo>
                  <a:lnTo>
                    <a:pt x="176" y="36"/>
                  </a:lnTo>
                  <a:lnTo>
                    <a:pt x="198" y="27"/>
                  </a:lnTo>
                  <a:lnTo>
                    <a:pt x="220" y="20"/>
                  </a:lnTo>
                  <a:lnTo>
                    <a:pt x="243" y="13"/>
                  </a:lnTo>
                  <a:lnTo>
                    <a:pt x="269" y="6"/>
                  </a:lnTo>
                  <a:lnTo>
                    <a:pt x="2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7" name="ïš1ïḑe"/>
            <p:cNvSpPr/>
            <p:nvPr/>
          </p:nvSpPr>
          <p:spPr bwMode="auto">
            <a:xfrm>
              <a:off x="3787448" y="4635327"/>
              <a:ext cx="34327" cy="15256"/>
            </a:xfrm>
            <a:custGeom>
              <a:avLst/>
              <a:gdLst>
                <a:gd name="T0" fmla="*/ 0 w 26"/>
                <a:gd name="T1" fmla="*/ 0 h 13"/>
                <a:gd name="T2" fmla="*/ 0 w 26"/>
                <a:gd name="T3" fmla="*/ 0 h 13"/>
                <a:gd name="T4" fmla="*/ 26 w 26"/>
                <a:gd name="T5" fmla="*/ 13 h 13"/>
                <a:gd name="T6" fmla="*/ 23 w 26"/>
                <a:gd name="T7" fmla="*/ 6 h 13"/>
                <a:gd name="T8" fmla="*/ 0 w 26"/>
                <a:gd name="T9" fmla="*/ 0 h 13"/>
              </a:gdLst>
              <a:ahLst/>
              <a:cxnLst>
                <a:cxn ang="0">
                  <a:pos x="T0" y="T1"/>
                </a:cxn>
                <a:cxn ang="0">
                  <a:pos x="T2" y="T3"/>
                </a:cxn>
                <a:cxn ang="0">
                  <a:pos x="T4" y="T5"/>
                </a:cxn>
                <a:cxn ang="0">
                  <a:pos x="T6" y="T7"/>
                </a:cxn>
                <a:cxn ang="0">
                  <a:pos x="T8" y="T9"/>
                </a:cxn>
              </a:cxnLst>
              <a:rect l="0" t="0" r="r" b="b"/>
              <a:pathLst>
                <a:path w="26" h="13">
                  <a:moveTo>
                    <a:pt x="0" y="0"/>
                  </a:moveTo>
                  <a:lnTo>
                    <a:pt x="0" y="0"/>
                  </a:lnTo>
                  <a:lnTo>
                    <a:pt x="26" y="13"/>
                  </a:lnTo>
                  <a:lnTo>
                    <a:pt x="23" y="6"/>
                  </a:lnTo>
                  <a:lnTo>
                    <a:pt x="0" y="0"/>
                  </a:lnTo>
                  <a:close/>
                </a:path>
              </a:pathLst>
            </a:custGeom>
            <a:solidFill>
              <a:srgbClr val="987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8" name="íṥ1îdê"/>
            <p:cNvSpPr/>
            <p:nvPr/>
          </p:nvSpPr>
          <p:spPr bwMode="auto">
            <a:xfrm>
              <a:off x="3787448" y="4635327"/>
              <a:ext cx="34327" cy="15256"/>
            </a:xfrm>
            <a:custGeom>
              <a:avLst/>
              <a:gdLst>
                <a:gd name="T0" fmla="*/ 0 w 26"/>
                <a:gd name="T1" fmla="*/ 0 h 13"/>
                <a:gd name="T2" fmla="*/ 0 w 26"/>
                <a:gd name="T3" fmla="*/ 0 h 13"/>
                <a:gd name="T4" fmla="*/ 26 w 26"/>
                <a:gd name="T5" fmla="*/ 13 h 13"/>
                <a:gd name="T6" fmla="*/ 23 w 26"/>
                <a:gd name="T7" fmla="*/ 6 h 13"/>
                <a:gd name="T8" fmla="*/ 0 w 26"/>
                <a:gd name="T9" fmla="*/ 0 h 13"/>
              </a:gdLst>
              <a:ahLst/>
              <a:cxnLst>
                <a:cxn ang="0">
                  <a:pos x="T0" y="T1"/>
                </a:cxn>
                <a:cxn ang="0">
                  <a:pos x="T2" y="T3"/>
                </a:cxn>
                <a:cxn ang="0">
                  <a:pos x="T4" y="T5"/>
                </a:cxn>
                <a:cxn ang="0">
                  <a:pos x="T6" y="T7"/>
                </a:cxn>
                <a:cxn ang="0">
                  <a:pos x="T8" y="T9"/>
                </a:cxn>
              </a:cxnLst>
              <a:rect l="0" t="0" r="r" b="b"/>
              <a:pathLst>
                <a:path w="26" h="13">
                  <a:moveTo>
                    <a:pt x="0" y="0"/>
                  </a:moveTo>
                  <a:lnTo>
                    <a:pt x="0" y="0"/>
                  </a:lnTo>
                  <a:lnTo>
                    <a:pt x="26" y="13"/>
                  </a:lnTo>
                  <a:lnTo>
                    <a:pt x="23"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9" name="iṧḷiďè"/>
            <p:cNvSpPr/>
            <p:nvPr/>
          </p:nvSpPr>
          <p:spPr bwMode="auto">
            <a:xfrm>
              <a:off x="3078033" y="3235568"/>
              <a:ext cx="1052679" cy="1418829"/>
            </a:xfrm>
            <a:custGeom>
              <a:avLst/>
              <a:gdLst>
                <a:gd name="T0" fmla="*/ 586 w 828"/>
                <a:gd name="T1" fmla="*/ 1114 h 1114"/>
                <a:gd name="T2" fmla="*/ 571 w 828"/>
                <a:gd name="T3" fmla="*/ 1099 h 1114"/>
                <a:gd name="T4" fmla="*/ 470 w 828"/>
                <a:gd name="T5" fmla="*/ 994 h 1114"/>
                <a:gd name="T6" fmla="*/ 403 w 828"/>
                <a:gd name="T7" fmla="*/ 917 h 1114"/>
                <a:gd name="T8" fmla="*/ 337 w 828"/>
                <a:gd name="T9" fmla="*/ 830 h 1114"/>
                <a:gd name="T10" fmla="*/ 280 w 828"/>
                <a:gd name="T11" fmla="*/ 742 h 1114"/>
                <a:gd name="T12" fmla="*/ 257 w 828"/>
                <a:gd name="T13" fmla="*/ 700 h 1114"/>
                <a:gd name="T14" fmla="*/ 241 w 828"/>
                <a:gd name="T15" fmla="*/ 657 h 1114"/>
                <a:gd name="T16" fmla="*/ 231 w 828"/>
                <a:gd name="T17" fmla="*/ 619 h 1114"/>
                <a:gd name="T18" fmla="*/ 230 w 828"/>
                <a:gd name="T19" fmla="*/ 583 h 1114"/>
                <a:gd name="T20" fmla="*/ 233 w 828"/>
                <a:gd name="T21" fmla="*/ 548 h 1114"/>
                <a:gd name="T22" fmla="*/ 249 w 828"/>
                <a:gd name="T23" fmla="*/ 487 h 1114"/>
                <a:gd name="T24" fmla="*/ 271 w 828"/>
                <a:gd name="T25" fmla="*/ 434 h 1114"/>
                <a:gd name="T26" fmla="*/ 301 w 828"/>
                <a:gd name="T27" fmla="*/ 390 h 1114"/>
                <a:gd name="T28" fmla="*/ 337 w 828"/>
                <a:gd name="T29" fmla="*/ 353 h 1114"/>
                <a:gd name="T30" fmla="*/ 376 w 828"/>
                <a:gd name="T31" fmla="*/ 325 h 1114"/>
                <a:gd name="T32" fmla="*/ 420 w 828"/>
                <a:gd name="T33" fmla="*/ 303 h 1114"/>
                <a:gd name="T34" fmla="*/ 464 w 828"/>
                <a:gd name="T35" fmla="*/ 286 h 1114"/>
                <a:gd name="T36" fmla="*/ 510 w 828"/>
                <a:gd name="T37" fmla="*/ 275 h 1114"/>
                <a:gd name="T38" fmla="*/ 575 w 828"/>
                <a:gd name="T39" fmla="*/ 265 h 1114"/>
                <a:gd name="T40" fmla="*/ 650 w 828"/>
                <a:gd name="T41" fmla="*/ 262 h 1114"/>
                <a:gd name="T42" fmla="*/ 704 w 828"/>
                <a:gd name="T43" fmla="*/ 264 h 1114"/>
                <a:gd name="T44" fmla="*/ 711 w 828"/>
                <a:gd name="T45" fmla="*/ 198 h 1114"/>
                <a:gd name="T46" fmla="*/ 828 w 828"/>
                <a:gd name="T47" fmla="*/ 27 h 1114"/>
                <a:gd name="T48" fmla="*/ 754 w 828"/>
                <a:gd name="T49" fmla="*/ 14 h 1114"/>
                <a:gd name="T50" fmla="*/ 643 w 828"/>
                <a:gd name="T51" fmla="*/ 1 h 1114"/>
                <a:gd name="T52" fmla="*/ 576 w 828"/>
                <a:gd name="T53" fmla="*/ 0 h 1114"/>
                <a:gd name="T54" fmla="*/ 504 w 828"/>
                <a:gd name="T55" fmla="*/ 1 h 1114"/>
                <a:gd name="T56" fmla="*/ 429 w 828"/>
                <a:gd name="T57" fmla="*/ 8 h 1114"/>
                <a:gd name="T58" fmla="*/ 352 w 828"/>
                <a:gd name="T59" fmla="*/ 22 h 1114"/>
                <a:gd name="T60" fmla="*/ 280 w 828"/>
                <a:gd name="T61" fmla="*/ 45 h 1114"/>
                <a:gd name="T62" fmla="*/ 209 w 828"/>
                <a:gd name="T63" fmla="*/ 76 h 1114"/>
                <a:gd name="T64" fmla="*/ 176 w 828"/>
                <a:gd name="T65" fmla="*/ 98 h 1114"/>
                <a:gd name="T66" fmla="*/ 146 w 828"/>
                <a:gd name="T67" fmla="*/ 120 h 1114"/>
                <a:gd name="T68" fmla="*/ 118 w 828"/>
                <a:gd name="T69" fmla="*/ 147 h 1114"/>
                <a:gd name="T70" fmla="*/ 91 w 828"/>
                <a:gd name="T71" fmla="*/ 177 h 1114"/>
                <a:gd name="T72" fmla="*/ 68 w 828"/>
                <a:gd name="T73" fmla="*/ 211 h 1114"/>
                <a:gd name="T74" fmla="*/ 47 w 828"/>
                <a:gd name="T75" fmla="*/ 248 h 1114"/>
                <a:gd name="T76" fmla="*/ 30 w 828"/>
                <a:gd name="T77" fmla="*/ 289 h 1114"/>
                <a:gd name="T78" fmla="*/ 16 w 828"/>
                <a:gd name="T79" fmla="*/ 335 h 1114"/>
                <a:gd name="T80" fmla="*/ 6 w 828"/>
                <a:gd name="T81" fmla="*/ 384 h 1114"/>
                <a:gd name="T82" fmla="*/ 0 w 828"/>
                <a:gd name="T83" fmla="*/ 438 h 1114"/>
                <a:gd name="T84" fmla="*/ 0 w 828"/>
                <a:gd name="T85" fmla="*/ 464 h 1114"/>
                <a:gd name="T86" fmla="*/ 4 w 828"/>
                <a:gd name="T87" fmla="*/ 515 h 1114"/>
                <a:gd name="T88" fmla="*/ 14 w 828"/>
                <a:gd name="T89" fmla="*/ 568 h 1114"/>
                <a:gd name="T90" fmla="*/ 31 w 828"/>
                <a:gd name="T91" fmla="*/ 619 h 1114"/>
                <a:gd name="T92" fmla="*/ 51 w 828"/>
                <a:gd name="T93" fmla="*/ 670 h 1114"/>
                <a:gd name="T94" fmla="*/ 90 w 828"/>
                <a:gd name="T95" fmla="*/ 744 h 1114"/>
                <a:gd name="T96" fmla="*/ 146 w 828"/>
                <a:gd name="T97" fmla="*/ 835 h 1114"/>
                <a:gd name="T98" fmla="*/ 203 w 828"/>
                <a:gd name="T99" fmla="*/ 914 h 1114"/>
                <a:gd name="T100" fmla="*/ 254 w 828"/>
                <a:gd name="T101" fmla="*/ 975 h 1114"/>
                <a:gd name="T102" fmla="*/ 304 w 828"/>
                <a:gd name="T103" fmla="*/ 102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8" h="1114">
                  <a:moveTo>
                    <a:pt x="304" y="1029"/>
                  </a:moveTo>
                  <a:lnTo>
                    <a:pt x="586" y="1114"/>
                  </a:lnTo>
                  <a:lnTo>
                    <a:pt x="586" y="1114"/>
                  </a:lnTo>
                  <a:lnTo>
                    <a:pt x="571" y="1099"/>
                  </a:lnTo>
                  <a:lnTo>
                    <a:pt x="528" y="1058"/>
                  </a:lnTo>
                  <a:lnTo>
                    <a:pt x="470" y="994"/>
                  </a:lnTo>
                  <a:lnTo>
                    <a:pt x="437" y="957"/>
                  </a:lnTo>
                  <a:lnTo>
                    <a:pt x="403" y="917"/>
                  </a:lnTo>
                  <a:lnTo>
                    <a:pt x="369" y="874"/>
                  </a:lnTo>
                  <a:lnTo>
                    <a:pt x="337" y="830"/>
                  </a:lnTo>
                  <a:lnTo>
                    <a:pt x="307" y="786"/>
                  </a:lnTo>
                  <a:lnTo>
                    <a:pt x="280" y="742"/>
                  </a:lnTo>
                  <a:lnTo>
                    <a:pt x="268" y="721"/>
                  </a:lnTo>
                  <a:lnTo>
                    <a:pt x="257" y="700"/>
                  </a:lnTo>
                  <a:lnTo>
                    <a:pt x="249" y="678"/>
                  </a:lnTo>
                  <a:lnTo>
                    <a:pt x="241" y="657"/>
                  </a:lnTo>
                  <a:lnTo>
                    <a:pt x="236" y="637"/>
                  </a:lnTo>
                  <a:lnTo>
                    <a:pt x="231" y="619"/>
                  </a:lnTo>
                  <a:lnTo>
                    <a:pt x="229" y="600"/>
                  </a:lnTo>
                  <a:lnTo>
                    <a:pt x="230" y="583"/>
                  </a:lnTo>
                  <a:lnTo>
                    <a:pt x="230" y="583"/>
                  </a:lnTo>
                  <a:lnTo>
                    <a:pt x="233" y="548"/>
                  </a:lnTo>
                  <a:lnTo>
                    <a:pt x="240" y="516"/>
                  </a:lnTo>
                  <a:lnTo>
                    <a:pt x="249" y="487"/>
                  </a:lnTo>
                  <a:lnTo>
                    <a:pt x="258" y="458"/>
                  </a:lnTo>
                  <a:lnTo>
                    <a:pt x="271" y="434"/>
                  </a:lnTo>
                  <a:lnTo>
                    <a:pt x="285" y="410"/>
                  </a:lnTo>
                  <a:lnTo>
                    <a:pt x="301" y="390"/>
                  </a:lnTo>
                  <a:lnTo>
                    <a:pt x="318" y="370"/>
                  </a:lnTo>
                  <a:lnTo>
                    <a:pt x="337" y="353"/>
                  </a:lnTo>
                  <a:lnTo>
                    <a:pt x="356" y="339"/>
                  </a:lnTo>
                  <a:lnTo>
                    <a:pt x="376" y="325"/>
                  </a:lnTo>
                  <a:lnTo>
                    <a:pt x="398" y="313"/>
                  </a:lnTo>
                  <a:lnTo>
                    <a:pt x="420" y="303"/>
                  </a:lnTo>
                  <a:lnTo>
                    <a:pt x="442" y="294"/>
                  </a:lnTo>
                  <a:lnTo>
                    <a:pt x="464" y="286"/>
                  </a:lnTo>
                  <a:lnTo>
                    <a:pt x="487" y="281"/>
                  </a:lnTo>
                  <a:lnTo>
                    <a:pt x="510" y="275"/>
                  </a:lnTo>
                  <a:lnTo>
                    <a:pt x="532" y="271"/>
                  </a:lnTo>
                  <a:lnTo>
                    <a:pt x="575" y="265"/>
                  </a:lnTo>
                  <a:lnTo>
                    <a:pt x="615" y="262"/>
                  </a:lnTo>
                  <a:lnTo>
                    <a:pt x="650" y="262"/>
                  </a:lnTo>
                  <a:lnTo>
                    <a:pt x="681" y="262"/>
                  </a:lnTo>
                  <a:lnTo>
                    <a:pt x="704" y="264"/>
                  </a:lnTo>
                  <a:lnTo>
                    <a:pt x="724" y="267"/>
                  </a:lnTo>
                  <a:lnTo>
                    <a:pt x="711" y="198"/>
                  </a:lnTo>
                  <a:lnTo>
                    <a:pt x="828" y="27"/>
                  </a:lnTo>
                  <a:lnTo>
                    <a:pt x="828" y="27"/>
                  </a:lnTo>
                  <a:lnTo>
                    <a:pt x="794" y="19"/>
                  </a:lnTo>
                  <a:lnTo>
                    <a:pt x="754" y="14"/>
                  </a:lnTo>
                  <a:lnTo>
                    <a:pt x="703" y="7"/>
                  </a:lnTo>
                  <a:lnTo>
                    <a:pt x="643" y="1"/>
                  </a:lnTo>
                  <a:lnTo>
                    <a:pt x="611" y="0"/>
                  </a:lnTo>
                  <a:lnTo>
                    <a:pt x="576" y="0"/>
                  </a:lnTo>
                  <a:lnTo>
                    <a:pt x="540" y="0"/>
                  </a:lnTo>
                  <a:lnTo>
                    <a:pt x="504" y="1"/>
                  </a:lnTo>
                  <a:lnTo>
                    <a:pt x="466" y="4"/>
                  </a:lnTo>
                  <a:lnTo>
                    <a:pt x="429" y="8"/>
                  </a:lnTo>
                  <a:lnTo>
                    <a:pt x="390" y="14"/>
                  </a:lnTo>
                  <a:lnTo>
                    <a:pt x="352" y="22"/>
                  </a:lnTo>
                  <a:lnTo>
                    <a:pt x="315" y="32"/>
                  </a:lnTo>
                  <a:lnTo>
                    <a:pt x="280" y="45"/>
                  </a:lnTo>
                  <a:lnTo>
                    <a:pt x="243" y="59"/>
                  </a:lnTo>
                  <a:lnTo>
                    <a:pt x="209" y="76"/>
                  </a:lnTo>
                  <a:lnTo>
                    <a:pt x="193" y="86"/>
                  </a:lnTo>
                  <a:lnTo>
                    <a:pt x="176" y="98"/>
                  </a:lnTo>
                  <a:lnTo>
                    <a:pt x="160" y="109"/>
                  </a:lnTo>
                  <a:lnTo>
                    <a:pt x="146" y="120"/>
                  </a:lnTo>
                  <a:lnTo>
                    <a:pt x="131" y="133"/>
                  </a:lnTo>
                  <a:lnTo>
                    <a:pt x="118" y="147"/>
                  </a:lnTo>
                  <a:lnTo>
                    <a:pt x="104" y="161"/>
                  </a:lnTo>
                  <a:lnTo>
                    <a:pt x="91" y="177"/>
                  </a:lnTo>
                  <a:lnTo>
                    <a:pt x="80" y="194"/>
                  </a:lnTo>
                  <a:lnTo>
                    <a:pt x="68" y="211"/>
                  </a:lnTo>
                  <a:lnTo>
                    <a:pt x="57" y="230"/>
                  </a:lnTo>
                  <a:lnTo>
                    <a:pt x="47" y="248"/>
                  </a:lnTo>
                  <a:lnTo>
                    <a:pt x="38" y="268"/>
                  </a:lnTo>
                  <a:lnTo>
                    <a:pt x="30" y="289"/>
                  </a:lnTo>
                  <a:lnTo>
                    <a:pt x="23" y="312"/>
                  </a:lnTo>
                  <a:lnTo>
                    <a:pt x="16" y="335"/>
                  </a:lnTo>
                  <a:lnTo>
                    <a:pt x="10" y="359"/>
                  </a:lnTo>
                  <a:lnTo>
                    <a:pt x="6" y="384"/>
                  </a:lnTo>
                  <a:lnTo>
                    <a:pt x="3" y="410"/>
                  </a:lnTo>
                  <a:lnTo>
                    <a:pt x="0" y="438"/>
                  </a:lnTo>
                  <a:lnTo>
                    <a:pt x="0" y="438"/>
                  </a:lnTo>
                  <a:lnTo>
                    <a:pt x="0" y="464"/>
                  </a:lnTo>
                  <a:lnTo>
                    <a:pt x="1" y="489"/>
                  </a:lnTo>
                  <a:lnTo>
                    <a:pt x="4" y="515"/>
                  </a:lnTo>
                  <a:lnTo>
                    <a:pt x="9" y="541"/>
                  </a:lnTo>
                  <a:lnTo>
                    <a:pt x="14" y="568"/>
                  </a:lnTo>
                  <a:lnTo>
                    <a:pt x="21" y="593"/>
                  </a:lnTo>
                  <a:lnTo>
                    <a:pt x="31" y="619"/>
                  </a:lnTo>
                  <a:lnTo>
                    <a:pt x="41" y="644"/>
                  </a:lnTo>
                  <a:lnTo>
                    <a:pt x="51" y="670"/>
                  </a:lnTo>
                  <a:lnTo>
                    <a:pt x="63" y="695"/>
                  </a:lnTo>
                  <a:lnTo>
                    <a:pt x="90" y="744"/>
                  </a:lnTo>
                  <a:lnTo>
                    <a:pt x="116" y="791"/>
                  </a:lnTo>
                  <a:lnTo>
                    <a:pt x="146" y="835"/>
                  </a:lnTo>
                  <a:lnTo>
                    <a:pt x="175" y="876"/>
                  </a:lnTo>
                  <a:lnTo>
                    <a:pt x="203" y="914"/>
                  </a:lnTo>
                  <a:lnTo>
                    <a:pt x="230" y="947"/>
                  </a:lnTo>
                  <a:lnTo>
                    <a:pt x="254" y="975"/>
                  </a:lnTo>
                  <a:lnTo>
                    <a:pt x="291" y="1015"/>
                  </a:lnTo>
                  <a:lnTo>
                    <a:pt x="304" y="1029"/>
                  </a:lnTo>
                  <a:lnTo>
                    <a:pt x="304" y="1029"/>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50" name="îšľídê"/>
            <p:cNvSpPr/>
            <p:nvPr/>
          </p:nvSpPr>
          <p:spPr bwMode="auto">
            <a:xfrm>
              <a:off x="3238224" y="2549038"/>
              <a:ext cx="1846002" cy="938258"/>
            </a:xfrm>
            <a:custGeom>
              <a:avLst/>
              <a:gdLst>
                <a:gd name="T0" fmla="*/ 585 w 1451"/>
                <a:gd name="T1" fmla="*/ 738 h 738"/>
                <a:gd name="T2" fmla="*/ 702 w 1451"/>
                <a:gd name="T3" fmla="*/ 567 h 738"/>
                <a:gd name="T4" fmla="*/ 665 w 1451"/>
                <a:gd name="T5" fmla="*/ 558 h 738"/>
                <a:gd name="T6" fmla="*/ 605 w 1451"/>
                <a:gd name="T7" fmla="*/ 549 h 738"/>
                <a:gd name="T8" fmla="*/ 523 w 1451"/>
                <a:gd name="T9" fmla="*/ 542 h 738"/>
                <a:gd name="T10" fmla="*/ 423 w 1451"/>
                <a:gd name="T11" fmla="*/ 542 h 738"/>
                <a:gd name="T12" fmla="*/ 340 w 1451"/>
                <a:gd name="T13" fmla="*/ 551 h 738"/>
                <a:gd name="T14" fmla="*/ 280 w 1451"/>
                <a:gd name="T15" fmla="*/ 562 h 738"/>
                <a:gd name="T16" fmla="*/ 219 w 1451"/>
                <a:gd name="T17" fmla="*/ 578 h 738"/>
                <a:gd name="T18" fmla="*/ 157 w 1451"/>
                <a:gd name="T19" fmla="*/ 598 h 738"/>
                <a:gd name="T20" fmla="*/ 94 w 1451"/>
                <a:gd name="T21" fmla="*/ 625 h 738"/>
                <a:gd name="T22" fmla="*/ 32 w 1451"/>
                <a:gd name="T23" fmla="*/ 659 h 738"/>
                <a:gd name="T24" fmla="*/ 0 w 1451"/>
                <a:gd name="T25" fmla="*/ 679 h 738"/>
                <a:gd name="T26" fmla="*/ 230 w 1451"/>
                <a:gd name="T27" fmla="*/ 385 h 738"/>
                <a:gd name="T28" fmla="*/ 300 w 1451"/>
                <a:gd name="T29" fmla="*/ 298 h 738"/>
                <a:gd name="T30" fmla="*/ 321 w 1451"/>
                <a:gd name="T31" fmla="*/ 277 h 738"/>
                <a:gd name="T32" fmla="*/ 360 w 1451"/>
                <a:gd name="T33" fmla="*/ 246 h 738"/>
                <a:gd name="T34" fmla="*/ 419 w 1451"/>
                <a:gd name="T35" fmla="*/ 207 h 738"/>
                <a:gd name="T36" fmla="*/ 480 w 1451"/>
                <a:gd name="T37" fmla="*/ 177 h 738"/>
                <a:gd name="T38" fmla="*/ 529 w 1451"/>
                <a:gd name="T39" fmla="*/ 159 h 738"/>
                <a:gd name="T40" fmla="*/ 582 w 1451"/>
                <a:gd name="T41" fmla="*/ 143 h 738"/>
                <a:gd name="T42" fmla="*/ 644 w 1451"/>
                <a:gd name="T43" fmla="*/ 129 h 738"/>
                <a:gd name="T44" fmla="*/ 712 w 1451"/>
                <a:gd name="T45" fmla="*/ 119 h 738"/>
                <a:gd name="T46" fmla="*/ 787 w 1451"/>
                <a:gd name="T47" fmla="*/ 112 h 738"/>
                <a:gd name="T48" fmla="*/ 869 w 1451"/>
                <a:gd name="T49" fmla="*/ 112 h 738"/>
                <a:gd name="T50" fmla="*/ 959 w 1451"/>
                <a:gd name="T51" fmla="*/ 116 h 738"/>
                <a:gd name="T52" fmla="*/ 1007 w 1451"/>
                <a:gd name="T53" fmla="*/ 121 h 738"/>
                <a:gd name="T54" fmla="*/ 1062 w 1451"/>
                <a:gd name="T55" fmla="*/ 34 h 738"/>
                <a:gd name="T56" fmla="*/ 1086 w 1451"/>
                <a:gd name="T57" fmla="*/ 0 h 738"/>
                <a:gd name="T58" fmla="*/ 1123 w 1451"/>
                <a:gd name="T59" fmla="*/ 45 h 738"/>
                <a:gd name="T60" fmla="*/ 1192 w 1451"/>
                <a:gd name="T61" fmla="*/ 135 h 738"/>
                <a:gd name="T62" fmla="*/ 1247 w 1451"/>
                <a:gd name="T63" fmla="*/ 216 h 738"/>
                <a:gd name="T64" fmla="*/ 1306 w 1451"/>
                <a:gd name="T65" fmla="*/ 311 h 738"/>
                <a:gd name="T66" fmla="*/ 1368 w 1451"/>
                <a:gd name="T67" fmla="*/ 419 h 738"/>
                <a:gd name="T68" fmla="*/ 1426 w 1451"/>
                <a:gd name="T69" fmla="*/ 538 h 738"/>
                <a:gd name="T70" fmla="*/ 1451 w 1451"/>
                <a:gd name="T71" fmla="*/ 6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1" h="738">
                  <a:moveTo>
                    <a:pt x="1451" y="602"/>
                  </a:moveTo>
                  <a:lnTo>
                    <a:pt x="585" y="738"/>
                  </a:lnTo>
                  <a:lnTo>
                    <a:pt x="702" y="567"/>
                  </a:lnTo>
                  <a:lnTo>
                    <a:pt x="702" y="567"/>
                  </a:lnTo>
                  <a:lnTo>
                    <a:pt x="685" y="562"/>
                  </a:lnTo>
                  <a:lnTo>
                    <a:pt x="665" y="558"/>
                  </a:lnTo>
                  <a:lnTo>
                    <a:pt x="638" y="554"/>
                  </a:lnTo>
                  <a:lnTo>
                    <a:pt x="605" y="549"/>
                  </a:lnTo>
                  <a:lnTo>
                    <a:pt x="567" y="545"/>
                  </a:lnTo>
                  <a:lnTo>
                    <a:pt x="523" y="542"/>
                  </a:lnTo>
                  <a:lnTo>
                    <a:pt x="475" y="541"/>
                  </a:lnTo>
                  <a:lnTo>
                    <a:pt x="423" y="542"/>
                  </a:lnTo>
                  <a:lnTo>
                    <a:pt x="368" y="547"/>
                  </a:lnTo>
                  <a:lnTo>
                    <a:pt x="340" y="551"/>
                  </a:lnTo>
                  <a:lnTo>
                    <a:pt x="310" y="555"/>
                  </a:lnTo>
                  <a:lnTo>
                    <a:pt x="280" y="562"/>
                  </a:lnTo>
                  <a:lnTo>
                    <a:pt x="250" y="569"/>
                  </a:lnTo>
                  <a:lnTo>
                    <a:pt x="219" y="578"/>
                  </a:lnTo>
                  <a:lnTo>
                    <a:pt x="188" y="586"/>
                  </a:lnTo>
                  <a:lnTo>
                    <a:pt x="157" y="598"/>
                  </a:lnTo>
                  <a:lnTo>
                    <a:pt x="125" y="611"/>
                  </a:lnTo>
                  <a:lnTo>
                    <a:pt x="94" y="625"/>
                  </a:lnTo>
                  <a:lnTo>
                    <a:pt x="63" y="640"/>
                  </a:lnTo>
                  <a:lnTo>
                    <a:pt x="32" y="659"/>
                  </a:lnTo>
                  <a:lnTo>
                    <a:pt x="0" y="679"/>
                  </a:lnTo>
                  <a:lnTo>
                    <a:pt x="0" y="679"/>
                  </a:lnTo>
                  <a:lnTo>
                    <a:pt x="138" y="501"/>
                  </a:lnTo>
                  <a:lnTo>
                    <a:pt x="230" y="385"/>
                  </a:lnTo>
                  <a:lnTo>
                    <a:pt x="300" y="298"/>
                  </a:lnTo>
                  <a:lnTo>
                    <a:pt x="300" y="298"/>
                  </a:lnTo>
                  <a:lnTo>
                    <a:pt x="310" y="288"/>
                  </a:lnTo>
                  <a:lnTo>
                    <a:pt x="321" y="277"/>
                  </a:lnTo>
                  <a:lnTo>
                    <a:pt x="338" y="263"/>
                  </a:lnTo>
                  <a:lnTo>
                    <a:pt x="360" y="246"/>
                  </a:lnTo>
                  <a:lnTo>
                    <a:pt x="387" y="226"/>
                  </a:lnTo>
                  <a:lnTo>
                    <a:pt x="419" y="207"/>
                  </a:lnTo>
                  <a:lnTo>
                    <a:pt x="459" y="187"/>
                  </a:lnTo>
                  <a:lnTo>
                    <a:pt x="480" y="177"/>
                  </a:lnTo>
                  <a:lnTo>
                    <a:pt x="503" y="167"/>
                  </a:lnTo>
                  <a:lnTo>
                    <a:pt x="529" y="159"/>
                  </a:lnTo>
                  <a:lnTo>
                    <a:pt x="554" y="150"/>
                  </a:lnTo>
                  <a:lnTo>
                    <a:pt x="582" y="143"/>
                  </a:lnTo>
                  <a:lnTo>
                    <a:pt x="612" y="135"/>
                  </a:lnTo>
                  <a:lnTo>
                    <a:pt x="644" y="129"/>
                  </a:lnTo>
                  <a:lnTo>
                    <a:pt x="678" y="123"/>
                  </a:lnTo>
                  <a:lnTo>
                    <a:pt x="712" y="119"/>
                  </a:lnTo>
                  <a:lnTo>
                    <a:pt x="749" y="115"/>
                  </a:lnTo>
                  <a:lnTo>
                    <a:pt x="787" y="112"/>
                  </a:lnTo>
                  <a:lnTo>
                    <a:pt x="827" y="111"/>
                  </a:lnTo>
                  <a:lnTo>
                    <a:pt x="869" y="112"/>
                  </a:lnTo>
                  <a:lnTo>
                    <a:pt x="913" y="113"/>
                  </a:lnTo>
                  <a:lnTo>
                    <a:pt x="959" y="116"/>
                  </a:lnTo>
                  <a:lnTo>
                    <a:pt x="1007" y="121"/>
                  </a:lnTo>
                  <a:lnTo>
                    <a:pt x="1007" y="121"/>
                  </a:lnTo>
                  <a:lnTo>
                    <a:pt x="1038" y="72"/>
                  </a:lnTo>
                  <a:lnTo>
                    <a:pt x="1062" y="34"/>
                  </a:lnTo>
                  <a:lnTo>
                    <a:pt x="1086" y="0"/>
                  </a:lnTo>
                  <a:lnTo>
                    <a:pt x="1086" y="0"/>
                  </a:lnTo>
                  <a:lnTo>
                    <a:pt x="1096" y="11"/>
                  </a:lnTo>
                  <a:lnTo>
                    <a:pt x="1123" y="45"/>
                  </a:lnTo>
                  <a:lnTo>
                    <a:pt x="1166" y="101"/>
                  </a:lnTo>
                  <a:lnTo>
                    <a:pt x="1192" y="135"/>
                  </a:lnTo>
                  <a:lnTo>
                    <a:pt x="1218" y="173"/>
                  </a:lnTo>
                  <a:lnTo>
                    <a:pt x="1247" y="216"/>
                  </a:lnTo>
                  <a:lnTo>
                    <a:pt x="1277" y="261"/>
                  </a:lnTo>
                  <a:lnTo>
                    <a:pt x="1306" y="311"/>
                  </a:lnTo>
                  <a:lnTo>
                    <a:pt x="1338" y="363"/>
                  </a:lnTo>
                  <a:lnTo>
                    <a:pt x="1368" y="419"/>
                  </a:lnTo>
                  <a:lnTo>
                    <a:pt x="1397" y="478"/>
                  </a:lnTo>
                  <a:lnTo>
                    <a:pt x="1426" y="538"/>
                  </a:lnTo>
                  <a:lnTo>
                    <a:pt x="1451" y="602"/>
                  </a:lnTo>
                  <a:lnTo>
                    <a:pt x="1451" y="602"/>
                  </a:lnTo>
                  <a:close/>
                </a:path>
              </a:pathLst>
            </a:custGeom>
            <a:solidFill>
              <a:schemeClr val="accent1"/>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145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par>
                                <p:cTn id="12" presetID="22" presetClass="entr" presetSubtype="2"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right)">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9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par>
                          <p:cTn id="24" fill="hold">
                            <p:stCondLst>
                              <p:cond delay="41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接连接符 42">
            <a:extLst>
              <a:ext uri="{FF2B5EF4-FFF2-40B4-BE49-F238E27FC236}">
                <a16:creationId xmlns="" xmlns:a16="http://schemas.microsoft.com/office/drawing/2014/main" id="{45F57C28-3420-4912-A8F4-8F3410DEB3D7}"/>
              </a:ext>
            </a:extLst>
          </p:cNvPr>
          <p:cNvCxnSpPr>
            <a:cxnSpLocks/>
          </p:cNvCxnSpPr>
          <p:nvPr/>
        </p:nvCxnSpPr>
        <p:spPr>
          <a:xfrm>
            <a:off x="-49618" y="2213504"/>
            <a:ext cx="12554330" cy="50097"/>
          </a:xfrm>
          <a:prstGeom prst="line">
            <a:avLst/>
          </a:prstGeom>
          <a:ln w="38100">
            <a:solidFill>
              <a:srgbClr val="D12117"/>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724618" y="3947912"/>
            <a:ext cx="8696075" cy="1477328"/>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创新发展注重解决发展动力问题，协调发展注重解决发展不平衡问题，绿色发展注重解决人与自然和谐共生问题，开放发展注重解决发展内外联动问题，共享发展注重解决社会公平正义问题。</a:t>
            </a:r>
          </a:p>
        </p:txBody>
      </p:sp>
      <p:grpSp>
        <p:nvGrpSpPr>
          <p:cNvPr id="7" name="组合 6">
            <a:extLst>
              <a:ext uri="{FF2B5EF4-FFF2-40B4-BE49-F238E27FC236}">
                <a16:creationId xmlns="" xmlns:a16="http://schemas.microsoft.com/office/drawing/2014/main" id="{4EEDC7B3-8E82-4319-B1FA-C151881EDF9D}"/>
              </a:ext>
            </a:extLst>
          </p:cNvPr>
          <p:cNvGrpSpPr/>
          <p:nvPr/>
        </p:nvGrpSpPr>
        <p:grpSpPr>
          <a:xfrm>
            <a:off x="1559496" y="1363624"/>
            <a:ext cx="1584176" cy="1584176"/>
            <a:chOff x="5052439" y="1978908"/>
            <a:chExt cx="2064662" cy="2064662"/>
          </a:xfrm>
        </p:grpSpPr>
        <p:grpSp>
          <p:nvGrpSpPr>
            <p:cNvPr id="8" name="ïṣlîdê">
              <a:extLst>
                <a:ext uri="{FF2B5EF4-FFF2-40B4-BE49-F238E27FC236}">
                  <a16:creationId xmlns="" xmlns:a16="http://schemas.microsoft.com/office/drawing/2014/main" id="{E7BAF3E8-CE87-4B69-9D51-732C72DB84F5}"/>
                </a:ext>
              </a:extLst>
            </p:cNvPr>
            <p:cNvGrpSpPr/>
            <p:nvPr/>
          </p:nvGrpSpPr>
          <p:grpSpPr>
            <a:xfrm>
              <a:off x="5052439" y="1978908"/>
              <a:ext cx="2064662" cy="2064662"/>
              <a:chOff x="1046988" y="1595970"/>
              <a:chExt cx="3901922" cy="3901922"/>
            </a:xfrm>
          </p:grpSpPr>
          <p:sp>
            <p:nvSpPr>
              <p:cNvPr id="10" name="íslîḑê">
                <a:extLst>
                  <a:ext uri="{FF2B5EF4-FFF2-40B4-BE49-F238E27FC236}">
                    <a16:creationId xmlns="" xmlns:a16="http://schemas.microsoft.com/office/drawing/2014/main" id="{28724670-E2B3-4638-AD1E-6A1BF36C1678}"/>
                  </a:ext>
                </a:extLst>
              </p:cNvPr>
              <p:cNvSpPr/>
              <p:nvPr/>
            </p:nvSpPr>
            <p:spPr>
              <a:xfrm>
                <a:off x="1046988" y="1595970"/>
                <a:ext cx="3901922" cy="3901922"/>
              </a:xfrm>
              <a:prstGeom prst="ellipse">
                <a:avLst/>
              </a:prstGeom>
              <a:solidFill>
                <a:srgbClr val="E2432E"/>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îşľîdê">
                <a:extLst>
                  <a:ext uri="{FF2B5EF4-FFF2-40B4-BE49-F238E27FC236}">
                    <a16:creationId xmlns="" xmlns:a16="http://schemas.microsoft.com/office/drawing/2014/main" id="{CF2F75DD-0E18-468C-8897-949C2E16D5BD}"/>
                  </a:ext>
                </a:extLst>
              </p:cNvPr>
              <p:cNvSpPr/>
              <p:nvPr/>
            </p:nvSpPr>
            <p:spPr>
              <a:xfrm>
                <a:off x="1620343" y="2169325"/>
                <a:ext cx="2755212" cy="2755212"/>
              </a:xfrm>
              <a:prstGeom prst="ellipse">
                <a:avLst/>
              </a:prstGeom>
              <a:solidFill>
                <a:srgbClr val="C00000">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9" name="矩形 8">
              <a:extLst>
                <a:ext uri="{FF2B5EF4-FFF2-40B4-BE49-F238E27FC236}">
                  <a16:creationId xmlns="" xmlns:a16="http://schemas.microsoft.com/office/drawing/2014/main" id="{C695D94E-8AD1-4C88-86D9-F6B69085178D}"/>
                </a:ext>
              </a:extLst>
            </p:cNvPr>
            <p:cNvSpPr/>
            <p:nvPr/>
          </p:nvSpPr>
          <p:spPr>
            <a:xfrm>
              <a:off x="5267643" y="2520498"/>
              <a:ext cx="1634252"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17" name="组合 16">
            <a:extLst>
              <a:ext uri="{FF2B5EF4-FFF2-40B4-BE49-F238E27FC236}">
                <a16:creationId xmlns="" xmlns:a16="http://schemas.microsoft.com/office/drawing/2014/main" id="{F9E4C228-AF57-49B7-9A4D-4116E4ECD92D}"/>
              </a:ext>
            </a:extLst>
          </p:cNvPr>
          <p:cNvGrpSpPr/>
          <p:nvPr/>
        </p:nvGrpSpPr>
        <p:grpSpPr>
          <a:xfrm>
            <a:off x="3436947" y="1373174"/>
            <a:ext cx="1584176" cy="1584176"/>
            <a:chOff x="5052439" y="1978908"/>
            <a:chExt cx="2064662" cy="2064662"/>
          </a:xfrm>
        </p:grpSpPr>
        <p:grpSp>
          <p:nvGrpSpPr>
            <p:cNvPr id="18" name="ïṣlîdê">
              <a:extLst>
                <a:ext uri="{FF2B5EF4-FFF2-40B4-BE49-F238E27FC236}">
                  <a16:creationId xmlns="" xmlns:a16="http://schemas.microsoft.com/office/drawing/2014/main" id="{3FE21DA0-9017-476C-B47E-5B8C56991193}"/>
                </a:ext>
              </a:extLst>
            </p:cNvPr>
            <p:cNvGrpSpPr/>
            <p:nvPr/>
          </p:nvGrpSpPr>
          <p:grpSpPr>
            <a:xfrm>
              <a:off x="5052439" y="1978908"/>
              <a:ext cx="2064662" cy="2064662"/>
              <a:chOff x="1046988" y="1595970"/>
              <a:chExt cx="3901922" cy="3901922"/>
            </a:xfrm>
          </p:grpSpPr>
          <p:sp>
            <p:nvSpPr>
              <p:cNvPr id="20" name="íslîḑê">
                <a:extLst>
                  <a:ext uri="{FF2B5EF4-FFF2-40B4-BE49-F238E27FC236}">
                    <a16:creationId xmlns="" xmlns:a16="http://schemas.microsoft.com/office/drawing/2014/main" id="{E92ADA85-B1F4-4682-A33D-460E7607FF0F}"/>
                  </a:ext>
                </a:extLst>
              </p:cNvPr>
              <p:cNvSpPr/>
              <p:nvPr/>
            </p:nvSpPr>
            <p:spPr>
              <a:xfrm>
                <a:off x="1046988" y="1595970"/>
                <a:ext cx="3901922" cy="3901922"/>
              </a:xfrm>
              <a:prstGeom prst="ellipse">
                <a:avLst/>
              </a:prstGeom>
              <a:solidFill>
                <a:srgbClr val="E2432E"/>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1" name="îşľîdê">
                <a:extLst>
                  <a:ext uri="{FF2B5EF4-FFF2-40B4-BE49-F238E27FC236}">
                    <a16:creationId xmlns="" xmlns:a16="http://schemas.microsoft.com/office/drawing/2014/main" id="{B4130C5D-BF32-4A7F-9330-B341B04BE719}"/>
                  </a:ext>
                </a:extLst>
              </p:cNvPr>
              <p:cNvSpPr/>
              <p:nvPr/>
            </p:nvSpPr>
            <p:spPr>
              <a:xfrm>
                <a:off x="1620343" y="2169325"/>
                <a:ext cx="2755212" cy="2755212"/>
              </a:xfrm>
              <a:prstGeom prst="ellipse">
                <a:avLst/>
              </a:prstGeom>
              <a:solidFill>
                <a:srgbClr val="C00000">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9" name="矩形 18">
              <a:extLst>
                <a:ext uri="{FF2B5EF4-FFF2-40B4-BE49-F238E27FC236}">
                  <a16:creationId xmlns="" xmlns:a16="http://schemas.microsoft.com/office/drawing/2014/main" id="{C1628133-C0A1-4883-A039-C890D0B23167}"/>
                </a:ext>
              </a:extLst>
            </p:cNvPr>
            <p:cNvSpPr/>
            <p:nvPr/>
          </p:nvSpPr>
          <p:spPr>
            <a:xfrm>
              <a:off x="5267643" y="2520498"/>
              <a:ext cx="1634252"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22" name="组合 21">
            <a:extLst>
              <a:ext uri="{FF2B5EF4-FFF2-40B4-BE49-F238E27FC236}">
                <a16:creationId xmlns="" xmlns:a16="http://schemas.microsoft.com/office/drawing/2014/main" id="{3C662ACE-D6F0-490F-AA51-C30FDD56891F}"/>
              </a:ext>
            </a:extLst>
          </p:cNvPr>
          <p:cNvGrpSpPr/>
          <p:nvPr/>
        </p:nvGrpSpPr>
        <p:grpSpPr>
          <a:xfrm>
            <a:off x="5314398" y="1363623"/>
            <a:ext cx="1584176" cy="1584176"/>
            <a:chOff x="5052439" y="1978908"/>
            <a:chExt cx="2064662" cy="2064662"/>
          </a:xfrm>
        </p:grpSpPr>
        <p:grpSp>
          <p:nvGrpSpPr>
            <p:cNvPr id="23" name="ïṣlîdê">
              <a:extLst>
                <a:ext uri="{FF2B5EF4-FFF2-40B4-BE49-F238E27FC236}">
                  <a16:creationId xmlns="" xmlns:a16="http://schemas.microsoft.com/office/drawing/2014/main" id="{BD350742-66C2-4FF9-9263-5A3944078714}"/>
                </a:ext>
              </a:extLst>
            </p:cNvPr>
            <p:cNvGrpSpPr/>
            <p:nvPr/>
          </p:nvGrpSpPr>
          <p:grpSpPr>
            <a:xfrm>
              <a:off x="5052439" y="1978908"/>
              <a:ext cx="2064662" cy="2064662"/>
              <a:chOff x="1046988" y="1595970"/>
              <a:chExt cx="3901922" cy="3901922"/>
            </a:xfrm>
          </p:grpSpPr>
          <p:sp>
            <p:nvSpPr>
              <p:cNvPr id="25" name="íslîḑê">
                <a:extLst>
                  <a:ext uri="{FF2B5EF4-FFF2-40B4-BE49-F238E27FC236}">
                    <a16:creationId xmlns="" xmlns:a16="http://schemas.microsoft.com/office/drawing/2014/main" id="{ABA7E0D2-E68E-4E9E-AC0A-32D79FC3B051}"/>
                  </a:ext>
                </a:extLst>
              </p:cNvPr>
              <p:cNvSpPr/>
              <p:nvPr/>
            </p:nvSpPr>
            <p:spPr>
              <a:xfrm>
                <a:off x="1046988" y="1595970"/>
                <a:ext cx="3901922" cy="3901922"/>
              </a:xfrm>
              <a:prstGeom prst="ellipse">
                <a:avLst/>
              </a:prstGeom>
              <a:solidFill>
                <a:srgbClr val="E2432E"/>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îşľîdê">
                <a:extLst>
                  <a:ext uri="{FF2B5EF4-FFF2-40B4-BE49-F238E27FC236}">
                    <a16:creationId xmlns="" xmlns:a16="http://schemas.microsoft.com/office/drawing/2014/main" id="{58DE2113-B931-4505-93B3-3CB775B24AF4}"/>
                  </a:ext>
                </a:extLst>
              </p:cNvPr>
              <p:cNvSpPr/>
              <p:nvPr/>
            </p:nvSpPr>
            <p:spPr>
              <a:xfrm>
                <a:off x="1620343" y="2169325"/>
                <a:ext cx="2755212" cy="2755212"/>
              </a:xfrm>
              <a:prstGeom prst="ellipse">
                <a:avLst/>
              </a:prstGeom>
              <a:solidFill>
                <a:srgbClr val="C00000">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矩形 23">
              <a:extLst>
                <a:ext uri="{FF2B5EF4-FFF2-40B4-BE49-F238E27FC236}">
                  <a16:creationId xmlns="" xmlns:a16="http://schemas.microsoft.com/office/drawing/2014/main" id="{C05FC106-B6A4-4213-B929-73CC46186B07}"/>
                </a:ext>
              </a:extLst>
            </p:cNvPr>
            <p:cNvSpPr/>
            <p:nvPr/>
          </p:nvSpPr>
          <p:spPr>
            <a:xfrm>
              <a:off x="5267643" y="2520498"/>
              <a:ext cx="1634252"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27" name="组合 26">
            <a:extLst>
              <a:ext uri="{FF2B5EF4-FFF2-40B4-BE49-F238E27FC236}">
                <a16:creationId xmlns="" xmlns:a16="http://schemas.microsoft.com/office/drawing/2014/main" id="{AD3792BD-F157-49F8-9E93-09092BB785DD}"/>
              </a:ext>
            </a:extLst>
          </p:cNvPr>
          <p:cNvGrpSpPr/>
          <p:nvPr/>
        </p:nvGrpSpPr>
        <p:grpSpPr>
          <a:xfrm>
            <a:off x="7191849" y="1373173"/>
            <a:ext cx="1584176" cy="1584176"/>
            <a:chOff x="5052439" y="1978908"/>
            <a:chExt cx="2064662" cy="2064662"/>
          </a:xfrm>
        </p:grpSpPr>
        <p:grpSp>
          <p:nvGrpSpPr>
            <p:cNvPr id="28" name="ïṣlîdê">
              <a:extLst>
                <a:ext uri="{FF2B5EF4-FFF2-40B4-BE49-F238E27FC236}">
                  <a16:creationId xmlns="" xmlns:a16="http://schemas.microsoft.com/office/drawing/2014/main" id="{827457A1-09D8-4985-A0A8-7C3E15F98C2B}"/>
                </a:ext>
              </a:extLst>
            </p:cNvPr>
            <p:cNvGrpSpPr/>
            <p:nvPr/>
          </p:nvGrpSpPr>
          <p:grpSpPr>
            <a:xfrm>
              <a:off x="5052439" y="1978908"/>
              <a:ext cx="2064662" cy="2064662"/>
              <a:chOff x="1046988" y="1595970"/>
              <a:chExt cx="3901922" cy="3901922"/>
            </a:xfrm>
          </p:grpSpPr>
          <p:sp>
            <p:nvSpPr>
              <p:cNvPr id="30" name="íslîḑê">
                <a:extLst>
                  <a:ext uri="{FF2B5EF4-FFF2-40B4-BE49-F238E27FC236}">
                    <a16:creationId xmlns="" xmlns:a16="http://schemas.microsoft.com/office/drawing/2014/main" id="{688704A4-7075-4228-8C2E-F6B0D91802A3}"/>
                  </a:ext>
                </a:extLst>
              </p:cNvPr>
              <p:cNvSpPr/>
              <p:nvPr/>
            </p:nvSpPr>
            <p:spPr>
              <a:xfrm>
                <a:off x="1046988" y="1595970"/>
                <a:ext cx="3901922" cy="3901922"/>
              </a:xfrm>
              <a:prstGeom prst="ellipse">
                <a:avLst/>
              </a:prstGeom>
              <a:solidFill>
                <a:srgbClr val="E2432E"/>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1" name="îşľîdê">
                <a:extLst>
                  <a:ext uri="{FF2B5EF4-FFF2-40B4-BE49-F238E27FC236}">
                    <a16:creationId xmlns="" xmlns:a16="http://schemas.microsoft.com/office/drawing/2014/main" id="{B2B9F495-C9B9-4608-AB92-14A60609D8A8}"/>
                  </a:ext>
                </a:extLst>
              </p:cNvPr>
              <p:cNvSpPr/>
              <p:nvPr/>
            </p:nvSpPr>
            <p:spPr>
              <a:xfrm>
                <a:off x="1620343" y="2169325"/>
                <a:ext cx="2755212" cy="2755212"/>
              </a:xfrm>
              <a:prstGeom prst="ellipse">
                <a:avLst/>
              </a:prstGeom>
              <a:solidFill>
                <a:srgbClr val="C00000">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9" name="矩形 28">
              <a:extLst>
                <a:ext uri="{FF2B5EF4-FFF2-40B4-BE49-F238E27FC236}">
                  <a16:creationId xmlns="" xmlns:a16="http://schemas.microsoft.com/office/drawing/2014/main" id="{9C06E49D-79CA-4B49-BD16-9942B77B1336}"/>
                </a:ext>
              </a:extLst>
            </p:cNvPr>
            <p:cNvSpPr/>
            <p:nvPr/>
          </p:nvSpPr>
          <p:spPr>
            <a:xfrm>
              <a:off x="5267643" y="2520498"/>
              <a:ext cx="1634252"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32" name="组合 31">
            <a:extLst>
              <a:ext uri="{FF2B5EF4-FFF2-40B4-BE49-F238E27FC236}">
                <a16:creationId xmlns="" xmlns:a16="http://schemas.microsoft.com/office/drawing/2014/main" id="{B0EBF777-639C-4DEC-A399-245A43D8EB72}"/>
              </a:ext>
            </a:extLst>
          </p:cNvPr>
          <p:cNvGrpSpPr/>
          <p:nvPr/>
        </p:nvGrpSpPr>
        <p:grpSpPr>
          <a:xfrm>
            <a:off x="9069299" y="1363623"/>
            <a:ext cx="1584176" cy="1584176"/>
            <a:chOff x="5052439" y="1978908"/>
            <a:chExt cx="2064662" cy="2064662"/>
          </a:xfrm>
        </p:grpSpPr>
        <p:grpSp>
          <p:nvGrpSpPr>
            <p:cNvPr id="33" name="ïṣlîdê">
              <a:extLst>
                <a:ext uri="{FF2B5EF4-FFF2-40B4-BE49-F238E27FC236}">
                  <a16:creationId xmlns="" xmlns:a16="http://schemas.microsoft.com/office/drawing/2014/main" id="{7D94F1C2-B652-4FEA-88A6-B81BACEEF7B3}"/>
                </a:ext>
              </a:extLst>
            </p:cNvPr>
            <p:cNvGrpSpPr/>
            <p:nvPr/>
          </p:nvGrpSpPr>
          <p:grpSpPr>
            <a:xfrm>
              <a:off x="5052439" y="1978908"/>
              <a:ext cx="2064662" cy="2064662"/>
              <a:chOff x="1046988" y="1595970"/>
              <a:chExt cx="3901922" cy="3901922"/>
            </a:xfrm>
          </p:grpSpPr>
          <p:sp>
            <p:nvSpPr>
              <p:cNvPr id="35" name="íslîḑê">
                <a:extLst>
                  <a:ext uri="{FF2B5EF4-FFF2-40B4-BE49-F238E27FC236}">
                    <a16:creationId xmlns="" xmlns:a16="http://schemas.microsoft.com/office/drawing/2014/main" id="{04FF82F9-045F-4D0D-86DD-94B6531E2554}"/>
                  </a:ext>
                </a:extLst>
              </p:cNvPr>
              <p:cNvSpPr/>
              <p:nvPr/>
            </p:nvSpPr>
            <p:spPr>
              <a:xfrm>
                <a:off x="1046988" y="1595970"/>
                <a:ext cx="3901922" cy="3901922"/>
              </a:xfrm>
              <a:prstGeom prst="ellipse">
                <a:avLst/>
              </a:prstGeom>
              <a:solidFill>
                <a:srgbClr val="E2432E"/>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6" name="îşľîdê">
                <a:extLst>
                  <a:ext uri="{FF2B5EF4-FFF2-40B4-BE49-F238E27FC236}">
                    <a16:creationId xmlns="" xmlns:a16="http://schemas.microsoft.com/office/drawing/2014/main" id="{5A00017D-FD01-4650-9B5D-5BF85AD2B091}"/>
                  </a:ext>
                </a:extLst>
              </p:cNvPr>
              <p:cNvSpPr/>
              <p:nvPr/>
            </p:nvSpPr>
            <p:spPr>
              <a:xfrm>
                <a:off x="1620343" y="2169325"/>
                <a:ext cx="2755212" cy="2755212"/>
              </a:xfrm>
              <a:prstGeom prst="ellipse">
                <a:avLst/>
              </a:prstGeom>
              <a:solidFill>
                <a:srgbClr val="C00000">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矩形 33">
              <a:extLst>
                <a:ext uri="{FF2B5EF4-FFF2-40B4-BE49-F238E27FC236}">
                  <a16:creationId xmlns="" xmlns:a16="http://schemas.microsoft.com/office/drawing/2014/main" id="{E5545981-EF94-4716-8A85-D1B6C4843A51}"/>
                </a:ext>
              </a:extLst>
            </p:cNvPr>
            <p:cNvSpPr/>
            <p:nvPr/>
          </p:nvSpPr>
          <p:spPr>
            <a:xfrm>
              <a:off x="5267643" y="2520498"/>
              <a:ext cx="1634252"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37" name="文本框 36">
            <a:extLst>
              <a:ext uri="{FF2B5EF4-FFF2-40B4-BE49-F238E27FC236}">
                <a16:creationId xmlns="" xmlns:a16="http://schemas.microsoft.com/office/drawing/2014/main" id="{A75D9382-B5E2-421B-B2EA-CA70354C660D}"/>
              </a:ext>
            </a:extLst>
          </p:cNvPr>
          <p:cNvSpPr txBox="1"/>
          <p:nvPr/>
        </p:nvSpPr>
        <p:spPr>
          <a:xfrm>
            <a:off x="1615950" y="1902288"/>
            <a:ext cx="1471752" cy="461665"/>
          </a:xfrm>
          <a:prstGeom prst="rect">
            <a:avLst/>
          </a:prstGeom>
          <a:noFill/>
        </p:spPr>
        <p:txBody>
          <a:bodyPr wrap="square" rtlCol="0">
            <a:spAutoFit/>
          </a:bodyPr>
          <a:lstStyle/>
          <a:p>
            <a:r>
              <a:rPr lang="zh-CN" altLang="en-US" sz="2400" b="1" dirty="0">
                <a:solidFill>
                  <a:schemeClr val="bg1"/>
                </a:solidFill>
                <a:latin typeface="+mj-ea"/>
                <a:ea typeface="+mj-ea"/>
              </a:rPr>
              <a:t>创新发展</a:t>
            </a:r>
            <a:endParaRPr lang="en-US" altLang="zh-CN" sz="2400" b="1" dirty="0">
              <a:solidFill>
                <a:schemeClr val="bg1"/>
              </a:solidFill>
              <a:latin typeface="+mj-ea"/>
              <a:ea typeface="+mj-ea"/>
            </a:endParaRPr>
          </a:p>
        </p:txBody>
      </p:sp>
      <p:sp>
        <p:nvSpPr>
          <p:cNvPr id="38" name="文本框 37">
            <a:extLst>
              <a:ext uri="{FF2B5EF4-FFF2-40B4-BE49-F238E27FC236}">
                <a16:creationId xmlns="" xmlns:a16="http://schemas.microsoft.com/office/drawing/2014/main" id="{DEF19151-C2F2-4040-8B72-CCF1737DD35E}"/>
              </a:ext>
            </a:extLst>
          </p:cNvPr>
          <p:cNvSpPr txBox="1"/>
          <p:nvPr/>
        </p:nvSpPr>
        <p:spPr>
          <a:xfrm>
            <a:off x="3503712" y="1902288"/>
            <a:ext cx="1471752" cy="461665"/>
          </a:xfrm>
          <a:prstGeom prst="rect">
            <a:avLst/>
          </a:prstGeom>
          <a:noFill/>
        </p:spPr>
        <p:txBody>
          <a:bodyPr wrap="square" rtlCol="0">
            <a:spAutoFit/>
          </a:bodyPr>
          <a:lstStyle/>
          <a:p>
            <a:r>
              <a:rPr lang="zh-CN" altLang="en-US" sz="2400" b="1" dirty="0">
                <a:solidFill>
                  <a:schemeClr val="bg1"/>
                </a:solidFill>
                <a:latin typeface="+mj-ea"/>
                <a:ea typeface="+mj-ea"/>
              </a:rPr>
              <a:t>协调发展</a:t>
            </a:r>
          </a:p>
        </p:txBody>
      </p:sp>
      <p:sp>
        <p:nvSpPr>
          <p:cNvPr id="39" name="文本框 38">
            <a:extLst>
              <a:ext uri="{FF2B5EF4-FFF2-40B4-BE49-F238E27FC236}">
                <a16:creationId xmlns="" xmlns:a16="http://schemas.microsoft.com/office/drawing/2014/main" id="{D99510C9-E12F-438E-905A-0157DCC05BDB}"/>
              </a:ext>
            </a:extLst>
          </p:cNvPr>
          <p:cNvSpPr txBox="1"/>
          <p:nvPr/>
        </p:nvSpPr>
        <p:spPr>
          <a:xfrm>
            <a:off x="5416336" y="1891487"/>
            <a:ext cx="1471752" cy="461665"/>
          </a:xfrm>
          <a:prstGeom prst="rect">
            <a:avLst/>
          </a:prstGeom>
          <a:noFill/>
        </p:spPr>
        <p:txBody>
          <a:bodyPr wrap="square" rtlCol="0">
            <a:spAutoFit/>
          </a:bodyPr>
          <a:lstStyle/>
          <a:p>
            <a:r>
              <a:rPr lang="zh-CN" altLang="en-US" sz="2400" b="1" dirty="0">
                <a:solidFill>
                  <a:schemeClr val="bg1"/>
                </a:solidFill>
                <a:latin typeface="+mj-ea"/>
                <a:ea typeface="+mj-ea"/>
              </a:rPr>
              <a:t>绿色发展</a:t>
            </a:r>
            <a:endParaRPr lang="en-US" altLang="zh-CN" sz="2400" b="1" dirty="0">
              <a:solidFill>
                <a:schemeClr val="bg1"/>
              </a:solidFill>
              <a:latin typeface="+mj-ea"/>
              <a:ea typeface="+mj-ea"/>
            </a:endParaRPr>
          </a:p>
        </p:txBody>
      </p:sp>
      <p:sp>
        <p:nvSpPr>
          <p:cNvPr id="40" name="文本框 39">
            <a:extLst>
              <a:ext uri="{FF2B5EF4-FFF2-40B4-BE49-F238E27FC236}">
                <a16:creationId xmlns="" xmlns:a16="http://schemas.microsoft.com/office/drawing/2014/main" id="{8E3E1036-6219-448D-9DFC-C49B7EE08059}"/>
              </a:ext>
            </a:extLst>
          </p:cNvPr>
          <p:cNvSpPr txBox="1"/>
          <p:nvPr/>
        </p:nvSpPr>
        <p:spPr>
          <a:xfrm>
            <a:off x="7288544" y="1891487"/>
            <a:ext cx="1471752" cy="830997"/>
          </a:xfrm>
          <a:prstGeom prst="rect">
            <a:avLst/>
          </a:prstGeom>
          <a:noFill/>
        </p:spPr>
        <p:txBody>
          <a:bodyPr wrap="square" rtlCol="0">
            <a:spAutoFit/>
          </a:bodyPr>
          <a:lstStyle/>
          <a:p>
            <a:r>
              <a:rPr lang="zh-CN" altLang="en-US" sz="2400" b="1" dirty="0">
                <a:solidFill>
                  <a:schemeClr val="bg1"/>
                </a:solidFill>
                <a:latin typeface="+mj-ea"/>
                <a:ea typeface="+mj-ea"/>
              </a:rPr>
              <a:t>开放发展</a:t>
            </a:r>
            <a:endParaRPr lang="en-US" altLang="zh-CN" sz="2400" b="1" dirty="0">
              <a:solidFill>
                <a:schemeClr val="bg1"/>
              </a:solidFill>
              <a:latin typeface="+mj-ea"/>
              <a:ea typeface="+mj-ea"/>
            </a:endParaRPr>
          </a:p>
          <a:p>
            <a:endParaRPr lang="zh-CN" altLang="en-US" sz="2400" b="1" dirty="0">
              <a:solidFill>
                <a:schemeClr val="bg1"/>
              </a:solidFill>
              <a:latin typeface="+mj-ea"/>
              <a:ea typeface="+mj-ea"/>
            </a:endParaRPr>
          </a:p>
        </p:txBody>
      </p:sp>
      <p:sp>
        <p:nvSpPr>
          <p:cNvPr id="41" name="文本框 40">
            <a:extLst>
              <a:ext uri="{FF2B5EF4-FFF2-40B4-BE49-F238E27FC236}">
                <a16:creationId xmlns="" xmlns:a16="http://schemas.microsoft.com/office/drawing/2014/main" id="{C3A36640-7266-4CEC-B54D-22B14B3AB3B4}"/>
              </a:ext>
            </a:extLst>
          </p:cNvPr>
          <p:cNvSpPr txBox="1"/>
          <p:nvPr/>
        </p:nvSpPr>
        <p:spPr>
          <a:xfrm>
            <a:off x="9160752" y="1902288"/>
            <a:ext cx="1471752" cy="461665"/>
          </a:xfrm>
          <a:prstGeom prst="rect">
            <a:avLst/>
          </a:prstGeom>
          <a:noFill/>
        </p:spPr>
        <p:txBody>
          <a:bodyPr wrap="square" rtlCol="0">
            <a:spAutoFit/>
          </a:bodyPr>
          <a:lstStyle/>
          <a:p>
            <a:r>
              <a:rPr lang="zh-CN" altLang="en-US" sz="2400" b="1" dirty="0">
                <a:solidFill>
                  <a:schemeClr val="bg1"/>
                </a:solidFill>
                <a:latin typeface="+mj-ea"/>
                <a:ea typeface="+mj-ea"/>
              </a:rPr>
              <a:t>共享发展</a:t>
            </a:r>
            <a:endParaRPr lang="en-US" altLang="zh-CN" sz="2400" b="1" dirty="0">
              <a:solidFill>
                <a:schemeClr val="bg1"/>
              </a:solidFill>
              <a:latin typeface="+mj-ea"/>
              <a:ea typeface="+mj-ea"/>
            </a:endParaRPr>
          </a:p>
        </p:txBody>
      </p:sp>
      <p:cxnSp>
        <p:nvCxnSpPr>
          <p:cNvPr id="42" name="直接连接符 41">
            <a:extLst>
              <a:ext uri="{FF2B5EF4-FFF2-40B4-BE49-F238E27FC236}">
                <a16:creationId xmlns="" xmlns:a16="http://schemas.microsoft.com/office/drawing/2014/main" id="{45F57C28-3420-4912-A8F4-8F3410DEB3D7}"/>
              </a:ext>
            </a:extLst>
          </p:cNvPr>
          <p:cNvCxnSpPr>
            <a:cxnSpLocks/>
          </p:cNvCxnSpPr>
          <p:nvPr/>
        </p:nvCxnSpPr>
        <p:spPr>
          <a:xfrm>
            <a:off x="1559496" y="3356992"/>
            <a:ext cx="9093979" cy="72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7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par>
                          <p:cTn id="18" fill="hold">
                            <p:stCondLst>
                              <p:cond delay="155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0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2600"/>
                            </p:stCondLst>
                            <p:childTnLst>
                              <p:par>
                                <p:cTn id="29" presetID="53" presetClass="entr" presetSubtype="16"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3100"/>
                            </p:stCondLst>
                            <p:childTnLst>
                              <p:par>
                                <p:cTn id="35" presetID="10" presetClass="entr" presetSubtype="0" fill="hold" grpId="0" nodeType="afterEffect">
                                  <p:stCondLst>
                                    <p:cond delay="0"/>
                                  </p:stCondLst>
                                  <p:iterate type="wd">
                                    <p:tmPct val="10000"/>
                                  </p:iterate>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3650"/>
                            </p:stCondLst>
                            <p:childTnLst>
                              <p:par>
                                <p:cTn id="39" presetID="53" presetClass="entr" presetSubtype="16"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par>
                          <p:cTn id="44" fill="hold">
                            <p:stCondLst>
                              <p:cond delay="415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4700"/>
                            </p:stCondLst>
                            <p:childTnLst>
                              <p:par>
                                <p:cTn id="49" presetID="53" presetClass="entr" presetSubtype="16"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5200"/>
                            </p:stCondLst>
                            <p:childTnLst>
                              <p:par>
                                <p:cTn id="55" presetID="10" presetClass="entr" presetSubtype="0" fill="hold" grpId="0" nodeType="afterEffect">
                                  <p:stCondLst>
                                    <p:cond delay="0"/>
                                  </p:stCondLst>
                                  <p:iterate type="wd">
                                    <p:tmPct val="10000"/>
                                  </p:iterate>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par>
                          <p:cTn id="58" fill="hold">
                            <p:stCondLst>
                              <p:cond delay="5750"/>
                            </p:stCondLst>
                            <p:childTnLst>
                              <p:par>
                                <p:cTn id="59" presetID="22" presetClass="entr" presetSubtype="8"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par>
                          <p:cTn id="62" fill="hold">
                            <p:stCondLst>
                              <p:cond delay="6250"/>
                            </p:stCondLst>
                            <p:childTnLst>
                              <p:par>
                                <p:cTn id="63" presetID="10" presetClass="entr" presetSubtype="0" fill="hold" grpId="0" nodeType="afterEffect">
                                  <p:stCondLst>
                                    <p:cond delay="0"/>
                                  </p:stCondLst>
                                  <p:iterate type="wd">
                                    <p:tmPct val="10000"/>
                                  </p:iterate>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27669">
            <a:extLst>
              <a:ext uri="{FF2B5EF4-FFF2-40B4-BE49-F238E27FC236}">
                <a16:creationId xmlns="" xmlns:a16="http://schemas.microsoft.com/office/drawing/2014/main" id="{45AD2ED0-7FB3-47DA-B11E-B05867920E08}"/>
              </a:ext>
            </a:extLst>
          </p:cNvPr>
          <p:cNvSpPr txBox="1">
            <a:spLocks noChangeArrowheads="1"/>
          </p:cNvSpPr>
          <p:nvPr/>
        </p:nvSpPr>
        <p:spPr bwMode="auto">
          <a:xfrm>
            <a:off x="911424" y="2804443"/>
            <a:ext cx="23803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latinLnBrk="0" hangingPunct="1">
              <a:lnSpc>
                <a:spcPct val="150000"/>
              </a:lnSpc>
              <a:spcBef>
                <a:spcPts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我国经济实力再上新台阶</a:t>
            </a: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，经济增速位居世界主要经济体前列，成为世界经济增长的主要动力源和稳定器。</a:t>
            </a:r>
          </a:p>
        </p:txBody>
      </p:sp>
      <p:sp>
        <p:nvSpPr>
          <p:cNvPr id="32" name="文本框 27669">
            <a:extLst>
              <a:ext uri="{FF2B5EF4-FFF2-40B4-BE49-F238E27FC236}">
                <a16:creationId xmlns="" xmlns:a16="http://schemas.microsoft.com/office/drawing/2014/main" id="{57F4E633-FE23-4B8D-AE16-FB6377AFE1D0}"/>
              </a:ext>
            </a:extLst>
          </p:cNvPr>
          <p:cNvSpPr txBox="1">
            <a:spLocks noChangeArrowheads="1"/>
          </p:cNvSpPr>
          <p:nvPr/>
        </p:nvSpPr>
        <p:spPr bwMode="auto">
          <a:xfrm>
            <a:off x="3524715" y="2804443"/>
            <a:ext cx="229442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latinLnBrk="0" hangingPunct="1">
              <a:lnSpc>
                <a:spcPct val="150000"/>
              </a:lnSpc>
              <a:spcBef>
                <a:spcPts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经济结构出现重大变革</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，推进供给侧结构性改革，促进了供求平衡。经济体制改革持续推进，经济更具活力和韧性。</a:t>
            </a:r>
          </a:p>
        </p:txBody>
      </p:sp>
      <p:sp>
        <p:nvSpPr>
          <p:cNvPr id="33" name="文本框 27669">
            <a:extLst>
              <a:ext uri="{FF2B5EF4-FFF2-40B4-BE49-F238E27FC236}">
                <a16:creationId xmlns="" xmlns:a16="http://schemas.microsoft.com/office/drawing/2014/main" id="{E77611BA-7ADC-44C5-99DC-A1648851C697}"/>
              </a:ext>
            </a:extLst>
          </p:cNvPr>
          <p:cNvSpPr txBox="1">
            <a:spLocks noChangeArrowheads="1"/>
          </p:cNvSpPr>
          <p:nvPr/>
        </p:nvSpPr>
        <p:spPr bwMode="auto">
          <a:xfrm>
            <a:off x="6020563" y="2804443"/>
            <a:ext cx="230552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latinLnBrk="0" hangingPunct="1">
              <a:lnSpc>
                <a:spcPct val="150000"/>
              </a:lnSpc>
              <a:spcBef>
                <a:spcPts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对外开放深入发展</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，倡导和推动共建“一带一路”，积极引导经济全球化朝着正确方向发展。</a:t>
            </a:r>
          </a:p>
        </p:txBody>
      </p:sp>
      <p:sp>
        <p:nvSpPr>
          <p:cNvPr id="34" name="文本框 27669">
            <a:extLst>
              <a:ext uri="{FF2B5EF4-FFF2-40B4-BE49-F238E27FC236}">
                <a16:creationId xmlns="" xmlns:a16="http://schemas.microsoft.com/office/drawing/2014/main" id="{EA9BA652-70E5-4B5A-83D6-FE4180F2666F}"/>
              </a:ext>
            </a:extLst>
          </p:cNvPr>
          <p:cNvSpPr txBox="1">
            <a:spLocks noChangeArrowheads="1"/>
          </p:cNvSpPr>
          <p:nvPr/>
        </p:nvSpPr>
        <p:spPr bwMode="auto">
          <a:xfrm>
            <a:off x="8605111" y="2804443"/>
            <a:ext cx="248465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latinLnBrk="0" hangingPunct="1">
              <a:lnSpc>
                <a:spcPct val="150000"/>
              </a:lnSpc>
              <a:spcBef>
                <a:spcPts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脱贫攻坚战取得决定性进展</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，基本公共服务均等化程度不断提高，形成了世界上人口最多的中等收入群体，人民获得感、幸福感、安全感明显增强。</a:t>
            </a:r>
          </a:p>
        </p:txBody>
      </p:sp>
      <p:sp>
        <p:nvSpPr>
          <p:cNvPr id="58" name="矩形 57">
            <a:extLst>
              <a:ext uri="{FF2B5EF4-FFF2-40B4-BE49-F238E27FC236}">
                <a16:creationId xmlns="" xmlns:a16="http://schemas.microsoft.com/office/drawing/2014/main" id="{E58BA9EA-7913-44CE-9337-8CBF017AEF71}"/>
              </a:ext>
            </a:extLst>
          </p:cNvPr>
          <p:cNvSpPr/>
          <p:nvPr/>
        </p:nvSpPr>
        <p:spPr>
          <a:xfrm>
            <a:off x="4082163" y="548680"/>
            <a:ext cx="4045963" cy="461665"/>
          </a:xfrm>
          <a:prstGeom prst="rect">
            <a:avLst/>
          </a:prstGeom>
        </p:spPr>
        <p:txBody>
          <a:bodyPr wrap="none">
            <a:spAutoFit/>
          </a:bodyPr>
          <a:lstStyle/>
          <a:p>
            <a:pPr algn="ct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新发展理念的成功实践</a:t>
            </a:r>
          </a:p>
        </p:txBody>
      </p:sp>
      <p:cxnSp>
        <p:nvCxnSpPr>
          <p:cNvPr id="72" name="直接连接符 71">
            <a:extLst>
              <a:ext uri="{FF2B5EF4-FFF2-40B4-BE49-F238E27FC236}">
                <a16:creationId xmlns="" xmlns:a16="http://schemas.microsoft.com/office/drawing/2014/main" id="{5D08F8EA-66C5-4412-B4AF-A31AFCA06E90}"/>
              </a:ext>
            </a:extLst>
          </p:cNvPr>
          <p:cNvCxnSpPr/>
          <p:nvPr/>
        </p:nvCxnSpPr>
        <p:spPr>
          <a:xfrm>
            <a:off x="3431704" y="1179709"/>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 xmlns:a16="http://schemas.microsoft.com/office/drawing/2014/main" id="{5D08F8EA-66C5-4412-B4AF-A31AFCA06E90}"/>
              </a:ext>
            </a:extLst>
          </p:cNvPr>
          <p:cNvCxnSpPr/>
          <p:nvPr/>
        </p:nvCxnSpPr>
        <p:spPr>
          <a:xfrm>
            <a:off x="5951984" y="1179709"/>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 xmlns:a16="http://schemas.microsoft.com/office/drawing/2014/main" id="{5D08F8EA-66C5-4412-B4AF-A31AFCA06E90}"/>
              </a:ext>
            </a:extLst>
          </p:cNvPr>
          <p:cNvCxnSpPr/>
          <p:nvPr/>
        </p:nvCxnSpPr>
        <p:spPr>
          <a:xfrm>
            <a:off x="8472264" y="1179709"/>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703512" y="1459133"/>
            <a:ext cx="995595" cy="1070206"/>
            <a:chOff x="119397" y="1572177"/>
            <a:chExt cx="1025261" cy="1102095"/>
          </a:xfrm>
        </p:grpSpPr>
        <p:grpSp>
          <p:nvGrpSpPr>
            <p:cNvPr id="48" name="ï$ľïḋè">
              <a:extLst>
                <a:ext uri="{FF2B5EF4-FFF2-40B4-BE49-F238E27FC236}">
                  <a16:creationId xmlns="" xmlns:a16="http://schemas.microsoft.com/office/drawing/2014/main" id="{D4A331D8-43F5-4FCF-8315-C3A13EFA089D}"/>
                </a:ext>
              </a:extLst>
            </p:cNvPr>
            <p:cNvGrpSpPr/>
            <p:nvPr/>
          </p:nvGrpSpPr>
          <p:grpSpPr>
            <a:xfrm>
              <a:off x="119397" y="1572177"/>
              <a:ext cx="1025261" cy="1102095"/>
              <a:chOff x="4322256" y="1818022"/>
              <a:chExt cx="2388733" cy="2567747"/>
            </a:xfrm>
          </p:grpSpPr>
          <p:sp>
            <p:nvSpPr>
              <p:cNvPr id="51" name="íṧlíḋe">
                <a:extLst>
                  <a:ext uri="{FF2B5EF4-FFF2-40B4-BE49-F238E27FC236}">
                    <a16:creationId xmlns="" xmlns:a16="http://schemas.microsoft.com/office/drawing/2014/main" id="{D8BFBEDE-53EB-40CB-8D17-00EE1F6B4B46}"/>
                  </a:ext>
                </a:extLst>
              </p:cNvPr>
              <p:cNvSpPr/>
              <p:nvPr/>
            </p:nvSpPr>
            <p:spPr bwMode="auto">
              <a:xfrm>
                <a:off x="4322256" y="1818022"/>
                <a:ext cx="2388733" cy="2386718"/>
              </a:xfrm>
              <a:prstGeom prst="ellipse">
                <a:avLst/>
              </a:prstGeom>
              <a:solidFill>
                <a:schemeClr val="bg1">
                  <a:lumMod val="95000"/>
                </a:schemeClr>
              </a:solidFill>
              <a:ln>
                <a:noFill/>
              </a:ln>
            </p:spPr>
            <p:txBody>
              <a:bodyPr wrap="square" lIns="91440" tIns="45720" rIns="91440" bIns="45720" anchor="ctr">
                <a:normAutofit/>
              </a:bodyPr>
              <a:lstStyle/>
              <a:p>
                <a:pPr algn="ctr"/>
                <a:endParaRPr/>
              </a:p>
            </p:txBody>
          </p:sp>
          <p:sp>
            <p:nvSpPr>
              <p:cNvPr id="52" name="iŝľîḋè">
                <a:extLst>
                  <a:ext uri="{FF2B5EF4-FFF2-40B4-BE49-F238E27FC236}">
                    <a16:creationId xmlns="" xmlns:a16="http://schemas.microsoft.com/office/drawing/2014/main" id="{7070A64A-AF81-48DE-AAE1-98BFA7BA3810}"/>
                  </a:ext>
                </a:extLst>
              </p:cNvPr>
              <p:cNvSpPr/>
              <p:nvPr/>
            </p:nvSpPr>
            <p:spPr bwMode="auto">
              <a:xfrm>
                <a:off x="5008715" y="3703388"/>
                <a:ext cx="1521203" cy="573982"/>
              </a:xfrm>
              <a:custGeom>
                <a:avLst/>
                <a:gdLst>
                  <a:gd name="T0" fmla="*/ 238 w 725"/>
                  <a:gd name="T1" fmla="*/ 274 h 274"/>
                  <a:gd name="T2" fmla="*/ 725 w 725"/>
                  <a:gd name="T3" fmla="*/ 0 h 274"/>
                  <a:gd name="T4" fmla="*/ 239 w 725"/>
                  <a:gd name="T5" fmla="*/ 140 h 274"/>
                  <a:gd name="T6" fmla="*/ 0 w 725"/>
                  <a:gd name="T7" fmla="*/ 221 h 274"/>
                  <a:gd name="T8" fmla="*/ 238 w 725"/>
                  <a:gd name="T9" fmla="*/ 274 h 274"/>
                </a:gdLst>
                <a:ahLst/>
                <a:cxnLst>
                  <a:cxn ang="0">
                    <a:pos x="T0" y="T1"/>
                  </a:cxn>
                  <a:cxn ang="0">
                    <a:pos x="T2" y="T3"/>
                  </a:cxn>
                  <a:cxn ang="0">
                    <a:pos x="T4" y="T5"/>
                  </a:cxn>
                  <a:cxn ang="0">
                    <a:pos x="T6" y="T7"/>
                  </a:cxn>
                  <a:cxn ang="0">
                    <a:pos x="T8" y="T9"/>
                  </a:cxn>
                </a:cxnLst>
                <a:rect l="0" t="0" r="r" b="b"/>
                <a:pathLst>
                  <a:path w="725" h="274">
                    <a:moveTo>
                      <a:pt x="238" y="274"/>
                    </a:moveTo>
                    <a:cubicBezTo>
                      <a:pt x="444" y="274"/>
                      <a:pt x="625" y="164"/>
                      <a:pt x="725" y="0"/>
                    </a:cubicBezTo>
                    <a:cubicBezTo>
                      <a:pt x="715" y="7"/>
                      <a:pt x="560" y="163"/>
                      <a:pt x="239" y="140"/>
                    </a:cubicBezTo>
                    <a:cubicBezTo>
                      <a:pt x="76" y="128"/>
                      <a:pt x="18" y="174"/>
                      <a:pt x="0" y="221"/>
                    </a:cubicBezTo>
                    <a:cubicBezTo>
                      <a:pt x="72" y="255"/>
                      <a:pt x="153" y="274"/>
                      <a:pt x="238" y="274"/>
                    </a:cubicBezTo>
                    <a:close/>
                  </a:path>
                </a:pathLst>
              </a:custGeom>
              <a:solidFill>
                <a:schemeClr val="bg1">
                  <a:lumMod val="85000"/>
                </a:schemeClr>
              </a:solidFill>
              <a:ln>
                <a:noFill/>
              </a:ln>
              <a:extLst/>
            </p:spPr>
            <p:txBody>
              <a:bodyPr wrap="square" lIns="91440" tIns="45720" rIns="91440" bIns="45720" anchor="ctr">
                <a:normAutofit fontScale="62500" lnSpcReduction="20000"/>
              </a:bodyPr>
              <a:lstStyle/>
              <a:p>
                <a:pPr algn="ctr"/>
                <a:endParaRPr/>
              </a:p>
            </p:txBody>
          </p:sp>
          <p:sp>
            <p:nvSpPr>
              <p:cNvPr id="53" name="ïṣļïḓe">
                <a:extLst>
                  <a:ext uri="{FF2B5EF4-FFF2-40B4-BE49-F238E27FC236}">
                    <a16:creationId xmlns="" xmlns:a16="http://schemas.microsoft.com/office/drawing/2014/main" id="{B07E6B1E-34A3-4E0E-8230-2308B1C3CCD5}"/>
                  </a:ext>
                </a:extLst>
              </p:cNvPr>
              <p:cNvSpPr/>
              <p:nvPr/>
            </p:nvSpPr>
            <p:spPr bwMode="auto">
              <a:xfrm>
                <a:off x="4328813" y="3257518"/>
                <a:ext cx="2214219" cy="971433"/>
              </a:xfrm>
              <a:custGeom>
                <a:avLst/>
                <a:gdLst>
                  <a:gd name="T0" fmla="*/ 1055 w 1055"/>
                  <a:gd name="T1" fmla="*/ 204 h 464"/>
                  <a:gd name="T2" fmla="*/ 585 w 1055"/>
                  <a:gd name="T3" fmla="*/ 352 h 464"/>
                  <a:gd name="T4" fmla="*/ 100 w 1055"/>
                  <a:gd name="T5" fmla="*/ 159 h 464"/>
                  <a:gd name="T6" fmla="*/ 0 w 1055"/>
                  <a:gd name="T7" fmla="*/ 0 h 464"/>
                  <a:gd name="T8" fmla="*/ 402 w 1055"/>
                  <a:gd name="T9" fmla="*/ 464 h 464"/>
                  <a:gd name="T10" fmla="*/ 585 w 1055"/>
                  <a:gd name="T11" fmla="*/ 355 h 464"/>
                  <a:gd name="T12" fmla="*/ 620 w 1055"/>
                  <a:gd name="T13" fmla="*/ 356 h 464"/>
                  <a:gd name="T14" fmla="*/ 1049 w 1055"/>
                  <a:gd name="T15" fmla="*/ 213 h 464"/>
                  <a:gd name="T16" fmla="*/ 1055 w 1055"/>
                  <a:gd name="T17" fmla="*/ 20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5" h="464">
                    <a:moveTo>
                      <a:pt x="1055" y="204"/>
                    </a:moveTo>
                    <a:cubicBezTo>
                      <a:pt x="939" y="309"/>
                      <a:pt x="781" y="359"/>
                      <a:pt x="585" y="352"/>
                    </a:cubicBezTo>
                    <a:cubicBezTo>
                      <a:pt x="325" y="343"/>
                      <a:pt x="178" y="242"/>
                      <a:pt x="100" y="159"/>
                    </a:cubicBezTo>
                    <a:cubicBezTo>
                      <a:pt x="43" y="98"/>
                      <a:pt x="13" y="35"/>
                      <a:pt x="0" y="0"/>
                    </a:cubicBezTo>
                    <a:cubicBezTo>
                      <a:pt x="32" y="222"/>
                      <a:pt x="192" y="402"/>
                      <a:pt x="402" y="464"/>
                    </a:cubicBezTo>
                    <a:cubicBezTo>
                      <a:pt x="457" y="418"/>
                      <a:pt x="516" y="353"/>
                      <a:pt x="585" y="355"/>
                    </a:cubicBezTo>
                    <a:cubicBezTo>
                      <a:pt x="597" y="356"/>
                      <a:pt x="608" y="356"/>
                      <a:pt x="620" y="356"/>
                    </a:cubicBezTo>
                    <a:cubicBezTo>
                      <a:pt x="796" y="356"/>
                      <a:pt x="941" y="308"/>
                      <a:pt x="1049" y="213"/>
                    </a:cubicBezTo>
                    <a:cubicBezTo>
                      <a:pt x="1051" y="210"/>
                      <a:pt x="1053" y="207"/>
                      <a:pt x="1055" y="204"/>
                    </a:cubicBezTo>
                    <a:close/>
                  </a:path>
                </a:pathLst>
              </a:custGeom>
              <a:solidFill>
                <a:schemeClr val="bg1">
                  <a:lumMod val="85000"/>
                </a:schemeClr>
              </a:solidFill>
              <a:ln>
                <a:noFill/>
              </a:ln>
            </p:spPr>
            <p:txBody>
              <a:bodyPr wrap="square" lIns="91440" tIns="45720" rIns="91440" bIns="45720" anchor="ctr">
                <a:normAutofit/>
              </a:bodyPr>
              <a:lstStyle/>
              <a:p>
                <a:pPr algn="ctr"/>
                <a:endParaRPr/>
              </a:p>
            </p:txBody>
          </p:sp>
          <p:sp>
            <p:nvSpPr>
              <p:cNvPr id="54" name="iṥlidè">
                <a:extLst>
                  <a:ext uri="{FF2B5EF4-FFF2-40B4-BE49-F238E27FC236}">
                    <a16:creationId xmlns="" xmlns:a16="http://schemas.microsoft.com/office/drawing/2014/main" id="{8F8BEA46-D8C3-4B0F-ADD4-1454192E1582}"/>
                  </a:ext>
                </a:extLst>
              </p:cNvPr>
              <p:cNvSpPr/>
              <p:nvPr/>
            </p:nvSpPr>
            <p:spPr bwMode="auto">
              <a:xfrm flipH="1">
                <a:off x="4940602" y="1818022"/>
                <a:ext cx="1152040" cy="2567747"/>
              </a:xfrm>
              <a:custGeom>
                <a:avLst/>
                <a:gdLst>
                  <a:gd name="T0" fmla="*/ 358 w 506"/>
                  <a:gd name="T1" fmla="*/ 75 h 1130"/>
                  <a:gd name="T2" fmla="*/ 358 w 506"/>
                  <a:gd name="T3" fmla="*/ 75 h 1130"/>
                  <a:gd name="T4" fmla="*/ 338 w 506"/>
                  <a:gd name="T5" fmla="*/ 52 h 1130"/>
                  <a:gd name="T6" fmla="*/ 358 w 506"/>
                  <a:gd name="T7" fmla="*/ 22 h 1130"/>
                  <a:gd name="T8" fmla="*/ 454 w 506"/>
                  <a:gd name="T9" fmla="*/ 45 h 1130"/>
                  <a:gd name="T10" fmla="*/ 470 w 506"/>
                  <a:gd name="T11" fmla="*/ 43 h 1130"/>
                  <a:gd name="T12" fmla="*/ 370 w 506"/>
                  <a:gd name="T13" fmla="*/ 5 h 1130"/>
                  <a:gd name="T14" fmla="*/ 311 w 506"/>
                  <a:gd name="T15" fmla="*/ 34 h 1130"/>
                  <a:gd name="T16" fmla="*/ 266 w 506"/>
                  <a:gd name="T17" fmla="*/ 52 h 1130"/>
                  <a:gd name="T18" fmla="*/ 266 w 506"/>
                  <a:gd name="T19" fmla="*/ 53 h 1130"/>
                  <a:gd name="T20" fmla="*/ 253 w 506"/>
                  <a:gd name="T21" fmla="*/ 52 h 1130"/>
                  <a:gd name="T22" fmla="*/ 0 w 506"/>
                  <a:gd name="T23" fmla="*/ 305 h 1130"/>
                  <a:gd name="T24" fmla="*/ 71 w 506"/>
                  <a:gd name="T25" fmla="*/ 481 h 1130"/>
                  <a:gd name="T26" fmla="*/ 71 w 506"/>
                  <a:gd name="T27" fmla="*/ 481 h 1130"/>
                  <a:gd name="T28" fmla="*/ 105 w 506"/>
                  <a:gd name="T29" fmla="*/ 561 h 1130"/>
                  <a:gd name="T30" fmla="*/ 105 w 506"/>
                  <a:gd name="T31" fmla="*/ 561 h 1130"/>
                  <a:gd name="T32" fmla="*/ 249 w 506"/>
                  <a:gd name="T33" fmla="*/ 1082 h 1130"/>
                  <a:gd name="T34" fmla="*/ 243 w 506"/>
                  <a:gd name="T35" fmla="*/ 1078 h 1130"/>
                  <a:gd name="T36" fmla="*/ 140 w 506"/>
                  <a:gd name="T37" fmla="*/ 601 h 1130"/>
                  <a:gd name="T38" fmla="*/ 204 w 506"/>
                  <a:gd name="T39" fmla="*/ 553 h 1130"/>
                  <a:gd name="T40" fmla="*/ 207 w 506"/>
                  <a:gd name="T41" fmla="*/ 554 h 1130"/>
                  <a:gd name="T42" fmla="*/ 211 w 506"/>
                  <a:gd name="T43" fmla="*/ 555 h 1130"/>
                  <a:gd name="T44" fmla="*/ 222 w 506"/>
                  <a:gd name="T45" fmla="*/ 556 h 1130"/>
                  <a:gd name="T46" fmla="*/ 253 w 506"/>
                  <a:gd name="T47" fmla="*/ 558 h 1130"/>
                  <a:gd name="T48" fmla="*/ 506 w 506"/>
                  <a:gd name="T49" fmla="*/ 305 h 1130"/>
                  <a:gd name="T50" fmla="*/ 358 w 506"/>
                  <a:gd name="T51" fmla="*/ 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1130">
                    <a:moveTo>
                      <a:pt x="358" y="75"/>
                    </a:moveTo>
                    <a:cubicBezTo>
                      <a:pt x="358" y="75"/>
                      <a:pt x="358" y="75"/>
                      <a:pt x="358" y="75"/>
                    </a:cubicBezTo>
                    <a:cubicBezTo>
                      <a:pt x="344" y="69"/>
                      <a:pt x="339" y="60"/>
                      <a:pt x="338" y="52"/>
                    </a:cubicBezTo>
                    <a:cubicBezTo>
                      <a:pt x="337" y="41"/>
                      <a:pt x="347" y="26"/>
                      <a:pt x="358" y="22"/>
                    </a:cubicBezTo>
                    <a:cubicBezTo>
                      <a:pt x="417" y="1"/>
                      <a:pt x="454" y="45"/>
                      <a:pt x="454" y="45"/>
                    </a:cubicBezTo>
                    <a:cubicBezTo>
                      <a:pt x="470" y="43"/>
                      <a:pt x="470" y="43"/>
                      <a:pt x="470" y="43"/>
                    </a:cubicBezTo>
                    <a:cubicBezTo>
                      <a:pt x="439" y="6"/>
                      <a:pt x="401" y="0"/>
                      <a:pt x="370" y="5"/>
                    </a:cubicBezTo>
                    <a:cubicBezTo>
                      <a:pt x="348" y="8"/>
                      <a:pt x="328" y="19"/>
                      <a:pt x="311" y="34"/>
                    </a:cubicBezTo>
                    <a:cubicBezTo>
                      <a:pt x="286" y="56"/>
                      <a:pt x="266" y="52"/>
                      <a:pt x="266" y="52"/>
                    </a:cubicBezTo>
                    <a:cubicBezTo>
                      <a:pt x="266" y="53"/>
                      <a:pt x="266" y="53"/>
                      <a:pt x="266" y="53"/>
                    </a:cubicBezTo>
                    <a:cubicBezTo>
                      <a:pt x="261" y="52"/>
                      <a:pt x="257" y="52"/>
                      <a:pt x="253" y="52"/>
                    </a:cubicBezTo>
                    <a:cubicBezTo>
                      <a:pt x="113" y="52"/>
                      <a:pt x="0" y="165"/>
                      <a:pt x="0" y="305"/>
                    </a:cubicBezTo>
                    <a:cubicBezTo>
                      <a:pt x="0" y="374"/>
                      <a:pt x="27" y="436"/>
                      <a:pt x="71" y="481"/>
                    </a:cubicBezTo>
                    <a:cubicBezTo>
                      <a:pt x="71" y="481"/>
                      <a:pt x="71" y="481"/>
                      <a:pt x="71" y="481"/>
                    </a:cubicBezTo>
                    <a:cubicBezTo>
                      <a:pt x="111" y="521"/>
                      <a:pt x="105" y="561"/>
                      <a:pt x="105" y="561"/>
                    </a:cubicBezTo>
                    <a:cubicBezTo>
                      <a:pt x="105" y="561"/>
                      <a:pt x="105" y="561"/>
                      <a:pt x="105" y="561"/>
                    </a:cubicBezTo>
                    <a:cubicBezTo>
                      <a:pt x="76" y="769"/>
                      <a:pt x="52" y="1130"/>
                      <a:pt x="249" y="1082"/>
                    </a:cubicBezTo>
                    <a:cubicBezTo>
                      <a:pt x="243" y="1078"/>
                      <a:pt x="243" y="1078"/>
                      <a:pt x="243" y="1078"/>
                    </a:cubicBezTo>
                    <a:cubicBezTo>
                      <a:pt x="243" y="1078"/>
                      <a:pt x="65" y="1108"/>
                      <a:pt x="140" y="601"/>
                    </a:cubicBezTo>
                    <a:cubicBezTo>
                      <a:pt x="143" y="586"/>
                      <a:pt x="155" y="546"/>
                      <a:pt x="204" y="553"/>
                    </a:cubicBezTo>
                    <a:cubicBezTo>
                      <a:pt x="205" y="554"/>
                      <a:pt x="206" y="554"/>
                      <a:pt x="207" y="554"/>
                    </a:cubicBezTo>
                    <a:cubicBezTo>
                      <a:pt x="209" y="554"/>
                      <a:pt x="210" y="554"/>
                      <a:pt x="211" y="555"/>
                    </a:cubicBezTo>
                    <a:cubicBezTo>
                      <a:pt x="215" y="556"/>
                      <a:pt x="219" y="556"/>
                      <a:pt x="222" y="556"/>
                    </a:cubicBezTo>
                    <a:cubicBezTo>
                      <a:pt x="232" y="557"/>
                      <a:pt x="242" y="558"/>
                      <a:pt x="253" y="558"/>
                    </a:cubicBezTo>
                    <a:cubicBezTo>
                      <a:pt x="392" y="558"/>
                      <a:pt x="506" y="445"/>
                      <a:pt x="506" y="305"/>
                    </a:cubicBezTo>
                    <a:cubicBezTo>
                      <a:pt x="506" y="203"/>
                      <a:pt x="445" y="115"/>
                      <a:pt x="358" y="75"/>
                    </a:cubicBezTo>
                    <a:close/>
                  </a:path>
                </a:pathLst>
              </a:custGeom>
              <a:solidFill>
                <a:srgbClr val="C103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dirty="0"/>
              </a:p>
            </p:txBody>
          </p:sp>
        </p:grpSp>
        <p:sp>
          <p:nvSpPr>
            <p:cNvPr id="55" name="íṧḷîḋè"/>
            <p:cNvSpPr/>
            <p:nvPr/>
          </p:nvSpPr>
          <p:spPr bwMode="auto">
            <a:xfrm>
              <a:off x="293240" y="1616403"/>
              <a:ext cx="648704" cy="472335"/>
            </a:xfrm>
            <a:prstGeom prst="ellipse">
              <a:avLst/>
            </a:prstGeom>
            <a:noFill/>
            <a:ln w="19050">
              <a:noFill/>
              <a:round/>
              <a:headEnd/>
              <a:tailEnd/>
            </a:ln>
          </p:spPr>
          <p:txBody>
            <a:bodyPr vert="horz" wrap="square" lIns="91440" tIns="45720" rIns="91440" bIns="45720" anchor="ctr" anchorCtr="1" compatLnSpc="1">
              <a:prstTxWarp prst="textNoShape">
                <a:avLst/>
              </a:prstTxWarp>
              <a:noAutofit/>
            </a:bodyPr>
            <a:lstStyle/>
            <a:p>
              <a:pPr algn="ctr"/>
              <a:r>
                <a:rPr lang="en-US" altLang="zh-CN" sz="2800" dirty="0">
                  <a:solidFill>
                    <a:schemeClr val="bg1"/>
                  </a:solidFill>
                  <a:effectLst>
                    <a:outerShdw blurRad="38100" dist="38100" dir="2700000" algn="tl">
                      <a:srgbClr val="000000">
                        <a:alpha val="43137"/>
                      </a:srgbClr>
                    </a:outerShdw>
                  </a:effectLst>
                  <a:latin typeface="Impact" panose="020B0806030902050204" pitchFamily="34" charset="0"/>
                </a:rPr>
                <a:t>1</a:t>
              </a:r>
            </a:p>
          </p:txBody>
        </p:sp>
      </p:grpSp>
      <p:grpSp>
        <p:nvGrpSpPr>
          <p:cNvPr id="80" name="组合 79"/>
          <p:cNvGrpSpPr/>
          <p:nvPr/>
        </p:nvGrpSpPr>
        <p:grpSpPr>
          <a:xfrm>
            <a:off x="4266033" y="1459133"/>
            <a:ext cx="995595" cy="1070206"/>
            <a:chOff x="119397" y="1572177"/>
            <a:chExt cx="1025261" cy="1102095"/>
          </a:xfrm>
        </p:grpSpPr>
        <p:grpSp>
          <p:nvGrpSpPr>
            <p:cNvPr id="81" name="ï$ľïḋè">
              <a:extLst>
                <a:ext uri="{FF2B5EF4-FFF2-40B4-BE49-F238E27FC236}">
                  <a16:creationId xmlns="" xmlns:a16="http://schemas.microsoft.com/office/drawing/2014/main" id="{D4A331D8-43F5-4FCF-8315-C3A13EFA089D}"/>
                </a:ext>
              </a:extLst>
            </p:cNvPr>
            <p:cNvGrpSpPr/>
            <p:nvPr/>
          </p:nvGrpSpPr>
          <p:grpSpPr>
            <a:xfrm>
              <a:off x="119397" y="1572177"/>
              <a:ext cx="1025261" cy="1102095"/>
              <a:chOff x="4322256" y="1818022"/>
              <a:chExt cx="2388733" cy="2567747"/>
            </a:xfrm>
          </p:grpSpPr>
          <p:sp>
            <p:nvSpPr>
              <p:cNvPr id="83" name="íṧlíḋe">
                <a:extLst>
                  <a:ext uri="{FF2B5EF4-FFF2-40B4-BE49-F238E27FC236}">
                    <a16:creationId xmlns="" xmlns:a16="http://schemas.microsoft.com/office/drawing/2014/main" id="{D8BFBEDE-53EB-40CB-8D17-00EE1F6B4B46}"/>
                  </a:ext>
                </a:extLst>
              </p:cNvPr>
              <p:cNvSpPr/>
              <p:nvPr/>
            </p:nvSpPr>
            <p:spPr bwMode="auto">
              <a:xfrm>
                <a:off x="4322256" y="1818022"/>
                <a:ext cx="2388733" cy="2386718"/>
              </a:xfrm>
              <a:prstGeom prst="ellipse">
                <a:avLst/>
              </a:prstGeom>
              <a:solidFill>
                <a:schemeClr val="bg1">
                  <a:lumMod val="95000"/>
                </a:schemeClr>
              </a:solidFill>
              <a:ln>
                <a:noFill/>
              </a:ln>
            </p:spPr>
            <p:txBody>
              <a:bodyPr wrap="square" lIns="91440" tIns="45720" rIns="91440" bIns="45720" anchor="ctr">
                <a:normAutofit/>
              </a:bodyPr>
              <a:lstStyle/>
              <a:p>
                <a:pPr algn="ctr"/>
                <a:endParaRPr/>
              </a:p>
            </p:txBody>
          </p:sp>
          <p:sp>
            <p:nvSpPr>
              <p:cNvPr id="84" name="iŝľîḋè">
                <a:extLst>
                  <a:ext uri="{FF2B5EF4-FFF2-40B4-BE49-F238E27FC236}">
                    <a16:creationId xmlns="" xmlns:a16="http://schemas.microsoft.com/office/drawing/2014/main" id="{7070A64A-AF81-48DE-AAE1-98BFA7BA3810}"/>
                  </a:ext>
                </a:extLst>
              </p:cNvPr>
              <p:cNvSpPr/>
              <p:nvPr/>
            </p:nvSpPr>
            <p:spPr bwMode="auto">
              <a:xfrm>
                <a:off x="5008715" y="3703388"/>
                <a:ext cx="1521203" cy="573982"/>
              </a:xfrm>
              <a:custGeom>
                <a:avLst/>
                <a:gdLst>
                  <a:gd name="T0" fmla="*/ 238 w 725"/>
                  <a:gd name="T1" fmla="*/ 274 h 274"/>
                  <a:gd name="T2" fmla="*/ 725 w 725"/>
                  <a:gd name="T3" fmla="*/ 0 h 274"/>
                  <a:gd name="T4" fmla="*/ 239 w 725"/>
                  <a:gd name="T5" fmla="*/ 140 h 274"/>
                  <a:gd name="T6" fmla="*/ 0 w 725"/>
                  <a:gd name="T7" fmla="*/ 221 h 274"/>
                  <a:gd name="T8" fmla="*/ 238 w 725"/>
                  <a:gd name="T9" fmla="*/ 274 h 274"/>
                </a:gdLst>
                <a:ahLst/>
                <a:cxnLst>
                  <a:cxn ang="0">
                    <a:pos x="T0" y="T1"/>
                  </a:cxn>
                  <a:cxn ang="0">
                    <a:pos x="T2" y="T3"/>
                  </a:cxn>
                  <a:cxn ang="0">
                    <a:pos x="T4" y="T5"/>
                  </a:cxn>
                  <a:cxn ang="0">
                    <a:pos x="T6" y="T7"/>
                  </a:cxn>
                  <a:cxn ang="0">
                    <a:pos x="T8" y="T9"/>
                  </a:cxn>
                </a:cxnLst>
                <a:rect l="0" t="0" r="r" b="b"/>
                <a:pathLst>
                  <a:path w="725" h="274">
                    <a:moveTo>
                      <a:pt x="238" y="274"/>
                    </a:moveTo>
                    <a:cubicBezTo>
                      <a:pt x="444" y="274"/>
                      <a:pt x="625" y="164"/>
                      <a:pt x="725" y="0"/>
                    </a:cubicBezTo>
                    <a:cubicBezTo>
                      <a:pt x="715" y="7"/>
                      <a:pt x="560" y="163"/>
                      <a:pt x="239" y="140"/>
                    </a:cubicBezTo>
                    <a:cubicBezTo>
                      <a:pt x="76" y="128"/>
                      <a:pt x="18" y="174"/>
                      <a:pt x="0" y="221"/>
                    </a:cubicBezTo>
                    <a:cubicBezTo>
                      <a:pt x="72" y="255"/>
                      <a:pt x="153" y="274"/>
                      <a:pt x="238" y="274"/>
                    </a:cubicBezTo>
                    <a:close/>
                  </a:path>
                </a:pathLst>
              </a:custGeom>
              <a:solidFill>
                <a:schemeClr val="bg1">
                  <a:lumMod val="85000"/>
                </a:schemeClr>
              </a:solidFill>
              <a:ln>
                <a:noFill/>
              </a:ln>
              <a:extLst/>
            </p:spPr>
            <p:txBody>
              <a:bodyPr wrap="square" lIns="91440" tIns="45720" rIns="91440" bIns="45720" anchor="ctr">
                <a:normAutofit fontScale="62500" lnSpcReduction="20000"/>
              </a:bodyPr>
              <a:lstStyle/>
              <a:p>
                <a:pPr algn="ctr"/>
                <a:endParaRPr/>
              </a:p>
            </p:txBody>
          </p:sp>
          <p:sp>
            <p:nvSpPr>
              <p:cNvPr id="85" name="ïṣļïḓe">
                <a:extLst>
                  <a:ext uri="{FF2B5EF4-FFF2-40B4-BE49-F238E27FC236}">
                    <a16:creationId xmlns="" xmlns:a16="http://schemas.microsoft.com/office/drawing/2014/main" id="{B07E6B1E-34A3-4E0E-8230-2308B1C3CCD5}"/>
                  </a:ext>
                </a:extLst>
              </p:cNvPr>
              <p:cNvSpPr/>
              <p:nvPr/>
            </p:nvSpPr>
            <p:spPr bwMode="auto">
              <a:xfrm>
                <a:off x="4328813" y="3257518"/>
                <a:ext cx="2214219" cy="971433"/>
              </a:xfrm>
              <a:custGeom>
                <a:avLst/>
                <a:gdLst>
                  <a:gd name="T0" fmla="*/ 1055 w 1055"/>
                  <a:gd name="T1" fmla="*/ 204 h 464"/>
                  <a:gd name="T2" fmla="*/ 585 w 1055"/>
                  <a:gd name="T3" fmla="*/ 352 h 464"/>
                  <a:gd name="T4" fmla="*/ 100 w 1055"/>
                  <a:gd name="T5" fmla="*/ 159 h 464"/>
                  <a:gd name="T6" fmla="*/ 0 w 1055"/>
                  <a:gd name="T7" fmla="*/ 0 h 464"/>
                  <a:gd name="T8" fmla="*/ 402 w 1055"/>
                  <a:gd name="T9" fmla="*/ 464 h 464"/>
                  <a:gd name="T10" fmla="*/ 585 w 1055"/>
                  <a:gd name="T11" fmla="*/ 355 h 464"/>
                  <a:gd name="T12" fmla="*/ 620 w 1055"/>
                  <a:gd name="T13" fmla="*/ 356 h 464"/>
                  <a:gd name="T14" fmla="*/ 1049 w 1055"/>
                  <a:gd name="T15" fmla="*/ 213 h 464"/>
                  <a:gd name="T16" fmla="*/ 1055 w 1055"/>
                  <a:gd name="T17" fmla="*/ 20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5" h="464">
                    <a:moveTo>
                      <a:pt x="1055" y="204"/>
                    </a:moveTo>
                    <a:cubicBezTo>
                      <a:pt x="939" y="309"/>
                      <a:pt x="781" y="359"/>
                      <a:pt x="585" y="352"/>
                    </a:cubicBezTo>
                    <a:cubicBezTo>
                      <a:pt x="325" y="343"/>
                      <a:pt x="178" y="242"/>
                      <a:pt x="100" y="159"/>
                    </a:cubicBezTo>
                    <a:cubicBezTo>
                      <a:pt x="43" y="98"/>
                      <a:pt x="13" y="35"/>
                      <a:pt x="0" y="0"/>
                    </a:cubicBezTo>
                    <a:cubicBezTo>
                      <a:pt x="32" y="222"/>
                      <a:pt x="192" y="402"/>
                      <a:pt x="402" y="464"/>
                    </a:cubicBezTo>
                    <a:cubicBezTo>
                      <a:pt x="457" y="418"/>
                      <a:pt x="516" y="353"/>
                      <a:pt x="585" y="355"/>
                    </a:cubicBezTo>
                    <a:cubicBezTo>
                      <a:pt x="597" y="356"/>
                      <a:pt x="608" y="356"/>
                      <a:pt x="620" y="356"/>
                    </a:cubicBezTo>
                    <a:cubicBezTo>
                      <a:pt x="796" y="356"/>
                      <a:pt x="941" y="308"/>
                      <a:pt x="1049" y="213"/>
                    </a:cubicBezTo>
                    <a:cubicBezTo>
                      <a:pt x="1051" y="210"/>
                      <a:pt x="1053" y="207"/>
                      <a:pt x="1055" y="204"/>
                    </a:cubicBezTo>
                    <a:close/>
                  </a:path>
                </a:pathLst>
              </a:custGeom>
              <a:solidFill>
                <a:schemeClr val="bg1">
                  <a:lumMod val="85000"/>
                </a:schemeClr>
              </a:solidFill>
              <a:ln>
                <a:noFill/>
              </a:ln>
            </p:spPr>
            <p:txBody>
              <a:bodyPr wrap="square" lIns="91440" tIns="45720" rIns="91440" bIns="45720" anchor="ctr">
                <a:normAutofit/>
              </a:bodyPr>
              <a:lstStyle/>
              <a:p>
                <a:pPr algn="ctr"/>
                <a:endParaRPr/>
              </a:p>
            </p:txBody>
          </p:sp>
          <p:sp>
            <p:nvSpPr>
              <p:cNvPr id="86" name="iṥlidè">
                <a:extLst>
                  <a:ext uri="{FF2B5EF4-FFF2-40B4-BE49-F238E27FC236}">
                    <a16:creationId xmlns="" xmlns:a16="http://schemas.microsoft.com/office/drawing/2014/main" id="{8F8BEA46-D8C3-4B0F-ADD4-1454192E1582}"/>
                  </a:ext>
                </a:extLst>
              </p:cNvPr>
              <p:cNvSpPr/>
              <p:nvPr/>
            </p:nvSpPr>
            <p:spPr bwMode="auto">
              <a:xfrm flipH="1">
                <a:off x="4940602" y="1818022"/>
                <a:ext cx="1152040" cy="2567747"/>
              </a:xfrm>
              <a:custGeom>
                <a:avLst/>
                <a:gdLst>
                  <a:gd name="T0" fmla="*/ 358 w 506"/>
                  <a:gd name="T1" fmla="*/ 75 h 1130"/>
                  <a:gd name="T2" fmla="*/ 358 w 506"/>
                  <a:gd name="T3" fmla="*/ 75 h 1130"/>
                  <a:gd name="T4" fmla="*/ 338 w 506"/>
                  <a:gd name="T5" fmla="*/ 52 h 1130"/>
                  <a:gd name="T6" fmla="*/ 358 w 506"/>
                  <a:gd name="T7" fmla="*/ 22 h 1130"/>
                  <a:gd name="T8" fmla="*/ 454 w 506"/>
                  <a:gd name="T9" fmla="*/ 45 h 1130"/>
                  <a:gd name="T10" fmla="*/ 470 w 506"/>
                  <a:gd name="T11" fmla="*/ 43 h 1130"/>
                  <a:gd name="T12" fmla="*/ 370 w 506"/>
                  <a:gd name="T13" fmla="*/ 5 h 1130"/>
                  <a:gd name="T14" fmla="*/ 311 w 506"/>
                  <a:gd name="T15" fmla="*/ 34 h 1130"/>
                  <a:gd name="T16" fmla="*/ 266 w 506"/>
                  <a:gd name="T17" fmla="*/ 52 h 1130"/>
                  <a:gd name="T18" fmla="*/ 266 w 506"/>
                  <a:gd name="T19" fmla="*/ 53 h 1130"/>
                  <a:gd name="T20" fmla="*/ 253 w 506"/>
                  <a:gd name="T21" fmla="*/ 52 h 1130"/>
                  <a:gd name="T22" fmla="*/ 0 w 506"/>
                  <a:gd name="T23" fmla="*/ 305 h 1130"/>
                  <a:gd name="T24" fmla="*/ 71 w 506"/>
                  <a:gd name="T25" fmla="*/ 481 h 1130"/>
                  <a:gd name="T26" fmla="*/ 71 w 506"/>
                  <a:gd name="T27" fmla="*/ 481 h 1130"/>
                  <a:gd name="T28" fmla="*/ 105 w 506"/>
                  <a:gd name="T29" fmla="*/ 561 h 1130"/>
                  <a:gd name="T30" fmla="*/ 105 w 506"/>
                  <a:gd name="T31" fmla="*/ 561 h 1130"/>
                  <a:gd name="T32" fmla="*/ 249 w 506"/>
                  <a:gd name="T33" fmla="*/ 1082 h 1130"/>
                  <a:gd name="T34" fmla="*/ 243 w 506"/>
                  <a:gd name="T35" fmla="*/ 1078 h 1130"/>
                  <a:gd name="T36" fmla="*/ 140 w 506"/>
                  <a:gd name="T37" fmla="*/ 601 h 1130"/>
                  <a:gd name="T38" fmla="*/ 204 w 506"/>
                  <a:gd name="T39" fmla="*/ 553 h 1130"/>
                  <a:gd name="T40" fmla="*/ 207 w 506"/>
                  <a:gd name="T41" fmla="*/ 554 h 1130"/>
                  <a:gd name="T42" fmla="*/ 211 w 506"/>
                  <a:gd name="T43" fmla="*/ 555 h 1130"/>
                  <a:gd name="T44" fmla="*/ 222 w 506"/>
                  <a:gd name="T45" fmla="*/ 556 h 1130"/>
                  <a:gd name="T46" fmla="*/ 253 w 506"/>
                  <a:gd name="T47" fmla="*/ 558 h 1130"/>
                  <a:gd name="T48" fmla="*/ 506 w 506"/>
                  <a:gd name="T49" fmla="*/ 305 h 1130"/>
                  <a:gd name="T50" fmla="*/ 358 w 506"/>
                  <a:gd name="T51" fmla="*/ 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1130">
                    <a:moveTo>
                      <a:pt x="358" y="75"/>
                    </a:moveTo>
                    <a:cubicBezTo>
                      <a:pt x="358" y="75"/>
                      <a:pt x="358" y="75"/>
                      <a:pt x="358" y="75"/>
                    </a:cubicBezTo>
                    <a:cubicBezTo>
                      <a:pt x="344" y="69"/>
                      <a:pt x="339" y="60"/>
                      <a:pt x="338" y="52"/>
                    </a:cubicBezTo>
                    <a:cubicBezTo>
                      <a:pt x="337" y="41"/>
                      <a:pt x="347" y="26"/>
                      <a:pt x="358" y="22"/>
                    </a:cubicBezTo>
                    <a:cubicBezTo>
                      <a:pt x="417" y="1"/>
                      <a:pt x="454" y="45"/>
                      <a:pt x="454" y="45"/>
                    </a:cubicBezTo>
                    <a:cubicBezTo>
                      <a:pt x="470" y="43"/>
                      <a:pt x="470" y="43"/>
                      <a:pt x="470" y="43"/>
                    </a:cubicBezTo>
                    <a:cubicBezTo>
                      <a:pt x="439" y="6"/>
                      <a:pt x="401" y="0"/>
                      <a:pt x="370" y="5"/>
                    </a:cubicBezTo>
                    <a:cubicBezTo>
                      <a:pt x="348" y="8"/>
                      <a:pt x="328" y="19"/>
                      <a:pt x="311" y="34"/>
                    </a:cubicBezTo>
                    <a:cubicBezTo>
                      <a:pt x="286" y="56"/>
                      <a:pt x="266" y="52"/>
                      <a:pt x="266" y="52"/>
                    </a:cubicBezTo>
                    <a:cubicBezTo>
                      <a:pt x="266" y="53"/>
                      <a:pt x="266" y="53"/>
                      <a:pt x="266" y="53"/>
                    </a:cubicBezTo>
                    <a:cubicBezTo>
                      <a:pt x="261" y="52"/>
                      <a:pt x="257" y="52"/>
                      <a:pt x="253" y="52"/>
                    </a:cubicBezTo>
                    <a:cubicBezTo>
                      <a:pt x="113" y="52"/>
                      <a:pt x="0" y="165"/>
                      <a:pt x="0" y="305"/>
                    </a:cubicBezTo>
                    <a:cubicBezTo>
                      <a:pt x="0" y="374"/>
                      <a:pt x="27" y="436"/>
                      <a:pt x="71" y="481"/>
                    </a:cubicBezTo>
                    <a:cubicBezTo>
                      <a:pt x="71" y="481"/>
                      <a:pt x="71" y="481"/>
                      <a:pt x="71" y="481"/>
                    </a:cubicBezTo>
                    <a:cubicBezTo>
                      <a:pt x="111" y="521"/>
                      <a:pt x="105" y="561"/>
                      <a:pt x="105" y="561"/>
                    </a:cubicBezTo>
                    <a:cubicBezTo>
                      <a:pt x="105" y="561"/>
                      <a:pt x="105" y="561"/>
                      <a:pt x="105" y="561"/>
                    </a:cubicBezTo>
                    <a:cubicBezTo>
                      <a:pt x="76" y="769"/>
                      <a:pt x="52" y="1130"/>
                      <a:pt x="249" y="1082"/>
                    </a:cubicBezTo>
                    <a:cubicBezTo>
                      <a:pt x="243" y="1078"/>
                      <a:pt x="243" y="1078"/>
                      <a:pt x="243" y="1078"/>
                    </a:cubicBezTo>
                    <a:cubicBezTo>
                      <a:pt x="243" y="1078"/>
                      <a:pt x="65" y="1108"/>
                      <a:pt x="140" y="601"/>
                    </a:cubicBezTo>
                    <a:cubicBezTo>
                      <a:pt x="143" y="586"/>
                      <a:pt x="155" y="546"/>
                      <a:pt x="204" y="553"/>
                    </a:cubicBezTo>
                    <a:cubicBezTo>
                      <a:pt x="205" y="554"/>
                      <a:pt x="206" y="554"/>
                      <a:pt x="207" y="554"/>
                    </a:cubicBezTo>
                    <a:cubicBezTo>
                      <a:pt x="209" y="554"/>
                      <a:pt x="210" y="554"/>
                      <a:pt x="211" y="555"/>
                    </a:cubicBezTo>
                    <a:cubicBezTo>
                      <a:pt x="215" y="556"/>
                      <a:pt x="219" y="556"/>
                      <a:pt x="222" y="556"/>
                    </a:cubicBezTo>
                    <a:cubicBezTo>
                      <a:pt x="232" y="557"/>
                      <a:pt x="242" y="558"/>
                      <a:pt x="253" y="558"/>
                    </a:cubicBezTo>
                    <a:cubicBezTo>
                      <a:pt x="392" y="558"/>
                      <a:pt x="506" y="445"/>
                      <a:pt x="506" y="305"/>
                    </a:cubicBezTo>
                    <a:cubicBezTo>
                      <a:pt x="506" y="203"/>
                      <a:pt x="445" y="115"/>
                      <a:pt x="358" y="75"/>
                    </a:cubicBezTo>
                    <a:close/>
                  </a:path>
                </a:pathLst>
              </a:custGeom>
              <a:solidFill>
                <a:srgbClr val="DE5C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dirty="0"/>
              </a:p>
            </p:txBody>
          </p:sp>
        </p:grpSp>
        <p:sp>
          <p:nvSpPr>
            <p:cNvPr id="82" name="íṧḷîḋè"/>
            <p:cNvSpPr/>
            <p:nvPr/>
          </p:nvSpPr>
          <p:spPr bwMode="auto">
            <a:xfrm>
              <a:off x="302267" y="1619129"/>
              <a:ext cx="648704" cy="472335"/>
            </a:xfrm>
            <a:prstGeom prst="ellipse">
              <a:avLst/>
            </a:prstGeom>
            <a:noFill/>
            <a:ln w="19050">
              <a:noFill/>
              <a:round/>
              <a:headEnd/>
              <a:tailEnd/>
            </a:ln>
          </p:spPr>
          <p:txBody>
            <a:bodyPr vert="horz" wrap="square" lIns="91440" tIns="45720" rIns="91440" bIns="45720" anchor="ctr" anchorCtr="1" compatLnSpc="1">
              <a:prstTxWarp prst="textNoShape">
                <a:avLst/>
              </a:prstTxWarp>
              <a:noAutofit/>
            </a:bodyPr>
            <a:lstStyle/>
            <a:p>
              <a:pPr algn="ctr"/>
              <a:r>
                <a:rPr lang="en-US" altLang="zh-CN" sz="2800" dirty="0">
                  <a:solidFill>
                    <a:schemeClr val="bg1"/>
                  </a:solidFill>
                  <a:effectLst>
                    <a:outerShdw blurRad="38100" dist="38100" dir="2700000" algn="tl">
                      <a:srgbClr val="000000">
                        <a:alpha val="43137"/>
                      </a:srgbClr>
                    </a:outerShdw>
                  </a:effectLst>
                  <a:latin typeface="Impact" panose="020B0806030902050204" pitchFamily="34" charset="0"/>
                </a:rPr>
                <a:t>2</a:t>
              </a:r>
            </a:p>
          </p:txBody>
        </p:sp>
      </p:grpSp>
      <p:grpSp>
        <p:nvGrpSpPr>
          <p:cNvPr id="87" name="组合 86"/>
          <p:cNvGrpSpPr/>
          <p:nvPr/>
        </p:nvGrpSpPr>
        <p:grpSpPr>
          <a:xfrm>
            <a:off x="6828554" y="1459133"/>
            <a:ext cx="995595" cy="1070206"/>
            <a:chOff x="119397" y="1572177"/>
            <a:chExt cx="1025261" cy="1102095"/>
          </a:xfrm>
        </p:grpSpPr>
        <p:grpSp>
          <p:nvGrpSpPr>
            <p:cNvPr id="88" name="ï$ľïḋè">
              <a:extLst>
                <a:ext uri="{FF2B5EF4-FFF2-40B4-BE49-F238E27FC236}">
                  <a16:creationId xmlns="" xmlns:a16="http://schemas.microsoft.com/office/drawing/2014/main" id="{D4A331D8-43F5-4FCF-8315-C3A13EFA089D}"/>
                </a:ext>
              </a:extLst>
            </p:cNvPr>
            <p:cNvGrpSpPr/>
            <p:nvPr/>
          </p:nvGrpSpPr>
          <p:grpSpPr>
            <a:xfrm>
              <a:off x="119397" y="1572177"/>
              <a:ext cx="1025261" cy="1102095"/>
              <a:chOff x="4322256" y="1818022"/>
              <a:chExt cx="2388733" cy="2567747"/>
            </a:xfrm>
          </p:grpSpPr>
          <p:sp>
            <p:nvSpPr>
              <p:cNvPr id="90" name="íṧlíḋe">
                <a:extLst>
                  <a:ext uri="{FF2B5EF4-FFF2-40B4-BE49-F238E27FC236}">
                    <a16:creationId xmlns="" xmlns:a16="http://schemas.microsoft.com/office/drawing/2014/main" id="{D8BFBEDE-53EB-40CB-8D17-00EE1F6B4B46}"/>
                  </a:ext>
                </a:extLst>
              </p:cNvPr>
              <p:cNvSpPr/>
              <p:nvPr/>
            </p:nvSpPr>
            <p:spPr bwMode="auto">
              <a:xfrm>
                <a:off x="4322256" y="1818022"/>
                <a:ext cx="2388733" cy="2386718"/>
              </a:xfrm>
              <a:prstGeom prst="ellipse">
                <a:avLst/>
              </a:prstGeom>
              <a:solidFill>
                <a:schemeClr val="bg1">
                  <a:lumMod val="95000"/>
                </a:schemeClr>
              </a:solidFill>
              <a:ln>
                <a:noFill/>
              </a:ln>
            </p:spPr>
            <p:txBody>
              <a:bodyPr wrap="square" lIns="91440" tIns="45720" rIns="91440" bIns="45720" anchor="ctr">
                <a:normAutofit/>
              </a:bodyPr>
              <a:lstStyle/>
              <a:p>
                <a:pPr algn="ctr"/>
                <a:endParaRPr/>
              </a:p>
            </p:txBody>
          </p:sp>
          <p:sp>
            <p:nvSpPr>
              <p:cNvPr id="91" name="iŝľîḋè">
                <a:extLst>
                  <a:ext uri="{FF2B5EF4-FFF2-40B4-BE49-F238E27FC236}">
                    <a16:creationId xmlns="" xmlns:a16="http://schemas.microsoft.com/office/drawing/2014/main" id="{7070A64A-AF81-48DE-AAE1-98BFA7BA3810}"/>
                  </a:ext>
                </a:extLst>
              </p:cNvPr>
              <p:cNvSpPr/>
              <p:nvPr/>
            </p:nvSpPr>
            <p:spPr bwMode="auto">
              <a:xfrm>
                <a:off x="5008715" y="3703388"/>
                <a:ext cx="1521203" cy="573982"/>
              </a:xfrm>
              <a:custGeom>
                <a:avLst/>
                <a:gdLst>
                  <a:gd name="T0" fmla="*/ 238 w 725"/>
                  <a:gd name="T1" fmla="*/ 274 h 274"/>
                  <a:gd name="T2" fmla="*/ 725 w 725"/>
                  <a:gd name="T3" fmla="*/ 0 h 274"/>
                  <a:gd name="T4" fmla="*/ 239 w 725"/>
                  <a:gd name="T5" fmla="*/ 140 h 274"/>
                  <a:gd name="T6" fmla="*/ 0 w 725"/>
                  <a:gd name="T7" fmla="*/ 221 h 274"/>
                  <a:gd name="T8" fmla="*/ 238 w 725"/>
                  <a:gd name="T9" fmla="*/ 274 h 274"/>
                </a:gdLst>
                <a:ahLst/>
                <a:cxnLst>
                  <a:cxn ang="0">
                    <a:pos x="T0" y="T1"/>
                  </a:cxn>
                  <a:cxn ang="0">
                    <a:pos x="T2" y="T3"/>
                  </a:cxn>
                  <a:cxn ang="0">
                    <a:pos x="T4" y="T5"/>
                  </a:cxn>
                  <a:cxn ang="0">
                    <a:pos x="T6" y="T7"/>
                  </a:cxn>
                  <a:cxn ang="0">
                    <a:pos x="T8" y="T9"/>
                  </a:cxn>
                </a:cxnLst>
                <a:rect l="0" t="0" r="r" b="b"/>
                <a:pathLst>
                  <a:path w="725" h="274">
                    <a:moveTo>
                      <a:pt x="238" y="274"/>
                    </a:moveTo>
                    <a:cubicBezTo>
                      <a:pt x="444" y="274"/>
                      <a:pt x="625" y="164"/>
                      <a:pt x="725" y="0"/>
                    </a:cubicBezTo>
                    <a:cubicBezTo>
                      <a:pt x="715" y="7"/>
                      <a:pt x="560" y="163"/>
                      <a:pt x="239" y="140"/>
                    </a:cubicBezTo>
                    <a:cubicBezTo>
                      <a:pt x="76" y="128"/>
                      <a:pt x="18" y="174"/>
                      <a:pt x="0" y="221"/>
                    </a:cubicBezTo>
                    <a:cubicBezTo>
                      <a:pt x="72" y="255"/>
                      <a:pt x="153" y="274"/>
                      <a:pt x="238" y="274"/>
                    </a:cubicBezTo>
                    <a:close/>
                  </a:path>
                </a:pathLst>
              </a:custGeom>
              <a:solidFill>
                <a:schemeClr val="bg1">
                  <a:lumMod val="85000"/>
                </a:schemeClr>
              </a:solidFill>
              <a:ln>
                <a:noFill/>
              </a:ln>
              <a:extLst/>
            </p:spPr>
            <p:txBody>
              <a:bodyPr wrap="square" lIns="91440" tIns="45720" rIns="91440" bIns="45720" anchor="ctr">
                <a:normAutofit fontScale="62500" lnSpcReduction="20000"/>
              </a:bodyPr>
              <a:lstStyle/>
              <a:p>
                <a:pPr algn="ctr"/>
                <a:endParaRPr/>
              </a:p>
            </p:txBody>
          </p:sp>
          <p:sp>
            <p:nvSpPr>
              <p:cNvPr id="92" name="ïṣļïḓe">
                <a:extLst>
                  <a:ext uri="{FF2B5EF4-FFF2-40B4-BE49-F238E27FC236}">
                    <a16:creationId xmlns="" xmlns:a16="http://schemas.microsoft.com/office/drawing/2014/main" id="{B07E6B1E-34A3-4E0E-8230-2308B1C3CCD5}"/>
                  </a:ext>
                </a:extLst>
              </p:cNvPr>
              <p:cNvSpPr/>
              <p:nvPr/>
            </p:nvSpPr>
            <p:spPr bwMode="auto">
              <a:xfrm>
                <a:off x="4328813" y="3257518"/>
                <a:ext cx="2214219" cy="971433"/>
              </a:xfrm>
              <a:custGeom>
                <a:avLst/>
                <a:gdLst>
                  <a:gd name="T0" fmla="*/ 1055 w 1055"/>
                  <a:gd name="T1" fmla="*/ 204 h 464"/>
                  <a:gd name="T2" fmla="*/ 585 w 1055"/>
                  <a:gd name="T3" fmla="*/ 352 h 464"/>
                  <a:gd name="T4" fmla="*/ 100 w 1055"/>
                  <a:gd name="T5" fmla="*/ 159 h 464"/>
                  <a:gd name="T6" fmla="*/ 0 w 1055"/>
                  <a:gd name="T7" fmla="*/ 0 h 464"/>
                  <a:gd name="T8" fmla="*/ 402 w 1055"/>
                  <a:gd name="T9" fmla="*/ 464 h 464"/>
                  <a:gd name="T10" fmla="*/ 585 w 1055"/>
                  <a:gd name="T11" fmla="*/ 355 h 464"/>
                  <a:gd name="T12" fmla="*/ 620 w 1055"/>
                  <a:gd name="T13" fmla="*/ 356 h 464"/>
                  <a:gd name="T14" fmla="*/ 1049 w 1055"/>
                  <a:gd name="T15" fmla="*/ 213 h 464"/>
                  <a:gd name="T16" fmla="*/ 1055 w 1055"/>
                  <a:gd name="T17" fmla="*/ 20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5" h="464">
                    <a:moveTo>
                      <a:pt x="1055" y="204"/>
                    </a:moveTo>
                    <a:cubicBezTo>
                      <a:pt x="939" y="309"/>
                      <a:pt x="781" y="359"/>
                      <a:pt x="585" y="352"/>
                    </a:cubicBezTo>
                    <a:cubicBezTo>
                      <a:pt x="325" y="343"/>
                      <a:pt x="178" y="242"/>
                      <a:pt x="100" y="159"/>
                    </a:cubicBezTo>
                    <a:cubicBezTo>
                      <a:pt x="43" y="98"/>
                      <a:pt x="13" y="35"/>
                      <a:pt x="0" y="0"/>
                    </a:cubicBezTo>
                    <a:cubicBezTo>
                      <a:pt x="32" y="222"/>
                      <a:pt x="192" y="402"/>
                      <a:pt x="402" y="464"/>
                    </a:cubicBezTo>
                    <a:cubicBezTo>
                      <a:pt x="457" y="418"/>
                      <a:pt x="516" y="353"/>
                      <a:pt x="585" y="355"/>
                    </a:cubicBezTo>
                    <a:cubicBezTo>
                      <a:pt x="597" y="356"/>
                      <a:pt x="608" y="356"/>
                      <a:pt x="620" y="356"/>
                    </a:cubicBezTo>
                    <a:cubicBezTo>
                      <a:pt x="796" y="356"/>
                      <a:pt x="941" y="308"/>
                      <a:pt x="1049" y="213"/>
                    </a:cubicBezTo>
                    <a:cubicBezTo>
                      <a:pt x="1051" y="210"/>
                      <a:pt x="1053" y="207"/>
                      <a:pt x="1055" y="204"/>
                    </a:cubicBezTo>
                    <a:close/>
                  </a:path>
                </a:pathLst>
              </a:custGeom>
              <a:solidFill>
                <a:schemeClr val="bg1">
                  <a:lumMod val="85000"/>
                </a:schemeClr>
              </a:solidFill>
              <a:ln>
                <a:noFill/>
              </a:ln>
            </p:spPr>
            <p:txBody>
              <a:bodyPr wrap="square" lIns="91440" tIns="45720" rIns="91440" bIns="45720" anchor="ctr">
                <a:normAutofit/>
              </a:bodyPr>
              <a:lstStyle/>
              <a:p>
                <a:pPr algn="ctr"/>
                <a:endParaRPr/>
              </a:p>
            </p:txBody>
          </p:sp>
          <p:sp>
            <p:nvSpPr>
              <p:cNvPr id="93" name="iṥlidè">
                <a:extLst>
                  <a:ext uri="{FF2B5EF4-FFF2-40B4-BE49-F238E27FC236}">
                    <a16:creationId xmlns="" xmlns:a16="http://schemas.microsoft.com/office/drawing/2014/main" id="{8F8BEA46-D8C3-4B0F-ADD4-1454192E1582}"/>
                  </a:ext>
                </a:extLst>
              </p:cNvPr>
              <p:cNvSpPr/>
              <p:nvPr/>
            </p:nvSpPr>
            <p:spPr bwMode="auto">
              <a:xfrm flipH="1">
                <a:off x="4940602" y="1818022"/>
                <a:ext cx="1152040" cy="2567747"/>
              </a:xfrm>
              <a:custGeom>
                <a:avLst/>
                <a:gdLst>
                  <a:gd name="T0" fmla="*/ 358 w 506"/>
                  <a:gd name="T1" fmla="*/ 75 h 1130"/>
                  <a:gd name="T2" fmla="*/ 358 w 506"/>
                  <a:gd name="T3" fmla="*/ 75 h 1130"/>
                  <a:gd name="T4" fmla="*/ 338 w 506"/>
                  <a:gd name="T5" fmla="*/ 52 h 1130"/>
                  <a:gd name="T6" fmla="*/ 358 w 506"/>
                  <a:gd name="T7" fmla="*/ 22 h 1130"/>
                  <a:gd name="T8" fmla="*/ 454 w 506"/>
                  <a:gd name="T9" fmla="*/ 45 h 1130"/>
                  <a:gd name="T10" fmla="*/ 470 w 506"/>
                  <a:gd name="T11" fmla="*/ 43 h 1130"/>
                  <a:gd name="T12" fmla="*/ 370 w 506"/>
                  <a:gd name="T13" fmla="*/ 5 h 1130"/>
                  <a:gd name="T14" fmla="*/ 311 w 506"/>
                  <a:gd name="T15" fmla="*/ 34 h 1130"/>
                  <a:gd name="T16" fmla="*/ 266 w 506"/>
                  <a:gd name="T17" fmla="*/ 52 h 1130"/>
                  <a:gd name="T18" fmla="*/ 266 w 506"/>
                  <a:gd name="T19" fmla="*/ 53 h 1130"/>
                  <a:gd name="T20" fmla="*/ 253 w 506"/>
                  <a:gd name="T21" fmla="*/ 52 h 1130"/>
                  <a:gd name="T22" fmla="*/ 0 w 506"/>
                  <a:gd name="T23" fmla="*/ 305 h 1130"/>
                  <a:gd name="T24" fmla="*/ 71 w 506"/>
                  <a:gd name="T25" fmla="*/ 481 h 1130"/>
                  <a:gd name="T26" fmla="*/ 71 w 506"/>
                  <a:gd name="T27" fmla="*/ 481 h 1130"/>
                  <a:gd name="T28" fmla="*/ 105 w 506"/>
                  <a:gd name="T29" fmla="*/ 561 h 1130"/>
                  <a:gd name="T30" fmla="*/ 105 w 506"/>
                  <a:gd name="T31" fmla="*/ 561 h 1130"/>
                  <a:gd name="T32" fmla="*/ 249 w 506"/>
                  <a:gd name="T33" fmla="*/ 1082 h 1130"/>
                  <a:gd name="T34" fmla="*/ 243 w 506"/>
                  <a:gd name="T35" fmla="*/ 1078 h 1130"/>
                  <a:gd name="T36" fmla="*/ 140 w 506"/>
                  <a:gd name="T37" fmla="*/ 601 h 1130"/>
                  <a:gd name="T38" fmla="*/ 204 w 506"/>
                  <a:gd name="T39" fmla="*/ 553 h 1130"/>
                  <a:gd name="T40" fmla="*/ 207 w 506"/>
                  <a:gd name="T41" fmla="*/ 554 h 1130"/>
                  <a:gd name="T42" fmla="*/ 211 w 506"/>
                  <a:gd name="T43" fmla="*/ 555 h 1130"/>
                  <a:gd name="T44" fmla="*/ 222 w 506"/>
                  <a:gd name="T45" fmla="*/ 556 h 1130"/>
                  <a:gd name="T46" fmla="*/ 253 w 506"/>
                  <a:gd name="T47" fmla="*/ 558 h 1130"/>
                  <a:gd name="T48" fmla="*/ 506 w 506"/>
                  <a:gd name="T49" fmla="*/ 305 h 1130"/>
                  <a:gd name="T50" fmla="*/ 358 w 506"/>
                  <a:gd name="T51" fmla="*/ 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1130">
                    <a:moveTo>
                      <a:pt x="358" y="75"/>
                    </a:moveTo>
                    <a:cubicBezTo>
                      <a:pt x="358" y="75"/>
                      <a:pt x="358" y="75"/>
                      <a:pt x="358" y="75"/>
                    </a:cubicBezTo>
                    <a:cubicBezTo>
                      <a:pt x="344" y="69"/>
                      <a:pt x="339" y="60"/>
                      <a:pt x="338" y="52"/>
                    </a:cubicBezTo>
                    <a:cubicBezTo>
                      <a:pt x="337" y="41"/>
                      <a:pt x="347" y="26"/>
                      <a:pt x="358" y="22"/>
                    </a:cubicBezTo>
                    <a:cubicBezTo>
                      <a:pt x="417" y="1"/>
                      <a:pt x="454" y="45"/>
                      <a:pt x="454" y="45"/>
                    </a:cubicBezTo>
                    <a:cubicBezTo>
                      <a:pt x="470" y="43"/>
                      <a:pt x="470" y="43"/>
                      <a:pt x="470" y="43"/>
                    </a:cubicBezTo>
                    <a:cubicBezTo>
                      <a:pt x="439" y="6"/>
                      <a:pt x="401" y="0"/>
                      <a:pt x="370" y="5"/>
                    </a:cubicBezTo>
                    <a:cubicBezTo>
                      <a:pt x="348" y="8"/>
                      <a:pt x="328" y="19"/>
                      <a:pt x="311" y="34"/>
                    </a:cubicBezTo>
                    <a:cubicBezTo>
                      <a:pt x="286" y="56"/>
                      <a:pt x="266" y="52"/>
                      <a:pt x="266" y="52"/>
                    </a:cubicBezTo>
                    <a:cubicBezTo>
                      <a:pt x="266" y="53"/>
                      <a:pt x="266" y="53"/>
                      <a:pt x="266" y="53"/>
                    </a:cubicBezTo>
                    <a:cubicBezTo>
                      <a:pt x="261" y="52"/>
                      <a:pt x="257" y="52"/>
                      <a:pt x="253" y="52"/>
                    </a:cubicBezTo>
                    <a:cubicBezTo>
                      <a:pt x="113" y="52"/>
                      <a:pt x="0" y="165"/>
                      <a:pt x="0" y="305"/>
                    </a:cubicBezTo>
                    <a:cubicBezTo>
                      <a:pt x="0" y="374"/>
                      <a:pt x="27" y="436"/>
                      <a:pt x="71" y="481"/>
                    </a:cubicBezTo>
                    <a:cubicBezTo>
                      <a:pt x="71" y="481"/>
                      <a:pt x="71" y="481"/>
                      <a:pt x="71" y="481"/>
                    </a:cubicBezTo>
                    <a:cubicBezTo>
                      <a:pt x="111" y="521"/>
                      <a:pt x="105" y="561"/>
                      <a:pt x="105" y="561"/>
                    </a:cubicBezTo>
                    <a:cubicBezTo>
                      <a:pt x="105" y="561"/>
                      <a:pt x="105" y="561"/>
                      <a:pt x="105" y="561"/>
                    </a:cubicBezTo>
                    <a:cubicBezTo>
                      <a:pt x="76" y="769"/>
                      <a:pt x="52" y="1130"/>
                      <a:pt x="249" y="1082"/>
                    </a:cubicBezTo>
                    <a:cubicBezTo>
                      <a:pt x="243" y="1078"/>
                      <a:pt x="243" y="1078"/>
                      <a:pt x="243" y="1078"/>
                    </a:cubicBezTo>
                    <a:cubicBezTo>
                      <a:pt x="243" y="1078"/>
                      <a:pt x="65" y="1108"/>
                      <a:pt x="140" y="601"/>
                    </a:cubicBezTo>
                    <a:cubicBezTo>
                      <a:pt x="143" y="586"/>
                      <a:pt x="155" y="546"/>
                      <a:pt x="204" y="553"/>
                    </a:cubicBezTo>
                    <a:cubicBezTo>
                      <a:pt x="205" y="554"/>
                      <a:pt x="206" y="554"/>
                      <a:pt x="207" y="554"/>
                    </a:cubicBezTo>
                    <a:cubicBezTo>
                      <a:pt x="209" y="554"/>
                      <a:pt x="210" y="554"/>
                      <a:pt x="211" y="555"/>
                    </a:cubicBezTo>
                    <a:cubicBezTo>
                      <a:pt x="215" y="556"/>
                      <a:pt x="219" y="556"/>
                      <a:pt x="222" y="556"/>
                    </a:cubicBezTo>
                    <a:cubicBezTo>
                      <a:pt x="232" y="557"/>
                      <a:pt x="242" y="558"/>
                      <a:pt x="253" y="558"/>
                    </a:cubicBezTo>
                    <a:cubicBezTo>
                      <a:pt x="392" y="558"/>
                      <a:pt x="506" y="445"/>
                      <a:pt x="506" y="305"/>
                    </a:cubicBezTo>
                    <a:cubicBezTo>
                      <a:pt x="506" y="203"/>
                      <a:pt x="445" y="115"/>
                      <a:pt x="358" y="75"/>
                    </a:cubicBezTo>
                    <a:close/>
                  </a:path>
                </a:pathLst>
              </a:custGeom>
              <a:solidFill>
                <a:srgbClr val="F7A6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dirty="0"/>
              </a:p>
            </p:txBody>
          </p:sp>
        </p:grpSp>
        <p:sp>
          <p:nvSpPr>
            <p:cNvPr id="89" name="íṧḷîḋè"/>
            <p:cNvSpPr/>
            <p:nvPr/>
          </p:nvSpPr>
          <p:spPr bwMode="auto">
            <a:xfrm>
              <a:off x="316398" y="1619698"/>
              <a:ext cx="648704" cy="472335"/>
            </a:xfrm>
            <a:prstGeom prst="ellipse">
              <a:avLst/>
            </a:prstGeom>
            <a:noFill/>
            <a:ln w="19050">
              <a:noFill/>
              <a:round/>
              <a:headEnd/>
              <a:tailEnd/>
            </a:ln>
          </p:spPr>
          <p:txBody>
            <a:bodyPr vert="horz" wrap="square" lIns="91440" tIns="45720" rIns="91440" bIns="45720" anchor="ctr" anchorCtr="1" compatLnSpc="1">
              <a:prstTxWarp prst="textNoShape">
                <a:avLst/>
              </a:prstTxWarp>
              <a:noAutofit/>
            </a:bodyPr>
            <a:lstStyle/>
            <a:p>
              <a:pPr algn="ctr"/>
              <a:r>
                <a:rPr lang="en-US" altLang="zh-CN" sz="2800" dirty="0">
                  <a:solidFill>
                    <a:schemeClr val="bg1"/>
                  </a:solidFill>
                  <a:effectLst>
                    <a:outerShdw blurRad="38100" dist="38100" dir="2700000" algn="tl">
                      <a:srgbClr val="000000">
                        <a:alpha val="43137"/>
                      </a:srgbClr>
                    </a:outerShdw>
                  </a:effectLst>
                  <a:latin typeface="Impact" panose="020B0806030902050204" pitchFamily="34" charset="0"/>
                </a:rPr>
                <a:t>3</a:t>
              </a:r>
            </a:p>
          </p:txBody>
        </p:sp>
      </p:grpSp>
      <p:grpSp>
        <p:nvGrpSpPr>
          <p:cNvPr id="94" name="组合 93"/>
          <p:cNvGrpSpPr/>
          <p:nvPr/>
        </p:nvGrpSpPr>
        <p:grpSpPr>
          <a:xfrm>
            <a:off x="9391076" y="1459133"/>
            <a:ext cx="995595" cy="1070206"/>
            <a:chOff x="119397" y="1572177"/>
            <a:chExt cx="1025261" cy="1102095"/>
          </a:xfrm>
        </p:grpSpPr>
        <p:grpSp>
          <p:nvGrpSpPr>
            <p:cNvPr id="95" name="ï$ľïḋè">
              <a:extLst>
                <a:ext uri="{FF2B5EF4-FFF2-40B4-BE49-F238E27FC236}">
                  <a16:creationId xmlns="" xmlns:a16="http://schemas.microsoft.com/office/drawing/2014/main" id="{D4A331D8-43F5-4FCF-8315-C3A13EFA089D}"/>
                </a:ext>
              </a:extLst>
            </p:cNvPr>
            <p:cNvGrpSpPr/>
            <p:nvPr/>
          </p:nvGrpSpPr>
          <p:grpSpPr>
            <a:xfrm>
              <a:off x="119397" y="1572177"/>
              <a:ext cx="1025261" cy="1102095"/>
              <a:chOff x="4322256" y="1818022"/>
              <a:chExt cx="2388733" cy="2567747"/>
            </a:xfrm>
          </p:grpSpPr>
          <p:sp>
            <p:nvSpPr>
              <p:cNvPr id="97" name="íṧlíḋe">
                <a:extLst>
                  <a:ext uri="{FF2B5EF4-FFF2-40B4-BE49-F238E27FC236}">
                    <a16:creationId xmlns="" xmlns:a16="http://schemas.microsoft.com/office/drawing/2014/main" id="{D8BFBEDE-53EB-40CB-8D17-00EE1F6B4B46}"/>
                  </a:ext>
                </a:extLst>
              </p:cNvPr>
              <p:cNvSpPr/>
              <p:nvPr/>
            </p:nvSpPr>
            <p:spPr bwMode="auto">
              <a:xfrm>
                <a:off x="4322256" y="1818022"/>
                <a:ext cx="2388733" cy="2386718"/>
              </a:xfrm>
              <a:prstGeom prst="ellipse">
                <a:avLst/>
              </a:prstGeom>
              <a:solidFill>
                <a:schemeClr val="bg1">
                  <a:lumMod val="95000"/>
                </a:schemeClr>
              </a:solidFill>
              <a:ln>
                <a:noFill/>
              </a:ln>
            </p:spPr>
            <p:txBody>
              <a:bodyPr wrap="square" lIns="91440" tIns="45720" rIns="91440" bIns="45720" anchor="ctr">
                <a:normAutofit/>
              </a:bodyPr>
              <a:lstStyle/>
              <a:p>
                <a:pPr algn="ctr"/>
                <a:endParaRPr/>
              </a:p>
            </p:txBody>
          </p:sp>
          <p:sp>
            <p:nvSpPr>
              <p:cNvPr id="98" name="iŝľîḋè">
                <a:extLst>
                  <a:ext uri="{FF2B5EF4-FFF2-40B4-BE49-F238E27FC236}">
                    <a16:creationId xmlns="" xmlns:a16="http://schemas.microsoft.com/office/drawing/2014/main" id="{7070A64A-AF81-48DE-AAE1-98BFA7BA3810}"/>
                  </a:ext>
                </a:extLst>
              </p:cNvPr>
              <p:cNvSpPr/>
              <p:nvPr/>
            </p:nvSpPr>
            <p:spPr bwMode="auto">
              <a:xfrm>
                <a:off x="5008715" y="3703388"/>
                <a:ext cx="1521203" cy="573982"/>
              </a:xfrm>
              <a:custGeom>
                <a:avLst/>
                <a:gdLst>
                  <a:gd name="T0" fmla="*/ 238 w 725"/>
                  <a:gd name="T1" fmla="*/ 274 h 274"/>
                  <a:gd name="T2" fmla="*/ 725 w 725"/>
                  <a:gd name="T3" fmla="*/ 0 h 274"/>
                  <a:gd name="T4" fmla="*/ 239 w 725"/>
                  <a:gd name="T5" fmla="*/ 140 h 274"/>
                  <a:gd name="T6" fmla="*/ 0 w 725"/>
                  <a:gd name="T7" fmla="*/ 221 h 274"/>
                  <a:gd name="T8" fmla="*/ 238 w 725"/>
                  <a:gd name="T9" fmla="*/ 274 h 274"/>
                </a:gdLst>
                <a:ahLst/>
                <a:cxnLst>
                  <a:cxn ang="0">
                    <a:pos x="T0" y="T1"/>
                  </a:cxn>
                  <a:cxn ang="0">
                    <a:pos x="T2" y="T3"/>
                  </a:cxn>
                  <a:cxn ang="0">
                    <a:pos x="T4" y="T5"/>
                  </a:cxn>
                  <a:cxn ang="0">
                    <a:pos x="T6" y="T7"/>
                  </a:cxn>
                  <a:cxn ang="0">
                    <a:pos x="T8" y="T9"/>
                  </a:cxn>
                </a:cxnLst>
                <a:rect l="0" t="0" r="r" b="b"/>
                <a:pathLst>
                  <a:path w="725" h="274">
                    <a:moveTo>
                      <a:pt x="238" y="274"/>
                    </a:moveTo>
                    <a:cubicBezTo>
                      <a:pt x="444" y="274"/>
                      <a:pt x="625" y="164"/>
                      <a:pt x="725" y="0"/>
                    </a:cubicBezTo>
                    <a:cubicBezTo>
                      <a:pt x="715" y="7"/>
                      <a:pt x="560" y="163"/>
                      <a:pt x="239" y="140"/>
                    </a:cubicBezTo>
                    <a:cubicBezTo>
                      <a:pt x="76" y="128"/>
                      <a:pt x="18" y="174"/>
                      <a:pt x="0" y="221"/>
                    </a:cubicBezTo>
                    <a:cubicBezTo>
                      <a:pt x="72" y="255"/>
                      <a:pt x="153" y="274"/>
                      <a:pt x="238" y="274"/>
                    </a:cubicBezTo>
                    <a:close/>
                  </a:path>
                </a:pathLst>
              </a:custGeom>
              <a:solidFill>
                <a:schemeClr val="bg1">
                  <a:lumMod val="85000"/>
                </a:schemeClr>
              </a:solidFill>
              <a:ln>
                <a:noFill/>
              </a:ln>
              <a:extLst/>
            </p:spPr>
            <p:txBody>
              <a:bodyPr wrap="square" lIns="91440" tIns="45720" rIns="91440" bIns="45720" anchor="ctr">
                <a:normAutofit fontScale="62500" lnSpcReduction="20000"/>
              </a:bodyPr>
              <a:lstStyle/>
              <a:p>
                <a:pPr algn="ctr"/>
                <a:endParaRPr/>
              </a:p>
            </p:txBody>
          </p:sp>
          <p:sp>
            <p:nvSpPr>
              <p:cNvPr id="99" name="ïṣļïḓe">
                <a:extLst>
                  <a:ext uri="{FF2B5EF4-FFF2-40B4-BE49-F238E27FC236}">
                    <a16:creationId xmlns="" xmlns:a16="http://schemas.microsoft.com/office/drawing/2014/main" id="{B07E6B1E-34A3-4E0E-8230-2308B1C3CCD5}"/>
                  </a:ext>
                </a:extLst>
              </p:cNvPr>
              <p:cNvSpPr/>
              <p:nvPr/>
            </p:nvSpPr>
            <p:spPr bwMode="auto">
              <a:xfrm>
                <a:off x="4328813" y="3257518"/>
                <a:ext cx="2214219" cy="971433"/>
              </a:xfrm>
              <a:custGeom>
                <a:avLst/>
                <a:gdLst>
                  <a:gd name="T0" fmla="*/ 1055 w 1055"/>
                  <a:gd name="T1" fmla="*/ 204 h 464"/>
                  <a:gd name="T2" fmla="*/ 585 w 1055"/>
                  <a:gd name="T3" fmla="*/ 352 h 464"/>
                  <a:gd name="T4" fmla="*/ 100 w 1055"/>
                  <a:gd name="T5" fmla="*/ 159 h 464"/>
                  <a:gd name="T6" fmla="*/ 0 w 1055"/>
                  <a:gd name="T7" fmla="*/ 0 h 464"/>
                  <a:gd name="T8" fmla="*/ 402 w 1055"/>
                  <a:gd name="T9" fmla="*/ 464 h 464"/>
                  <a:gd name="T10" fmla="*/ 585 w 1055"/>
                  <a:gd name="T11" fmla="*/ 355 h 464"/>
                  <a:gd name="T12" fmla="*/ 620 w 1055"/>
                  <a:gd name="T13" fmla="*/ 356 h 464"/>
                  <a:gd name="T14" fmla="*/ 1049 w 1055"/>
                  <a:gd name="T15" fmla="*/ 213 h 464"/>
                  <a:gd name="T16" fmla="*/ 1055 w 1055"/>
                  <a:gd name="T17" fmla="*/ 20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5" h="464">
                    <a:moveTo>
                      <a:pt x="1055" y="204"/>
                    </a:moveTo>
                    <a:cubicBezTo>
                      <a:pt x="939" y="309"/>
                      <a:pt x="781" y="359"/>
                      <a:pt x="585" y="352"/>
                    </a:cubicBezTo>
                    <a:cubicBezTo>
                      <a:pt x="325" y="343"/>
                      <a:pt x="178" y="242"/>
                      <a:pt x="100" y="159"/>
                    </a:cubicBezTo>
                    <a:cubicBezTo>
                      <a:pt x="43" y="98"/>
                      <a:pt x="13" y="35"/>
                      <a:pt x="0" y="0"/>
                    </a:cubicBezTo>
                    <a:cubicBezTo>
                      <a:pt x="32" y="222"/>
                      <a:pt x="192" y="402"/>
                      <a:pt x="402" y="464"/>
                    </a:cubicBezTo>
                    <a:cubicBezTo>
                      <a:pt x="457" y="418"/>
                      <a:pt x="516" y="353"/>
                      <a:pt x="585" y="355"/>
                    </a:cubicBezTo>
                    <a:cubicBezTo>
                      <a:pt x="597" y="356"/>
                      <a:pt x="608" y="356"/>
                      <a:pt x="620" y="356"/>
                    </a:cubicBezTo>
                    <a:cubicBezTo>
                      <a:pt x="796" y="356"/>
                      <a:pt x="941" y="308"/>
                      <a:pt x="1049" y="213"/>
                    </a:cubicBezTo>
                    <a:cubicBezTo>
                      <a:pt x="1051" y="210"/>
                      <a:pt x="1053" y="207"/>
                      <a:pt x="1055" y="204"/>
                    </a:cubicBezTo>
                    <a:close/>
                  </a:path>
                </a:pathLst>
              </a:custGeom>
              <a:solidFill>
                <a:schemeClr val="bg1">
                  <a:lumMod val="85000"/>
                </a:schemeClr>
              </a:solidFill>
              <a:ln>
                <a:noFill/>
              </a:ln>
            </p:spPr>
            <p:txBody>
              <a:bodyPr wrap="square" lIns="91440" tIns="45720" rIns="91440" bIns="45720" anchor="ctr">
                <a:normAutofit/>
              </a:bodyPr>
              <a:lstStyle/>
              <a:p>
                <a:pPr algn="ctr"/>
                <a:endParaRPr/>
              </a:p>
            </p:txBody>
          </p:sp>
          <p:sp>
            <p:nvSpPr>
              <p:cNvPr id="100" name="iṥlidè">
                <a:extLst>
                  <a:ext uri="{FF2B5EF4-FFF2-40B4-BE49-F238E27FC236}">
                    <a16:creationId xmlns="" xmlns:a16="http://schemas.microsoft.com/office/drawing/2014/main" id="{8F8BEA46-D8C3-4B0F-ADD4-1454192E1582}"/>
                  </a:ext>
                </a:extLst>
              </p:cNvPr>
              <p:cNvSpPr/>
              <p:nvPr/>
            </p:nvSpPr>
            <p:spPr bwMode="auto">
              <a:xfrm flipH="1">
                <a:off x="4940602" y="1818022"/>
                <a:ext cx="1152040" cy="2567747"/>
              </a:xfrm>
              <a:custGeom>
                <a:avLst/>
                <a:gdLst>
                  <a:gd name="T0" fmla="*/ 358 w 506"/>
                  <a:gd name="T1" fmla="*/ 75 h 1130"/>
                  <a:gd name="T2" fmla="*/ 358 w 506"/>
                  <a:gd name="T3" fmla="*/ 75 h 1130"/>
                  <a:gd name="T4" fmla="*/ 338 w 506"/>
                  <a:gd name="T5" fmla="*/ 52 h 1130"/>
                  <a:gd name="T6" fmla="*/ 358 w 506"/>
                  <a:gd name="T7" fmla="*/ 22 h 1130"/>
                  <a:gd name="T8" fmla="*/ 454 w 506"/>
                  <a:gd name="T9" fmla="*/ 45 h 1130"/>
                  <a:gd name="T10" fmla="*/ 470 w 506"/>
                  <a:gd name="T11" fmla="*/ 43 h 1130"/>
                  <a:gd name="T12" fmla="*/ 370 w 506"/>
                  <a:gd name="T13" fmla="*/ 5 h 1130"/>
                  <a:gd name="T14" fmla="*/ 311 w 506"/>
                  <a:gd name="T15" fmla="*/ 34 h 1130"/>
                  <a:gd name="T16" fmla="*/ 266 w 506"/>
                  <a:gd name="T17" fmla="*/ 52 h 1130"/>
                  <a:gd name="T18" fmla="*/ 266 w 506"/>
                  <a:gd name="T19" fmla="*/ 53 h 1130"/>
                  <a:gd name="T20" fmla="*/ 253 w 506"/>
                  <a:gd name="T21" fmla="*/ 52 h 1130"/>
                  <a:gd name="T22" fmla="*/ 0 w 506"/>
                  <a:gd name="T23" fmla="*/ 305 h 1130"/>
                  <a:gd name="T24" fmla="*/ 71 w 506"/>
                  <a:gd name="T25" fmla="*/ 481 h 1130"/>
                  <a:gd name="T26" fmla="*/ 71 w 506"/>
                  <a:gd name="T27" fmla="*/ 481 h 1130"/>
                  <a:gd name="T28" fmla="*/ 105 w 506"/>
                  <a:gd name="T29" fmla="*/ 561 h 1130"/>
                  <a:gd name="T30" fmla="*/ 105 w 506"/>
                  <a:gd name="T31" fmla="*/ 561 h 1130"/>
                  <a:gd name="T32" fmla="*/ 249 w 506"/>
                  <a:gd name="T33" fmla="*/ 1082 h 1130"/>
                  <a:gd name="T34" fmla="*/ 243 w 506"/>
                  <a:gd name="T35" fmla="*/ 1078 h 1130"/>
                  <a:gd name="T36" fmla="*/ 140 w 506"/>
                  <a:gd name="T37" fmla="*/ 601 h 1130"/>
                  <a:gd name="T38" fmla="*/ 204 w 506"/>
                  <a:gd name="T39" fmla="*/ 553 h 1130"/>
                  <a:gd name="T40" fmla="*/ 207 w 506"/>
                  <a:gd name="T41" fmla="*/ 554 h 1130"/>
                  <a:gd name="T42" fmla="*/ 211 w 506"/>
                  <a:gd name="T43" fmla="*/ 555 h 1130"/>
                  <a:gd name="T44" fmla="*/ 222 w 506"/>
                  <a:gd name="T45" fmla="*/ 556 h 1130"/>
                  <a:gd name="T46" fmla="*/ 253 w 506"/>
                  <a:gd name="T47" fmla="*/ 558 h 1130"/>
                  <a:gd name="T48" fmla="*/ 506 w 506"/>
                  <a:gd name="T49" fmla="*/ 305 h 1130"/>
                  <a:gd name="T50" fmla="*/ 358 w 506"/>
                  <a:gd name="T51" fmla="*/ 7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1130">
                    <a:moveTo>
                      <a:pt x="358" y="75"/>
                    </a:moveTo>
                    <a:cubicBezTo>
                      <a:pt x="358" y="75"/>
                      <a:pt x="358" y="75"/>
                      <a:pt x="358" y="75"/>
                    </a:cubicBezTo>
                    <a:cubicBezTo>
                      <a:pt x="344" y="69"/>
                      <a:pt x="339" y="60"/>
                      <a:pt x="338" y="52"/>
                    </a:cubicBezTo>
                    <a:cubicBezTo>
                      <a:pt x="337" y="41"/>
                      <a:pt x="347" y="26"/>
                      <a:pt x="358" y="22"/>
                    </a:cubicBezTo>
                    <a:cubicBezTo>
                      <a:pt x="417" y="1"/>
                      <a:pt x="454" y="45"/>
                      <a:pt x="454" y="45"/>
                    </a:cubicBezTo>
                    <a:cubicBezTo>
                      <a:pt x="470" y="43"/>
                      <a:pt x="470" y="43"/>
                      <a:pt x="470" y="43"/>
                    </a:cubicBezTo>
                    <a:cubicBezTo>
                      <a:pt x="439" y="6"/>
                      <a:pt x="401" y="0"/>
                      <a:pt x="370" y="5"/>
                    </a:cubicBezTo>
                    <a:cubicBezTo>
                      <a:pt x="348" y="8"/>
                      <a:pt x="328" y="19"/>
                      <a:pt x="311" y="34"/>
                    </a:cubicBezTo>
                    <a:cubicBezTo>
                      <a:pt x="286" y="56"/>
                      <a:pt x="266" y="52"/>
                      <a:pt x="266" y="52"/>
                    </a:cubicBezTo>
                    <a:cubicBezTo>
                      <a:pt x="266" y="53"/>
                      <a:pt x="266" y="53"/>
                      <a:pt x="266" y="53"/>
                    </a:cubicBezTo>
                    <a:cubicBezTo>
                      <a:pt x="261" y="52"/>
                      <a:pt x="257" y="52"/>
                      <a:pt x="253" y="52"/>
                    </a:cubicBezTo>
                    <a:cubicBezTo>
                      <a:pt x="113" y="52"/>
                      <a:pt x="0" y="165"/>
                      <a:pt x="0" y="305"/>
                    </a:cubicBezTo>
                    <a:cubicBezTo>
                      <a:pt x="0" y="374"/>
                      <a:pt x="27" y="436"/>
                      <a:pt x="71" y="481"/>
                    </a:cubicBezTo>
                    <a:cubicBezTo>
                      <a:pt x="71" y="481"/>
                      <a:pt x="71" y="481"/>
                      <a:pt x="71" y="481"/>
                    </a:cubicBezTo>
                    <a:cubicBezTo>
                      <a:pt x="111" y="521"/>
                      <a:pt x="105" y="561"/>
                      <a:pt x="105" y="561"/>
                    </a:cubicBezTo>
                    <a:cubicBezTo>
                      <a:pt x="105" y="561"/>
                      <a:pt x="105" y="561"/>
                      <a:pt x="105" y="561"/>
                    </a:cubicBezTo>
                    <a:cubicBezTo>
                      <a:pt x="76" y="769"/>
                      <a:pt x="52" y="1130"/>
                      <a:pt x="249" y="1082"/>
                    </a:cubicBezTo>
                    <a:cubicBezTo>
                      <a:pt x="243" y="1078"/>
                      <a:pt x="243" y="1078"/>
                      <a:pt x="243" y="1078"/>
                    </a:cubicBezTo>
                    <a:cubicBezTo>
                      <a:pt x="243" y="1078"/>
                      <a:pt x="65" y="1108"/>
                      <a:pt x="140" y="601"/>
                    </a:cubicBezTo>
                    <a:cubicBezTo>
                      <a:pt x="143" y="586"/>
                      <a:pt x="155" y="546"/>
                      <a:pt x="204" y="553"/>
                    </a:cubicBezTo>
                    <a:cubicBezTo>
                      <a:pt x="205" y="554"/>
                      <a:pt x="206" y="554"/>
                      <a:pt x="207" y="554"/>
                    </a:cubicBezTo>
                    <a:cubicBezTo>
                      <a:pt x="209" y="554"/>
                      <a:pt x="210" y="554"/>
                      <a:pt x="211" y="555"/>
                    </a:cubicBezTo>
                    <a:cubicBezTo>
                      <a:pt x="215" y="556"/>
                      <a:pt x="219" y="556"/>
                      <a:pt x="222" y="556"/>
                    </a:cubicBezTo>
                    <a:cubicBezTo>
                      <a:pt x="232" y="557"/>
                      <a:pt x="242" y="558"/>
                      <a:pt x="253" y="558"/>
                    </a:cubicBezTo>
                    <a:cubicBezTo>
                      <a:pt x="392" y="558"/>
                      <a:pt x="506" y="445"/>
                      <a:pt x="506" y="305"/>
                    </a:cubicBezTo>
                    <a:cubicBezTo>
                      <a:pt x="506" y="203"/>
                      <a:pt x="445" y="115"/>
                      <a:pt x="358" y="75"/>
                    </a:cubicBez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dirty="0"/>
              </a:p>
            </p:txBody>
          </p:sp>
        </p:grpSp>
        <p:sp>
          <p:nvSpPr>
            <p:cNvPr id="96" name="íṧḷîḋè"/>
            <p:cNvSpPr/>
            <p:nvPr/>
          </p:nvSpPr>
          <p:spPr bwMode="auto">
            <a:xfrm>
              <a:off x="316398" y="1619698"/>
              <a:ext cx="648704" cy="472335"/>
            </a:xfrm>
            <a:prstGeom prst="ellipse">
              <a:avLst/>
            </a:prstGeom>
            <a:noFill/>
            <a:ln w="19050">
              <a:noFill/>
              <a:round/>
              <a:headEnd/>
              <a:tailEnd/>
            </a:ln>
          </p:spPr>
          <p:txBody>
            <a:bodyPr vert="horz" wrap="square" lIns="91440" tIns="45720" rIns="91440" bIns="45720" anchor="ctr" anchorCtr="1" compatLnSpc="1">
              <a:prstTxWarp prst="textNoShape">
                <a:avLst/>
              </a:prstTxWarp>
              <a:noAutofit/>
            </a:bodyPr>
            <a:lstStyle/>
            <a:p>
              <a:pPr algn="ctr"/>
              <a:r>
                <a:rPr lang="en-US" altLang="zh-CN" sz="2800" dirty="0">
                  <a:solidFill>
                    <a:schemeClr val="bg1"/>
                  </a:solidFill>
                  <a:effectLst>
                    <a:outerShdw blurRad="38100" dist="38100" dir="2700000" algn="tl">
                      <a:srgbClr val="000000">
                        <a:alpha val="43137"/>
                      </a:srgbClr>
                    </a:outerShdw>
                  </a:effectLst>
                  <a:latin typeface="Impact" panose="020B0806030902050204" pitchFamily="34" charset="0"/>
                </a:rPr>
                <a:t>4</a:t>
              </a:r>
            </a:p>
          </p:txBody>
        </p:sp>
      </p:grpSp>
    </p:spTree>
    <p:extLst>
      <p:ext uri="{BB962C8B-B14F-4D97-AF65-F5344CB8AC3E}">
        <p14:creationId xmlns:p14="http://schemas.microsoft.com/office/powerpoint/2010/main" val="3445506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3050"/>
                            </p:stCondLst>
                            <p:childTnLst>
                              <p:par>
                                <p:cTn id="17" presetID="22" presetClass="entr" presetSubtype="1"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up)">
                                      <p:cBhvr>
                                        <p:cTn id="19" dur="500"/>
                                        <p:tgtEl>
                                          <p:spTgt spid="72"/>
                                        </p:tgtEl>
                                      </p:cBhvr>
                                    </p:animEffect>
                                  </p:childTnLst>
                                </p:cTn>
                              </p:par>
                            </p:childTnLst>
                          </p:cTn>
                        </p:par>
                        <p:par>
                          <p:cTn id="20" fill="hold">
                            <p:stCondLst>
                              <p:cond delay="3550"/>
                            </p:stCondLst>
                            <p:childTnLst>
                              <p:par>
                                <p:cTn id="21" presetID="10" presetClass="entr" presetSubtype="0"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par>
                          <p:cTn id="24" fill="hold">
                            <p:stCondLst>
                              <p:cond delay="40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950"/>
                            </p:stCondLst>
                            <p:childTnLst>
                              <p:par>
                                <p:cTn id="29" presetID="22" presetClass="entr" presetSubtype="1"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par>
                          <p:cTn id="32" fill="hold">
                            <p:stCondLst>
                              <p:cond delay="6450"/>
                            </p:stCondLst>
                            <p:childTnLst>
                              <p:par>
                                <p:cTn id="33" presetID="10" presetClass="entr" presetSubtype="0"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cTn>
                              </p:par>
                            </p:childTnLst>
                          </p:cTn>
                        </p:par>
                        <p:par>
                          <p:cTn id="36" fill="hold">
                            <p:stCondLst>
                              <p:cond delay="69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8350"/>
                            </p:stCondLst>
                            <p:childTnLst>
                              <p:par>
                                <p:cTn id="41" presetID="22" presetClass="entr" presetSubtype="1"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up)">
                                      <p:cBhvr>
                                        <p:cTn id="43" dur="500"/>
                                        <p:tgtEl>
                                          <p:spTgt spid="74"/>
                                        </p:tgtEl>
                                      </p:cBhvr>
                                    </p:animEffect>
                                  </p:childTnLst>
                                </p:cTn>
                              </p:par>
                            </p:childTnLst>
                          </p:cTn>
                        </p:par>
                        <p:par>
                          <p:cTn id="44" fill="hold">
                            <p:stCondLst>
                              <p:cond delay="8850"/>
                            </p:stCondLst>
                            <p:childTnLst>
                              <p:par>
                                <p:cTn id="45" presetID="10" presetClass="entr" presetSubtype="0" fill="hold" nodeType="after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par>
                          <p:cTn id="48" fill="hold">
                            <p:stCondLst>
                              <p:cond delay="93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6513" y="620689"/>
            <a:ext cx="11632135" cy="5688631"/>
            <a:chOff x="335360" y="620689"/>
            <a:chExt cx="11593288" cy="5688631"/>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7151"/>
            <a:stretch/>
          </p:blipFill>
          <p:spPr>
            <a:xfrm>
              <a:off x="335360" y="620689"/>
              <a:ext cx="11593288" cy="5616624"/>
            </a:xfrm>
            <a:prstGeom prst="rect">
              <a:avLst/>
            </a:prstGeom>
            <a:ln w="38100">
              <a:solidFill>
                <a:schemeClr val="bg1"/>
              </a:solidFill>
            </a:ln>
            <a:effectLst>
              <a:outerShdw blurRad="50800" dist="38100" algn="l" rotWithShape="0">
                <a:prstClr val="black">
                  <a:alpha val="40000"/>
                </a:prstClr>
              </a:outerShdw>
            </a:effectLst>
          </p:spPr>
        </p:pic>
        <p:sp>
          <p:nvSpPr>
            <p:cNvPr id="6" name="矩形 5">
              <a:extLst>
                <a:ext uri="{FF2B5EF4-FFF2-40B4-BE49-F238E27FC236}">
                  <a16:creationId xmlns="" xmlns:a16="http://schemas.microsoft.com/office/drawing/2014/main" id="{5E5AAB7B-E731-424F-B65B-CB1943D6BDC8}"/>
                </a:ext>
              </a:extLst>
            </p:cNvPr>
            <p:cNvSpPr/>
            <p:nvPr/>
          </p:nvSpPr>
          <p:spPr>
            <a:xfrm>
              <a:off x="335360" y="4816489"/>
              <a:ext cx="11593288" cy="1492831"/>
            </a:xfrm>
            <a:prstGeom prst="rect">
              <a:avLst/>
            </a:prstGeom>
            <a:solidFill>
              <a:srgbClr val="C00000"/>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grpSp>
      <p:sp>
        <p:nvSpPr>
          <p:cNvPr id="15" name="矩形 14">
            <a:extLst>
              <a:ext uri="{FF2B5EF4-FFF2-40B4-BE49-F238E27FC236}">
                <a16:creationId xmlns="" xmlns:a16="http://schemas.microsoft.com/office/drawing/2014/main" id="{3F054E22-BA54-4DC4-8065-11AF6A2451AB}"/>
              </a:ext>
            </a:extLst>
          </p:cNvPr>
          <p:cNvSpPr/>
          <p:nvPr/>
        </p:nvSpPr>
        <p:spPr>
          <a:xfrm>
            <a:off x="983432" y="4898843"/>
            <a:ext cx="10231045" cy="1163530"/>
          </a:xfrm>
          <a:prstGeom prst="rect">
            <a:avLst/>
          </a:prstGeom>
          <a:noFill/>
          <a:effectLst/>
        </p:spPr>
        <p:txBody>
          <a:bodyPr wrap="square" lIns="180000" tIns="180000" rIns="180000" bIns="180000" anchor="ctr" anchorCtr="0">
            <a:noAutofit/>
          </a:bodyPr>
          <a:lstStyle/>
          <a:p>
            <a:pPr lvl="0" indent="623888" algn="just" defTabSz="1218565" eaLnBrk="1" fontAlgn="auto" hangingPunct="1">
              <a:lnSpc>
                <a:spcPct val="150000"/>
              </a:lnSpc>
              <a:spcBef>
                <a:spcPts val="0"/>
              </a:spcBef>
              <a:spcAft>
                <a:spcPts val="0"/>
              </a:spcAft>
              <a:defRPr/>
            </a:pPr>
            <a:r>
              <a:rPr lang="zh-CN" altLang="en-US" sz="2000" b="1" kern="0" spc="120" dirty="0">
                <a:solidFill>
                  <a:schemeClr val="bg1"/>
                </a:solidFill>
                <a:latin typeface="微软雅黑" panose="020B0503020204020204" pitchFamily="34" charset="-122"/>
                <a:ea typeface="微软雅黑" panose="020B0503020204020204" pitchFamily="34" charset="-122"/>
              </a:rPr>
              <a:t>我国经济建设取得重大成就，从根本上说都是坚定不移贯彻新发展理念，坚决端正发展观念、转变发展方式、提升发展质量和效益的结果。</a:t>
            </a:r>
          </a:p>
        </p:txBody>
      </p:sp>
    </p:spTree>
    <p:extLst>
      <p:ext uri="{BB962C8B-B14F-4D97-AF65-F5344CB8AC3E}">
        <p14:creationId xmlns:p14="http://schemas.microsoft.com/office/powerpoint/2010/main" val="114785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F05A1D0-9941-49D7-9D79-BE9C0759B287}"/>
              </a:ext>
            </a:extLst>
          </p:cNvPr>
          <p:cNvSpPr/>
          <p:nvPr/>
        </p:nvSpPr>
        <p:spPr>
          <a:xfrm>
            <a:off x="1055683" y="2836798"/>
            <a:ext cx="10080630" cy="1384290"/>
          </a:xfrm>
          <a:prstGeom prst="rect">
            <a:avLst/>
          </a:prstGeom>
        </p:spPr>
        <p:txBody>
          <a:bodyPr wrap="square">
            <a:spAutoFit/>
          </a:bodyPr>
          <a:lstStyle/>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理念是行动的先导</a:t>
            </a:r>
          </a:p>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发展理念引领发展实践</a:t>
            </a:r>
          </a:p>
        </p:txBody>
      </p:sp>
      <p:sp>
        <p:nvSpPr>
          <p:cNvPr id="2" name="TextBox 100">
            <a:extLst>
              <a:ext uri="{FF2B5EF4-FFF2-40B4-BE49-F238E27FC236}">
                <a16:creationId xmlns="" xmlns:a16="http://schemas.microsoft.com/office/drawing/2014/main" id="{218456A2-636C-4F41-8CE6-EC06E101A935}"/>
              </a:ext>
            </a:extLst>
          </p:cNvPr>
          <p:cNvSpPr txBox="1">
            <a:spLocks noChangeArrowheads="1"/>
          </p:cNvSpPr>
          <p:nvPr/>
        </p:nvSpPr>
        <p:spPr bwMode="auto">
          <a:xfrm>
            <a:off x="1122626" y="2005130"/>
            <a:ext cx="994674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eaLnBrk="1" hangingPunct="1">
              <a:defRPr/>
            </a:pPr>
            <a:r>
              <a:rPr lang="zh-CN" altLang="en-US" sz="3200" b="1" dirty="0">
                <a:solidFill>
                  <a:srgbClr val="C00000"/>
                </a:solidFill>
                <a:latin typeface="微软雅黑" panose="020B0503020204020204" pitchFamily="34" charset="-122"/>
                <a:ea typeface="微软雅黑" panose="020B0503020204020204" pitchFamily="34" charset="-122"/>
              </a:rPr>
              <a:t>二、新发展理念的丰富内涵</a:t>
            </a:r>
          </a:p>
        </p:txBody>
      </p:sp>
      <p:cxnSp>
        <p:nvCxnSpPr>
          <p:cNvPr id="5" name="直接箭头连接符 4">
            <a:extLst>
              <a:ext uri="{FF2B5EF4-FFF2-40B4-BE49-F238E27FC236}">
                <a16:creationId xmlns="" xmlns:a16="http://schemas.microsoft.com/office/drawing/2014/main" id="{A75B1BFA-0DF0-4B65-A6BA-14389A19CD98}"/>
              </a:ext>
            </a:extLst>
          </p:cNvPr>
          <p:cNvCxnSpPr>
            <a:cxnSpLocks/>
          </p:cNvCxnSpPr>
          <p:nvPr/>
        </p:nvCxnSpPr>
        <p:spPr>
          <a:xfrm>
            <a:off x="1053535" y="27111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6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8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3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íṧḷídê">
            <a:extLst>
              <a:ext uri="{FF2B5EF4-FFF2-40B4-BE49-F238E27FC236}">
                <a16:creationId xmlns="" xmlns:a16="http://schemas.microsoft.com/office/drawing/2014/main" id="{BC8D3F44-5A88-4DDF-8B1E-71A845E094B2}"/>
              </a:ext>
            </a:extLst>
          </p:cNvPr>
          <p:cNvSpPr/>
          <p:nvPr/>
        </p:nvSpPr>
        <p:spPr>
          <a:xfrm>
            <a:off x="3878964" y="561325"/>
            <a:ext cx="4452360" cy="779443"/>
          </a:xfrm>
          <a:prstGeom prst="roundRect">
            <a:avLst>
              <a:gd name="adj" fmla="val 0"/>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r>
              <a:rPr lang="zh-CN" altLang="en-US" sz="2400" b="1" dirty="0">
                <a:solidFill>
                  <a:srgbClr val="C00000"/>
                </a:solidFill>
              </a:rPr>
              <a:t>新发展理念解决的根本问题</a:t>
            </a:r>
          </a:p>
        </p:txBody>
      </p:sp>
      <p:sp>
        <p:nvSpPr>
          <p:cNvPr id="4" name="文本框 3">
            <a:extLst>
              <a:ext uri="{FF2B5EF4-FFF2-40B4-BE49-F238E27FC236}">
                <a16:creationId xmlns="" xmlns:a16="http://schemas.microsoft.com/office/drawing/2014/main" id="{9A83DE70-073B-4F57-B1AF-919E9CBA2D21}"/>
              </a:ext>
            </a:extLst>
          </p:cNvPr>
          <p:cNvSpPr txBox="1"/>
          <p:nvPr/>
        </p:nvSpPr>
        <p:spPr>
          <a:xfrm>
            <a:off x="2665740" y="5597273"/>
            <a:ext cx="6878806" cy="396583"/>
          </a:xfrm>
          <a:prstGeom prst="rect">
            <a:avLst/>
          </a:prstGeom>
          <a:noFill/>
        </p:spPr>
        <p:txBody>
          <a:bodyPr wrap="none" rtlCol="0">
            <a:spAutoFit/>
          </a:bodyPr>
          <a:lstStyle/>
          <a:p>
            <a:pPr lvl="0" algn="ctr" defTabSz="913765" eaLnBrk="1" fontAlgn="auto" hangingPunct="1">
              <a:lnSpc>
                <a:spcPct val="120000"/>
              </a:lnSpc>
              <a:spcBef>
                <a:spcPts val="0"/>
              </a:spcBef>
              <a:spcAft>
                <a:spcPts val="0"/>
              </a:spcAft>
              <a:defRPr/>
            </a:pPr>
            <a:r>
              <a:rPr lang="zh-CN"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树立新发展理念，首先要解决为什么人、由谁享有这个根本问题。</a:t>
            </a:r>
            <a:endPar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520" y="1486853"/>
            <a:ext cx="3636404" cy="4102387"/>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76" y="1486853"/>
            <a:ext cx="3636404" cy="4102387"/>
          </a:xfrm>
          <a:prstGeom prst="rect">
            <a:avLst/>
          </a:prstGeom>
        </p:spPr>
      </p:pic>
      <p:grpSp>
        <p:nvGrpSpPr>
          <p:cNvPr id="19" name="组合 18"/>
          <p:cNvGrpSpPr/>
          <p:nvPr/>
        </p:nvGrpSpPr>
        <p:grpSpPr>
          <a:xfrm>
            <a:off x="2376250" y="2790269"/>
            <a:ext cx="2880320" cy="2215991"/>
            <a:chOff x="1809180" y="2087236"/>
            <a:chExt cx="2880320" cy="2215991"/>
          </a:xfrm>
        </p:grpSpPr>
        <p:sp>
          <p:nvSpPr>
            <p:cNvPr id="20" name="文本框 19">
              <a:extLst>
                <a:ext uri="{FF2B5EF4-FFF2-40B4-BE49-F238E27FC236}">
                  <a16:creationId xmlns="" xmlns:a16="http://schemas.microsoft.com/office/drawing/2014/main" id="{FD015C75-FEC7-4E3D-861D-4638C120B4EF}"/>
                </a:ext>
              </a:extLst>
            </p:cNvPr>
            <p:cNvSpPr txBox="1"/>
            <p:nvPr/>
          </p:nvSpPr>
          <p:spPr>
            <a:xfrm>
              <a:off x="2735119" y="2087236"/>
              <a:ext cx="1954381" cy="2215991"/>
            </a:xfrm>
            <a:prstGeom prst="rect">
              <a:avLst/>
            </a:prstGeom>
            <a:noFill/>
          </p:spPr>
          <p:txBody>
            <a:bodyPr wrap="none" rtlCol="0">
              <a:spAutoFit/>
            </a:bodyPr>
            <a:lstStyle/>
            <a:p>
              <a:r>
                <a:rPr lang="zh-CN" altLang="en-US" sz="13800" dirty="0">
                  <a:solidFill>
                    <a:schemeClr val="bg1">
                      <a:lumMod val="95000"/>
                    </a:schemeClr>
                  </a:solidFill>
                  <a:effectLst>
                    <a:outerShdw blurRad="38100" dist="38100" dir="2700000" algn="tl">
                      <a:srgbClr val="000000">
                        <a:alpha val="43137"/>
                      </a:srgbClr>
                    </a:outerShdw>
                  </a:effectLst>
                  <a:latin typeface="+mj-ea"/>
                  <a:ea typeface="+mj-ea"/>
                </a:rPr>
                <a:t>？</a:t>
              </a:r>
            </a:p>
          </p:txBody>
        </p:sp>
        <p:sp>
          <p:nvSpPr>
            <p:cNvPr id="21" name="ïsḷïḋè">
              <a:extLst>
                <a:ext uri="{FF2B5EF4-FFF2-40B4-BE49-F238E27FC236}">
                  <a16:creationId xmlns="" xmlns:a16="http://schemas.microsoft.com/office/drawing/2014/main" id="{12B81BA7-7594-4B4F-901C-9E95D2BE01AC}"/>
                </a:ext>
              </a:extLst>
            </p:cNvPr>
            <p:cNvSpPr txBox="1"/>
            <p:nvPr/>
          </p:nvSpPr>
          <p:spPr bwMode="auto">
            <a:xfrm>
              <a:off x="1809180" y="2719051"/>
              <a:ext cx="1676588" cy="6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spcBef>
                  <a:spcPct val="0"/>
                </a:spcBef>
              </a:pPr>
              <a:r>
                <a:rPr lang="zh-CN" altLang="en-US" sz="2400" b="1" dirty="0">
                  <a:solidFill>
                    <a:schemeClr val="tx1">
                      <a:lumMod val="85000"/>
                      <a:lumOff val="15000"/>
                    </a:schemeClr>
                  </a:solidFill>
                  <a:latin typeface="+mn-ea"/>
                  <a:ea typeface="+mn-ea"/>
                </a:rPr>
                <a:t>为什么人</a:t>
              </a:r>
              <a:endParaRPr lang="en-US" altLang="zh-CN" sz="2400" b="1" dirty="0">
                <a:solidFill>
                  <a:schemeClr val="tx1">
                    <a:lumMod val="85000"/>
                    <a:lumOff val="15000"/>
                  </a:schemeClr>
                </a:solidFill>
                <a:latin typeface="+mn-ea"/>
                <a:ea typeface="+mn-ea"/>
              </a:endParaRPr>
            </a:p>
          </p:txBody>
        </p:sp>
      </p:grpSp>
      <p:grpSp>
        <p:nvGrpSpPr>
          <p:cNvPr id="22" name="组合 21"/>
          <p:cNvGrpSpPr/>
          <p:nvPr/>
        </p:nvGrpSpPr>
        <p:grpSpPr>
          <a:xfrm>
            <a:off x="7478165" y="2790269"/>
            <a:ext cx="2880320" cy="2215991"/>
            <a:chOff x="1809180" y="2087236"/>
            <a:chExt cx="2880320" cy="2215991"/>
          </a:xfrm>
        </p:grpSpPr>
        <p:sp>
          <p:nvSpPr>
            <p:cNvPr id="23" name="文本框 22">
              <a:extLst>
                <a:ext uri="{FF2B5EF4-FFF2-40B4-BE49-F238E27FC236}">
                  <a16:creationId xmlns="" xmlns:a16="http://schemas.microsoft.com/office/drawing/2014/main" id="{FD015C75-FEC7-4E3D-861D-4638C120B4EF}"/>
                </a:ext>
              </a:extLst>
            </p:cNvPr>
            <p:cNvSpPr txBox="1"/>
            <p:nvPr/>
          </p:nvSpPr>
          <p:spPr>
            <a:xfrm>
              <a:off x="2735119" y="2087236"/>
              <a:ext cx="1954381" cy="2215991"/>
            </a:xfrm>
            <a:prstGeom prst="rect">
              <a:avLst/>
            </a:prstGeom>
            <a:noFill/>
          </p:spPr>
          <p:txBody>
            <a:bodyPr wrap="none" rtlCol="0">
              <a:spAutoFit/>
            </a:bodyPr>
            <a:lstStyle/>
            <a:p>
              <a:r>
                <a:rPr lang="zh-CN" altLang="en-US" sz="13800" dirty="0">
                  <a:solidFill>
                    <a:schemeClr val="bg1">
                      <a:lumMod val="95000"/>
                    </a:schemeClr>
                  </a:solidFill>
                  <a:effectLst>
                    <a:outerShdw blurRad="38100" dist="38100" dir="2700000" algn="tl">
                      <a:srgbClr val="000000">
                        <a:alpha val="43137"/>
                      </a:srgbClr>
                    </a:outerShdw>
                  </a:effectLst>
                  <a:latin typeface="+mj-ea"/>
                  <a:ea typeface="+mj-ea"/>
                </a:rPr>
                <a:t>？</a:t>
              </a:r>
            </a:p>
          </p:txBody>
        </p:sp>
        <p:sp>
          <p:nvSpPr>
            <p:cNvPr id="26" name="ïsḷïḋè">
              <a:extLst>
                <a:ext uri="{FF2B5EF4-FFF2-40B4-BE49-F238E27FC236}">
                  <a16:creationId xmlns="" xmlns:a16="http://schemas.microsoft.com/office/drawing/2014/main" id="{12B81BA7-7594-4B4F-901C-9E95D2BE01AC}"/>
                </a:ext>
              </a:extLst>
            </p:cNvPr>
            <p:cNvSpPr txBox="1"/>
            <p:nvPr/>
          </p:nvSpPr>
          <p:spPr bwMode="auto">
            <a:xfrm>
              <a:off x="1809180" y="2719051"/>
              <a:ext cx="1676588" cy="6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lvl="0" algn="ctr"/>
              <a:r>
                <a:rPr lang="zh-CN" altLang="en-US" sz="2400" b="1" dirty="0">
                  <a:solidFill>
                    <a:prstClr val="black">
                      <a:lumMod val="85000"/>
                      <a:lumOff val="15000"/>
                    </a:prstClr>
                  </a:solidFill>
                  <a:latin typeface="微软雅黑"/>
                  <a:ea typeface="微软雅黑"/>
                </a:rPr>
                <a:t>由谁享有</a:t>
              </a:r>
              <a:endParaRPr lang="en-US" altLang="zh-CN" sz="2400" b="1" dirty="0">
                <a:solidFill>
                  <a:prstClr val="black">
                    <a:lumMod val="85000"/>
                    <a:lumOff val="15000"/>
                  </a:prstClr>
                </a:solidFill>
                <a:latin typeface="微软雅黑"/>
                <a:ea typeface="微软雅黑"/>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par>
                          <p:cTn id="11" fill="hold">
                            <p:stCondLst>
                              <p:cond delay="800"/>
                            </p:stCondLst>
                            <p:childTnLst>
                              <p:par>
                                <p:cTn id="12" presetID="26"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290">
                                          <p:stCondLst>
                                            <p:cond delay="0"/>
                                          </p:stCondLst>
                                        </p:cTn>
                                        <p:tgtEl>
                                          <p:spTgt spid="19"/>
                                        </p:tgtEl>
                                      </p:cBhvr>
                                    </p:animEffect>
                                    <p:anim calcmode="lin" valueType="num">
                                      <p:cBhvr>
                                        <p:cTn id="15"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0" dur="13">
                                          <p:stCondLst>
                                            <p:cond delay="325"/>
                                          </p:stCondLst>
                                        </p:cTn>
                                        <p:tgtEl>
                                          <p:spTgt spid="19"/>
                                        </p:tgtEl>
                                      </p:cBhvr>
                                      <p:to x="100000" y="60000"/>
                                    </p:animScale>
                                    <p:animScale>
                                      <p:cBhvr>
                                        <p:cTn id="21" dur="83" decel="50000">
                                          <p:stCondLst>
                                            <p:cond delay="338"/>
                                          </p:stCondLst>
                                        </p:cTn>
                                        <p:tgtEl>
                                          <p:spTgt spid="19"/>
                                        </p:tgtEl>
                                      </p:cBhvr>
                                      <p:to x="100000" y="100000"/>
                                    </p:animScale>
                                    <p:animScale>
                                      <p:cBhvr>
                                        <p:cTn id="22" dur="13">
                                          <p:stCondLst>
                                            <p:cond delay="656"/>
                                          </p:stCondLst>
                                        </p:cTn>
                                        <p:tgtEl>
                                          <p:spTgt spid="19"/>
                                        </p:tgtEl>
                                      </p:cBhvr>
                                      <p:to x="100000" y="80000"/>
                                    </p:animScale>
                                    <p:animScale>
                                      <p:cBhvr>
                                        <p:cTn id="23" dur="83" decel="50000">
                                          <p:stCondLst>
                                            <p:cond delay="669"/>
                                          </p:stCondLst>
                                        </p:cTn>
                                        <p:tgtEl>
                                          <p:spTgt spid="19"/>
                                        </p:tgtEl>
                                      </p:cBhvr>
                                      <p:to x="100000" y="100000"/>
                                    </p:animScale>
                                    <p:animScale>
                                      <p:cBhvr>
                                        <p:cTn id="24" dur="13">
                                          <p:stCondLst>
                                            <p:cond delay="821"/>
                                          </p:stCondLst>
                                        </p:cTn>
                                        <p:tgtEl>
                                          <p:spTgt spid="19"/>
                                        </p:tgtEl>
                                      </p:cBhvr>
                                      <p:to x="100000" y="90000"/>
                                    </p:animScale>
                                    <p:animScale>
                                      <p:cBhvr>
                                        <p:cTn id="25" dur="83" decel="50000">
                                          <p:stCondLst>
                                            <p:cond delay="834"/>
                                          </p:stCondLst>
                                        </p:cTn>
                                        <p:tgtEl>
                                          <p:spTgt spid="19"/>
                                        </p:tgtEl>
                                      </p:cBhvr>
                                      <p:to x="100000" y="100000"/>
                                    </p:animScale>
                                    <p:animScale>
                                      <p:cBhvr>
                                        <p:cTn id="26" dur="13">
                                          <p:stCondLst>
                                            <p:cond delay="904"/>
                                          </p:stCondLst>
                                        </p:cTn>
                                        <p:tgtEl>
                                          <p:spTgt spid="19"/>
                                        </p:tgtEl>
                                      </p:cBhvr>
                                      <p:to x="100000" y="95000"/>
                                    </p:animScale>
                                    <p:animScale>
                                      <p:cBhvr>
                                        <p:cTn id="27" dur="83" decel="50000">
                                          <p:stCondLst>
                                            <p:cond delay="917"/>
                                          </p:stCondLst>
                                        </p:cTn>
                                        <p:tgtEl>
                                          <p:spTgt spid="19"/>
                                        </p:tgtEl>
                                      </p:cBhvr>
                                      <p:to x="100000" y="100000"/>
                                    </p:animScale>
                                  </p:childTnLst>
                                </p:cTn>
                              </p:par>
                            </p:childTnLst>
                          </p:cTn>
                        </p:par>
                        <p:par>
                          <p:cTn id="28" fill="hold">
                            <p:stCondLst>
                              <p:cond delay="18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2300"/>
                            </p:stCondLst>
                            <p:childTnLst>
                              <p:par>
                                <p:cTn id="33" presetID="26"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290">
                                          <p:stCondLst>
                                            <p:cond delay="0"/>
                                          </p:stCondLst>
                                        </p:cTn>
                                        <p:tgtEl>
                                          <p:spTgt spid="22"/>
                                        </p:tgtEl>
                                      </p:cBhvr>
                                    </p:animEffect>
                                    <p:anim calcmode="lin" valueType="num">
                                      <p:cBhvr>
                                        <p:cTn id="36"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1" dur="13">
                                          <p:stCondLst>
                                            <p:cond delay="325"/>
                                          </p:stCondLst>
                                        </p:cTn>
                                        <p:tgtEl>
                                          <p:spTgt spid="22"/>
                                        </p:tgtEl>
                                      </p:cBhvr>
                                      <p:to x="100000" y="60000"/>
                                    </p:animScale>
                                    <p:animScale>
                                      <p:cBhvr>
                                        <p:cTn id="42" dur="83" decel="50000">
                                          <p:stCondLst>
                                            <p:cond delay="338"/>
                                          </p:stCondLst>
                                        </p:cTn>
                                        <p:tgtEl>
                                          <p:spTgt spid="22"/>
                                        </p:tgtEl>
                                      </p:cBhvr>
                                      <p:to x="100000" y="100000"/>
                                    </p:animScale>
                                    <p:animScale>
                                      <p:cBhvr>
                                        <p:cTn id="43" dur="13">
                                          <p:stCondLst>
                                            <p:cond delay="656"/>
                                          </p:stCondLst>
                                        </p:cTn>
                                        <p:tgtEl>
                                          <p:spTgt spid="22"/>
                                        </p:tgtEl>
                                      </p:cBhvr>
                                      <p:to x="100000" y="80000"/>
                                    </p:animScale>
                                    <p:animScale>
                                      <p:cBhvr>
                                        <p:cTn id="44" dur="83" decel="50000">
                                          <p:stCondLst>
                                            <p:cond delay="669"/>
                                          </p:stCondLst>
                                        </p:cTn>
                                        <p:tgtEl>
                                          <p:spTgt spid="22"/>
                                        </p:tgtEl>
                                      </p:cBhvr>
                                      <p:to x="100000" y="100000"/>
                                    </p:animScale>
                                    <p:animScale>
                                      <p:cBhvr>
                                        <p:cTn id="45" dur="13">
                                          <p:stCondLst>
                                            <p:cond delay="821"/>
                                          </p:stCondLst>
                                        </p:cTn>
                                        <p:tgtEl>
                                          <p:spTgt spid="22"/>
                                        </p:tgtEl>
                                      </p:cBhvr>
                                      <p:to x="100000" y="90000"/>
                                    </p:animScale>
                                    <p:animScale>
                                      <p:cBhvr>
                                        <p:cTn id="46" dur="83" decel="50000">
                                          <p:stCondLst>
                                            <p:cond delay="834"/>
                                          </p:stCondLst>
                                        </p:cTn>
                                        <p:tgtEl>
                                          <p:spTgt spid="22"/>
                                        </p:tgtEl>
                                      </p:cBhvr>
                                      <p:to x="100000" y="100000"/>
                                    </p:animScale>
                                    <p:animScale>
                                      <p:cBhvr>
                                        <p:cTn id="47" dur="13">
                                          <p:stCondLst>
                                            <p:cond delay="904"/>
                                          </p:stCondLst>
                                        </p:cTn>
                                        <p:tgtEl>
                                          <p:spTgt spid="22"/>
                                        </p:tgtEl>
                                      </p:cBhvr>
                                      <p:to x="100000" y="95000"/>
                                    </p:animScale>
                                    <p:animScale>
                                      <p:cBhvr>
                                        <p:cTn id="48" dur="83" decel="50000">
                                          <p:stCondLst>
                                            <p:cond delay="917"/>
                                          </p:stCondLst>
                                        </p:cTn>
                                        <p:tgtEl>
                                          <p:spTgt spid="22"/>
                                        </p:tgtEl>
                                      </p:cBhvr>
                                      <p:to x="100000" y="100000"/>
                                    </p:animScale>
                                  </p:childTnLst>
                                </p:cTn>
                              </p:par>
                            </p:childTnLst>
                          </p:cTn>
                        </p:par>
                        <p:par>
                          <p:cTn id="49" fill="hold">
                            <p:stCondLst>
                              <p:cond delay="33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弧形 8">
            <a:extLst>
              <a:ext uri="{FF2B5EF4-FFF2-40B4-BE49-F238E27FC236}">
                <a16:creationId xmlns="" xmlns:a16="http://schemas.microsoft.com/office/drawing/2014/main" id="{E7DC9F67-D73A-4F29-AEF8-D5FC582B2522}"/>
              </a:ext>
            </a:extLst>
          </p:cNvPr>
          <p:cNvSpPr/>
          <p:nvPr/>
        </p:nvSpPr>
        <p:spPr>
          <a:xfrm>
            <a:off x="346968" y="876835"/>
            <a:ext cx="5360476" cy="5576495"/>
          </a:xfrm>
          <a:prstGeom prst="arc">
            <a:avLst>
              <a:gd name="adj1" fmla="val 18136345"/>
              <a:gd name="adj2" fmla="val 3220669"/>
            </a:avLst>
          </a:prstGeom>
          <a:ln w="698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6017" name="矩形 86016"/>
          <p:cNvSpPr/>
          <p:nvPr/>
        </p:nvSpPr>
        <p:spPr>
          <a:xfrm>
            <a:off x="6360700" y="1052736"/>
            <a:ext cx="3839756" cy="757130"/>
          </a:xfrm>
          <a:prstGeom prst="rect">
            <a:avLst/>
          </a:prstGeom>
        </p:spPr>
        <p:txBody>
          <a:bodyPr wrap="square">
            <a:spAutoFit/>
          </a:bodyPr>
          <a:lstStyle/>
          <a:p>
            <a:pPr indent="12700"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是引领发展的第一动力</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12700"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注重解决动力问题</a:t>
            </a:r>
          </a:p>
        </p:txBody>
      </p:sp>
      <p:cxnSp>
        <p:nvCxnSpPr>
          <p:cNvPr id="14" name="直接连接符 13">
            <a:extLst>
              <a:ext uri="{FF2B5EF4-FFF2-40B4-BE49-F238E27FC236}">
                <a16:creationId xmlns="" xmlns:a16="http://schemas.microsoft.com/office/drawing/2014/main" id="{5BC85BB3-3336-4F3B-B918-AE94C1B5F1D1}"/>
              </a:ext>
            </a:extLst>
          </p:cNvPr>
          <p:cNvCxnSpPr>
            <a:cxnSpLocks/>
          </p:cNvCxnSpPr>
          <p:nvPr/>
        </p:nvCxnSpPr>
        <p:spPr>
          <a:xfrm>
            <a:off x="4736152" y="1376359"/>
            <a:ext cx="142471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 xmlns:a16="http://schemas.microsoft.com/office/drawing/2014/main" id="{25949EE8-3CD9-442B-9CC4-EF7C3E857236}"/>
              </a:ext>
            </a:extLst>
          </p:cNvPr>
          <p:cNvCxnSpPr>
            <a:cxnSpLocks/>
          </p:cNvCxnSpPr>
          <p:nvPr/>
        </p:nvCxnSpPr>
        <p:spPr>
          <a:xfrm>
            <a:off x="5566101" y="2283154"/>
            <a:ext cx="142471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 xmlns:a16="http://schemas.microsoft.com/office/drawing/2014/main" id="{18966E41-974C-4722-A979-D0BC2EC6129E}"/>
              </a:ext>
            </a:extLst>
          </p:cNvPr>
          <p:cNvSpPr/>
          <p:nvPr/>
        </p:nvSpPr>
        <p:spPr>
          <a:xfrm>
            <a:off x="7224061" y="1973019"/>
            <a:ext cx="4267223" cy="757130"/>
          </a:xfrm>
          <a:prstGeom prst="rect">
            <a:avLst/>
          </a:prstGeom>
        </p:spPr>
        <p:txBody>
          <a:bodyPr wrap="square">
            <a:spAutoFit/>
          </a:bodyPr>
          <a:lstStyle/>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是持续健康发展的内在要求</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注重解决发展不平衡问题</a:t>
            </a:r>
          </a:p>
        </p:txBody>
      </p:sp>
      <p:cxnSp>
        <p:nvCxnSpPr>
          <p:cNvPr id="50" name="直接连接符 49">
            <a:extLst>
              <a:ext uri="{FF2B5EF4-FFF2-40B4-BE49-F238E27FC236}">
                <a16:creationId xmlns="" xmlns:a16="http://schemas.microsoft.com/office/drawing/2014/main" id="{8A00F4CC-0CAA-4E7D-8553-096C4A1BD1C5}"/>
              </a:ext>
            </a:extLst>
          </p:cNvPr>
          <p:cNvCxnSpPr>
            <a:cxnSpLocks/>
          </p:cNvCxnSpPr>
          <p:nvPr/>
        </p:nvCxnSpPr>
        <p:spPr>
          <a:xfrm>
            <a:off x="5882348" y="3436687"/>
            <a:ext cx="142471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 xmlns:a16="http://schemas.microsoft.com/office/drawing/2014/main" id="{A9C2FFED-0681-4057-8F9A-A51D3AEFDED3}"/>
              </a:ext>
            </a:extLst>
          </p:cNvPr>
          <p:cNvSpPr/>
          <p:nvPr/>
        </p:nvSpPr>
        <p:spPr>
          <a:xfrm>
            <a:off x="7619806" y="3108670"/>
            <a:ext cx="3814853" cy="757130"/>
          </a:xfrm>
          <a:prstGeom prst="rect">
            <a:avLst/>
          </a:prstGeom>
        </p:spPr>
        <p:txBody>
          <a:bodyPr wrap="square">
            <a:spAutoFit/>
          </a:bodyPr>
          <a:lstStyle/>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是永续发展的必要条件</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注重解决人与自然和谐共生问题</a:t>
            </a:r>
          </a:p>
        </p:txBody>
      </p:sp>
      <p:cxnSp>
        <p:nvCxnSpPr>
          <p:cNvPr id="56" name="直接连接符 55">
            <a:extLst>
              <a:ext uri="{FF2B5EF4-FFF2-40B4-BE49-F238E27FC236}">
                <a16:creationId xmlns="" xmlns:a16="http://schemas.microsoft.com/office/drawing/2014/main" id="{7662809A-DC87-4811-B4E5-17A512FA0993}"/>
              </a:ext>
            </a:extLst>
          </p:cNvPr>
          <p:cNvCxnSpPr>
            <a:cxnSpLocks/>
          </p:cNvCxnSpPr>
          <p:nvPr/>
        </p:nvCxnSpPr>
        <p:spPr>
          <a:xfrm>
            <a:off x="5667755" y="4590220"/>
            <a:ext cx="142471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 xmlns:a16="http://schemas.microsoft.com/office/drawing/2014/main" id="{804D81BE-6822-4BC8-B7C1-E0844FB4109F}"/>
              </a:ext>
            </a:extLst>
          </p:cNvPr>
          <p:cNvCxnSpPr>
            <a:cxnSpLocks/>
          </p:cNvCxnSpPr>
          <p:nvPr/>
        </p:nvCxnSpPr>
        <p:spPr>
          <a:xfrm>
            <a:off x="4660805" y="5743754"/>
            <a:ext cx="1424716" cy="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 xmlns:a16="http://schemas.microsoft.com/office/drawing/2014/main" id="{95BC1220-C1E1-413D-B3A5-047B17076236}"/>
              </a:ext>
            </a:extLst>
          </p:cNvPr>
          <p:cNvSpPr/>
          <p:nvPr/>
        </p:nvSpPr>
        <p:spPr>
          <a:xfrm>
            <a:off x="7373393" y="4221088"/>
            <a:ext cx="4267223" cy="757130"/>
          </a:xfrm>
          <a:prstGeom prst="rect">
            <a:avLst/>
          </a:prstGeom>
        </p:spPr>
        <p:txBody>
          <a:bodyPr wrap="square">
            <a:spAutoFit/>
          </a:bodyPr>
          <a:lstStyle/>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是国家繁荣发展的必由之路</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注重解决发展内外联动问题</a:t>
            </a:r>
          </a:p>
        </p:txBody>
      </p:sp>
      <p:sp>
        <p:nvSpPr>
          <p:cNvPr id="66" name="矩形 65">
            <a:extLst>
              <a:ext uri="{FF2B5EF4-FFF2-40B4-BE49-F238E27FC236}">
                <a16:creationId xmlns="" xmlns:a16="http://schemas.microsoft.com/office/drawing/2014/main" id="{B37FF5D8-7503-4492-A292-42F3CCF7A57D}"/>
              </a:ext>
            </a:extLst>
          </p:cNvPr>
          <p:cNvSpPr/>
          <p:nvPr/>
        </p:nvSpPr>
        <p:spPr>
          <a:xfrm>
            <a:off x="6327148" y="5373216"/>
            <a:ext cx="4665396" cy="757130"/>
          </a:xfrm>
          <a:prstGeom prst="rect">
            <a:avLst/>
          </a:prstGeom>
        </p:spPr>
        <p:txBody>
          <a:bodyPr wrap="square">
            <a:spAutoFit/>
          </a:bodyPr>
          <a:lstStyle/>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是中国特色社会主义的本质要求</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14288" algn="just">
              <a:lnSpc>
                <a:spcPct val="120000"/>
              </a:lnSpc>
              <a:spcBef>
                <a:spcPts val="0"/>
              </a:spcBef>
              <a:buClr>
                <a:srgbClr val="FF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注重解决社会公平正义问题</a:t>
            </a:r>
          </a:p>
        </p:txBody>
      </p:sp>
      <p:grpSp>
        <p:nvGrpSpPr>
          <p:cNvPr id="4" name="组合 3"/>
          <p:cNvGrpSpPr/>
          <p:nvPr/>
        </p:nvGrpSpPr>
        <p:grpSpPr>
          <a:xfrm>
            <a:off x="4398434" y="1189190"/>
            <a:ext cx="668215" cy="617444"/>
            <a:chOff x="4038394" y="1189190"/>
            <a:chExt cx="668215" cy="617444"/>
          </a:xfrm>
        </p:grpSpPr>
        <p:sp>
          <p:nvSpPr>
            <p:cNvPr id="82" name="iṣľiḑé">
              <a:extLst>
                <a:ext uri="{FF2B5EF4-FFF2-40B4-BE49-F238E27FC236}">
                  <a16:creationId xmlns="" xmlns:a16="http://schemas.microsoft.com/office/drawing/2014/main" id="{2E80C1E8-66CC-4C77-B6CC-F5FC789C39C7}"/>
                </a:ext>
              </a:extLst>
            </p:cNvPr>
            <p:cNvSpPr/>
            <p:nvPr/>
          </p:nvSpPr>
          <p:spPr>
            <a:xfrm>
              <a:off x="4038395" y="1189190"/>
              <a:ext cx="617445" cy="617444"/>
            </a:xfrm>
            <a:prstGeom prst="ellipse">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a:p>
          </p:txBody>
        </p:sp>
        <p:sp>
          <p:nvSpPr>
            <p:cNvPr id="2" name="文本框 1"/>
            <p:cNvSpPr txBox="1"/>
            <p:nvPr/>
          </p:nvSpPr>
          <p:spPr>
            <a:xfrm>
              <a:off x="4038394" y="1300281"/>
              <a:ext cx="66821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创新</a:t>
              </a:r>
            </a:p>
          </p:txBody>
        </p:sp>
      </p:grpSp>
      <p:grpSp>
        <p:nvGrpSpPr>
          <p:cNvPr id="5" name="组合 4"/>
          <p:cNvGrpSpPr/>
          <p:nvPr/>
        </p:nvGrpSpPr>
        <p:grpSpPr>
          <a:xfrm>
            <a:off x="5159896" y="2118396"/>
            <a:ext cx="668215" cy="617444"/>
            <a:chOff x="4799856" y="2118396"/>
            <a:chExt cx="668215" cy="617444"/>
          </a:xfrm>
        </p:grpSpPr>
        <p:sp>
          <p:nvSpPr>
            <p:cNvPr id="85" name="iṣľiḑé">
              <a:extLst>
                <a:ext uri="{FF2B5EF4-FFF2-40B4-BE49-F238E27FC236}">
                  <a16:creationId xmlns="" xmlns:a16="http://schemas.microsoft.com/office/drawing/2014/main" id="{07B1CB3C-3197-46C4-8AD3-8B1305D60B39}"/>
                </a:ext>
              </a:extLst>
            </p:cNvPr>
            <p:cNvSpPr/>
            <p:nvPr/>
          </p:nvSpPr>
          <p:spPr>
            <a:xfrm>
              <a:off x="4817410" y="2118396"/>
              <a:ext cx="617445" cy="617444"/>
            </a:xfrm>
            <a:prstGeom prst="ellipse">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a:p>
          </p:txBody>
        </p:sp>
        <p:sp>
          <p:nvSpPr>
            <p:cNvPr id="24" name="文本框 23">
              <a:extLst>
                <a:ext uri="{FF2B5EF4-FFF2-40B4-BE49-F238E27FC236}">
                  <a16:creationId xmlns="" xmlns:a16="http://schemas.microsoft.com/office/drawing/2014/main" id="{1EA014F5-D79E-49E4-91CD-D318EDB587A9}"/>
                </a:ext>
              </a:extLst>
            </p:cNvPr>
            <p:cNvSpPr txBox="1"/>
            <p:nvPr/>
          </p:nvSpPr>
          <p:spPr>
            <a:xfrm>
              <a:off x="4799856" y="2247872"/>
              <a:ext cx="66821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协调</a:t>
              </a:r>
            </a:p>
          </p:txBody>
        </p:sp>
      </p:grpSp>
      <p:grpSp>
        <p:nvGrpSpPr>
          <p:cNvPr id="7" name="组合 6"/>
          <p:cNvGrpSpPr/>
          <p:nvPr/>
        </p:nvGrpSpPr>
        <p:grpSpPr>
          <a:xfrm>
            <a:off x="5520263" y="3250634"/>
            <a:ext cx="668215" cy="617444"/>
            <a:chOff x="5160223" y="3250634"/>
            <a:chExt cx="668215" cy="617444"/>
          </a:xfrm>
        </p:grpSpPr>
        <p:sp>
          <p:nvSpPr>
            <p:cNvPr id="88" name="iṣľiḑé">
              <a:extLst>
                <a:ext uri="{FF2B5EF4-FFF2-40B4-BE49-F238E27FC236}">
                  <a16:creationId xmlns="" xmlns:a16="http://schemas.microsoft.com/office/drawing/2014/main" id="{8099BDED-80E1-48B0-9D52-232771F0D2DE}"/>
                </a:ext>
              </a:extLst>
            </p:cNvPr>
            <p:cNvSpPr/>
            <p:nvPr/>
          </p:nvSpPr>
          <p:spPr>
            <a:xfrm>
              <a:off x="5160223" y="3250634"/>
              <a:ext cx="617445" cy="617444"/>
            </a:xfrm>
            <a:prstGeom prst="ellipse">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a:p>
          </p:txBody>
        </p:sp>
        <p:sp>
          <p:nvSpPr>
            <p:cNvPr id="25" name="文本框 24">
              <a:extLst>
                <a:ext uri="{FF2B5EF4-FFF2-40B4-BE49-F238E27FC236}">
                  <a16:creationId xmlns="" xmlns:a16="http://schemas.microsoft.com/office/drawing/2014/main" id="{3AB573F1-2F24-41BA-8DE7-5B68B1201492}"/>
                </a:ext>
              </a:extLst>
            </p:cNvPr>
            <p:cNvSpPr txBox="1"/>
            <p:nvPr/>
          </p:nvSpPr>
          <p:spPr>
            <a:xfrm>
              <a:off x="5160223" y="3365587"/>
              <a:ext cx="66821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绿色</a:t>
              </a:r>
            </a:p>
          </p:txBody>
        </p:sp>
      </p:grpSp>
      <p:grpSp>
        <p:nvGrpSpPr>
          <p:cNvPr id="8" name="组合 7"/>
          <p:cNvGrpSpPr/>
          <p:nvPr/>
        </p:nvGrpSpPr>
        <p:grpSpPr>
          <a:xfrm>
            <a:off x="5177287" y="4425462"/>
            <a:ext cx="668215" cy="617444"/>
            <a:chOff x="4817247" y="4425462"/>
            <a:chExt cx="668215" cy="617444"/>
          </a:xfrm>
        </p:grpSpPr>
        <p:sp>
          <p:nvSpPr>
            <p:cNvPr id="97" name="iṣľiḑé">
              <a:extLst>
                <a:ext uri="{FF2B5EF4-FFF2-40B4-BE49-F238E27FC236}">
                  <a16:creationId xmlns="" xmlns:a16="http://schemas.microsoft.com/office/drawing/2014/main" id="{A73ABE40-974A-4624-AFBE-FA82525CC111}"/>
                </a:ext>
              </a:extLst>
            </p:cNvPr>
            <p:cNvSpPr/>
            <p:nvPr/>
          </p:nvSpPr>
          <p:spPr>
            <a:xfrm>
              <a:off x="4817410" y="4425462"/>
              <a:ext cx="617445" cy="617444"/>
            </a:xfrm>
            <a:prstGeom prst="ellipse">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a:p>
          </p:txBody>
        </p:sp>
        <p:sp>
          <p:nvSpPr>
            <p:cNvPr id="26" name="文本框 25">
              <a:extLst>
                <a:ext uri="{FF2B5EF4-FFF2-40B4-BE49-F238E27FC236}">
                  <a16:creationId xmlns="" xmlns:a16="http://schemas.microsoft.com/office/drawing/2014/main" id="{305199D2-1BF1-44E5-87E6-6E210808B031}"/>
                </a:ext>
              </a:extLst>
            </p:cNvPr>
            <p:cNvSpPr txBox="1"/>
            <p:nvPr/>
          </p:nvSpPr>
          <p:spPr>
            <a:xfrm>
              <a:off x="4817247" y="4541010"/>
              <a:ext cx="66821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开放</a:t>
              </a:r>
            </a:p>
          </p:txBody>
        </p:sp>
      </p:grpSp>
      <p:grpSp>
        <p:nvGrpSpPr>
          <p:cNvPr id="10" name="组合 9"/>
          <p:cNvGrpSpPr/>
          <p:nvPr/>
        </p:nvGrpSpPr>
        <p:grpSpPr>
          <a:xfrm>
            <a:off x="4398435" y="5558135"/>
            <a:ext cx="668215" cy="617444"/>
            <a:chOff x="4038395" y="5558135"/>
            <a:chExt cx="668215" cy="617444"/>
          </a:xfrm>
        </p:grpSpPr>
        <p:sp>
          <p:nvSpPr>
            <p:cNvPr id="94" name="iṣľiḑé">
              <a:extLst>
                <a:ext uri="{FF2B5EF4-FFF2-40B4-BE49-F238E27FC236}">
                  <a16:creationId xmlns="" xmlns:a16="http://schemas.microsoft.com/office/drawing/2014/main" id="{2B5F4FFB-D640-4913-81F1-2FCFE02B322D}"/>
                </a:ext>
              </a:extLst>
            </p:cNvPr>
            <p:cNvSpPr/>
            <p:nvPr/>
          </p:nvSpPr>
          <p:spPr>
            <a:xfrm>
              <a:off x="4038395" y="5558135"/>
              <a:ext cx="617445" cy="617444"/>
            </a:xfrm>
            <a:prstGeom prst="ellipse">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a:p>
          </p:txBody>
        </p:sp>
        <p:sp>
          <p:nvSpPr>
            <p:cNvPr id="27" name="文本框 26">
              <a:extLst>
                <a:ext uri="{FF2B5EF4-FFF2-40B4-BE49-F238E27FC236}">
                  <a16:creationId xmlns="" xmlns:a16="http://schemas.microsoft.com/office/drawing/2014/main" id="{55104A96-6795-4A43-B3EF-82364DFBBEE5}"/>
                </a:ext>
              </a:extLst>
            </p:cNvPr>
            <p:cNvSpPr txBox="1"/>
            <p:nvPr/>
          </p:nvSpPr>
          <p:spPr>
            <a:xfrm>
              <a:off x="4038395" y="5692943"/>
              <a:ext cx="668215"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共享</a:t>
              </a:r>
            </a:p>
          </p:txBody>
        </p:sp>
      </p:grpSp>
      <p:grpSp>
        <p:nvGrpSpPr>
          <p:cNvPr id="12" name="组合 11"/>
          <p:cNvGrpSpPr/>
          <p:nvPr/>
        </p:nvGrpSpPr>
        <p:grpSpPr>
          <a:xfrm>
            <a:off x="1521969" y="2925568"/>
            <a:ext cx="3237032" cy="1624600"/>
            <a:chOff x="257242" y="2495942"/>
            <a:chExt cx="4328213" cy="2172241"/>
          </a:xfrm>
        </p:grpSpPr>
        <p:grpSp>
          <p:nvGrpSpPr>
            <p:cNvPr id="32" name="组合 31"/>
            <p:cNvGrpSpPr/>
            <p:nvPr/>
          </p:nvGrpSpPr>
          <p:grpSpPr>
            <a:xfrm rot="1001380">
              <a:off x="257242" y="2579018"/>
              <a:ext cx="4328213" cy="1998474"/>
              <a:chOff x="3478346" y="2635105"/>
              <a:chExt cx="5235308" cy="2417309"/>
            </a:xfrm>
          </p:grpSpPr>
          <p:grpSp>
            <p:nvGrpSpPr>
              <p:cNvPr id="33" name="ïSlïďê"/>
              <p:cNvGrpSpPr/>
              <p:nvPr/>
            </p:nvGrpSpPr>
            <p:grpSpPr>
              <a:xfrm>
                <a:off x="3478346" y="3140969"/>
                <a:ext cx="5235308" cy="1347847"/>
                <a:chOff x="2892692" y="3166858"/>
                <a:chExt cx="6687405" cy="1721694"/>
              </a:xfrm>
            </p:grpSpPr>
            <p:sp>
              <p:nvSpPr>
                <p:cNvPr id="38" name="iṧļîḓê"/>
                <p:cNvSpPr/>
                <p:nvPr/>
              </p:nvSpPr>
              <p:spPr>
                <a:xfrm rot="18846809">
                  <a:off x="5526167" y="676892"/>
                  <a:ext cx="1420454" cy="6687404"/>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iṩ1íďé"/>
                <p:cNvSpPr/>
                <p:nvPr/>
              </p:nvSpPr>
              <p:spPr>
                <a:xfrm rot="3165966">
                  <a:off x="5526168" y="533383"/>
                  <a:ext cx="1420454" cy="6687404"/>
                </a:xfrm>
                <a:custGeom>
                  <a:avLst/>
                  <a:gdLst>
                    <a:gd name="connsiteX0" fmla="*/ 914799 w 1420454"/>
                    <a:gd name="connsiteY0" fmla="*/ 743885 h 6687404"/>
                    <a:gd name="connsiteX1" fmla="*/ 801199 w 1420454"/>
                    <a:gd name="connsiteY1" fmla="*/ 689970 h 6687404"/>
                    <a:gd name="connsiteX2" fmla="*/ 237526 w 1420454"/>
                    <a:gd name="connsiteY2" fmla="*/ 3343702 h 6687404"/>
                    <a:gd name="connsiteX3" fmla="*/ 801199 w 1420454"/>
                    <a:gd name="connsiteY3" fmla="*/ 5997434 h 6687404"/>
                    <a:gd name="connsiteX4" fmla="*/ 1364872 w 1420454"/>
                    <a:gd name="connsiteY4" fmla="*/ 3343702 h 6687404"/>
                    <a:gd name="connsiteX5" fmla="*/ 914799 w 1420454"/>
                    <a:gd name="connsiteY5" fmla="*/ 743885 h 6687404"/>
                    <a:gd name="connsiteX6" fmla="*/ 853363 w 1420454"/>
                    <a:gd name="connsiteY6" fmla="*/ 67932 h 6687404"/>
                    <a:gd name="connsiteX7" fmla="*/ 1420454 w 1420454"/>
                    <a:gd name="connsiteY7" fmla="*/ 3343702 h 6687404"/>
                    <a:gd name="connsiteX8" fmla="*/ 710227 w 1420454"/>
                    <a:gd name="connsiteY8" fmla="*/ 6687404 h 6687404"/>
                    <a:gd name="connsiteX9" fmla="*/ 0 w 1420454"/>
                    <a:gd name="connsiteY9" fmla="*/ 3343702 h 6687404"/>
                    <a:gd name="connsiteX10" fmla="*/ 710227 w 1420454"/>
                    <a:gd name="connsiteY10" fmla="*/ 0 h 6687404"/>
                    <a:gd name="connsiteX11" fmla="*/ 853363 w 1420454"/>
                    <a:gd name="connsiteY11" fmla="*/ 67932 h 66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54" h="6687404">
                      <a:moveTo>
                        <a:pt x="914799" y="743885"/>
                      </a:moveTo>
                      <a:cubicBezTo>
                        <a:pt x="878105" y="708534"/>
                        <a:pt x="840112" y="689970"/>
                        <a:pt x="801199" y="689970"/>
                      </a:cubicBezTo>
                      <a:cubicBezTo>
                        <a:pt x="489891" y="689970"/>
                        <a:pt x="237526" y="1878086"/>
                        <a:pt x="237526" y="3343702"/>
                      </a:cubicBezTo>
                      <a:cubicBezTo>
                        <a:pt x="237526" y="4809318"/>
                        <a:pt x="489891" y="5997434"/>
                        <a:pt x="801199" y="5997434"/>
                      </a:cubicBezTo>
                      <a:cubicBezTo>
                        <a:pt x="1112507" y="5997434"/>
                        <a:pt x="1364872" y="4809318"/>
                        <a:pt x="1364872" y="3343702"/>
                      </a:cubicBezTo>
                      <a:cubicBezTo>
                        <a:pt x="1364872" y="2061288"/>
                        <a:pt x="1171655" y="991335"/>
                        <a:pt x="914799" y="743885"/>
                      </a:cubicBezTo>
                      <a:close/>
                      <a:moveTo>
                        <a:pt x="853363" y="67932"/>
                      </a:moveTo>
                      <a:cubicBezTo>
                        <a:pt x="1177001" y="379720"/>
                        <a:pt x="1420454" y="1727861"/>
                        <a:pt x="1420454" y="3343702"/>
                      </a:cubicBezTo>
                      <a:cubicBezTo>
                        <a:pt x="1420454" y="5190378"/>
                        <a:pt x="1102475" y="6687404"/>
                        <a:pt x="710227" y="6687404"/>
                      </a:cubicBezTo>
                      <a:cubicBezTo>
                        <a:pt x="317979" y="6687404"/>
                        <a:pt x="0" y="5190378"/>
                        <a:pt x="0" y="3343702"/>
                      </a:cubicBezTo>
                      <a:cubicBezTo>
                        <a:pt x="0" y="1497026"/>
                        <a:pt x="317979" y="0"/>
                        <a:pt x="710227" y="0"/>
                      </a:cubicBezTo>
                      <a:cubicBezTo>
                        <a:pt x="759258" y="0"/>
                        <a:pt x="807128" y="23391"/>
                        <a:pt x="853363" y="6793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íŝļîḓê"/>
                <p:cNvSpPr/>
                <p:nvPr/>
              </p:nvSpPr>
              <p:spPr>
                <a:xfrm rot="18846809">
                  <a:off x="6046150" y="4705019"/>
                  <a:ext cx="242532" cy="124534"/>
                </a:xfrm>
                <a:custGeom>
                  <a:avLst/>
                  <a:gdLst>
                    <a:gd name="connsiteX0" fmla="*/ 240639 w 242532"/>
                    <a:gd name="connsiteY0" fmla="*/ 48821 h 107228"/>
                    <a:gd name="connsiteX1" fmla="*/ 242532 w 242532"/>
                    <a:gd name="connsiteY1" fmla="*/ 107228 h 107228"/>
                    <a:gd name="connsiteX2" fmla="*/ 36257 w 242532"/>
                    <a:gd name="connsiteY2" fmla="*/ 68962 h 107228"/>
                    <a:gd name="connsiteX3" fmla="*/ 2004 w 242532"/>
                    <a:gd name="connsiteY3" fmla="*/ 61820 h 107228"/>
                    <a:gd name="connsiteX4" fmla="*/ 0 w 242532"/>
                    <a:gd name="connsiteY4" fmla="*/ 0 h 107228"/>
                    <a:gd name="connsiteX5" fmla="*/ 181641 w 242532"/>
                    <a:gd name="connsiteY5" fmla="*/ 37876 h 1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32" h="107228">
                      <a:moveTo>
                        <a:pt x="240639" y="48821"/>
                      </a:moveTo>
                      <a:lnTo>
                        <a:pt x="242532" y="107228"/>
                      </a:lnTo>
                      <a:lnTo>
                        <a:pt x="36257" y="68962"/>
                      </a:lnTo>
                      <a:lnTo>
                        <a:pt x="2004" y="61820"/>
                      </a:lnTo>
                      <a:lnTo>
                        <a:pt x="0" y="0"/>
                      </a:lnTo>
                      <a:lnTo>
                        <a:pt x="181641" y="3787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41" name="iṥḻîde"/>
                <p:cNvGrpSpPr/>
                <p:nvPr/>
              </p:nvGrpSpPr>
              <p:grpSpPr>
                <a:xfrm>
                  <a:off x="5137486" y="3759183"/>
                  <a:ext cx="2082138" cy="276285"/>
                  <a:chOff x="5137486" y="3759183"/>
                  <a:chExt cx="2082138" cy="276285"/>
                </a:xfrm>
              </p:grpSpPr>
              <p:sp>
                <p:nvSpPr>
                  <p:cNvPr id="43" name="íŝḷíḓe"/>
                  <p:cNvSpPr/>
                  <p:nvPr/>
                </p:nvSpPr>
                <p:spPr>
                  <a:xfrm rot="18846809">
                    <a:off x="5153904" y="3742765"/>
                    <a:ext cx="252692" cy="285528"/>
                  </a:xfrm>
                  <a:custGeom>
                    <a:avLst/>
                    <a:gdLst>
                      <a:gd name="connsiteX0" fmla="*/ 256255 w 256255"/>
                      <a:gd name="connsiteY0" fmla="*/ 23941 h 264940"/>
                      <a:gd name="connsiteX1" fmla="*/ 248654 w 256255"/>
                      <a:gd name="connsiteY1" fmla="*/ 121720 h 264940"/>
                      <a:gd name="connsiteX2" fmla="*/ 240832 w 256255"/>
                      <a:gd name="connsiteY2" fmla="*/ 264940 h 264940"/>
                      <a:gd name="connsiteX3" fmla="*/ 86192 w 256255"/>
                      <a:gd name="connsiteY3" fmla="*/ 249978 h 264940"/>
                      <a:gd name="connsiteX4" fmla="*/ 0 w 256255"/>
                      <a:gd name="connsiteY4" fmla="*/ 243638 h 264940"/>
                      <a:gd name="connsiteX5" fmla="*/ 215 w 256255"/>
                      <a:gd name="connsiteY5" fmla="*/ 236986 h 264940"/>
                      <a:gd name="connsiteX6" fmla="*/ 13158 w 256255"/>
                      <a:gd name="connsiteY6" fmla="*/ 0 h 264940"/>
                      <a:gd name="connsiteX7" fmla="*/ 237522 w 256255"/>
                      <a:gd name="connsiteY7" fmla="*/ 21708 h 26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55" h="264940">
                        <a:moveTo>
                          <a:pt x="256255" y="23941"/>
                        </a:moveTo>
                        <a:lnTo>
                          <a:pt x="248654" y="121720"/>
                        </a:lnTo>
                        <a:lnTo>
                          <a:pt x="240832" y="264940"/>
                        </a:lnTo>
                        <a:lnTo>
                          <a:pt x="86192" y="249978"/>
                        </a:lnTo>
                        <a:lnTo>
                          <a:pt x="0" y="243638"/>
                        </a:lnTo>
                        <a:lnTo>
                          <a:pt x="215" y="236986"/>
                        </a:lnTo>
                        <a:lnTo>
                          <a:pt x="13158" y="0"/>
                        </a:lnTo>
                        <a:lnTo>
                          <a:pt x="237522" y="2170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5" name="íşlíde"/>
                  <p:cNvSpPr/>
                  <p:nvPr/>
                </p:nvSpPr>
                <p:spPr>
                  <a:xfrm rot="18846809">
                    <a:off x="7145312" y="3961155"/>
                    <a:ext cx="62178" cy="86447"/>
                  </a:xfrm>
                  <a:custGeom>
                    <a:avLst/>
                    <a:gdLst>
                      <a:gd name="connsiteX0" fmla="*/ 62178 w 62178"/>
                      <a:gd name="connsiteY0" fmla="*/ 6068 h 65238"/>
                      <a:gd name="connsiteX1" fmla="*/ 60846 w 62178"/>
                      <a:gd name="connsiteY1" fmla="*/ 47174 h 65238"/>
                      <a:gd name="connsiteX2" fmla="*/ 59859 w 62178"/>
                      <a:gd name="connsiteY2" fmla="*/ 65238 h 65238"/>
                      <a:gd name="connsiteX3" fmla="*/ 0 w 62178"/>
                      <a:gd name="connsiteY3" fmla="*/ 59024 h 65238"/>
                      <a:gd name="connsiteX4" fmla="*/ 3223 w 62178"/>
                      <a:gd name="connsiteY4" fmla="*/ 0 h 65238"/>
                      <a:gd name="connsiteX5" fmla="*/ 59552 w 62178"/>
                      <a:gd name="connsiteY5" fmla="*/ 5848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78" h="65238">
                        <a:moveTo>
                          <a:pt x="62178" y="6068"/>
                        </a:moveTo>
                        <a:lnTo>
                          <a:pt x="60846" y="47174"/>
                        </a:lnTo>
                        <a:lnTo>
                          <a:pt x="59859" y="65238"/>
                        </a:lnTo>
                        <a:lnTo>
                          <a:pt x="0" y="59024"/>
                        </a:lnTo>
                        <a:lnTo>
                          <a:pt x="3223" y="0"/>
                        </a:lnTo>
                        <a:lnTo>
                          <a:pt x="59552" y="584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sp>
            <p:nvSpPr>
              <p:cNvPr id="34" name="íšḻiḓê"/>
              <p:cNvSpPr/>
              <p:nvPr/>
            </p:nvSpPr>
            <p:spPr>
              <a:xfrm>
                <a:off x="4447908" y="2635105"/>
                <a:ext cx="750470" cy="750470"/>
              </a:xfrm>
              <a:prstGeom prst="ellipse">
                <a:avLst/>
              </a:prstGeom>
              <a:solidFill>
                <a:srgbClr val="ED7D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î$ľidé"/>
              <p:cNvSpPr/>
              <p:nvPr/>
            </p:nvSpPr>
            <p:spPr>
              <a:xfrm>
                <a:off x="6746583" y="3758322"/>
                <a:ext cx="1294092" cy="1294092"/>
              </a:xfrm>
              <a:prstGeom prst="ellipse">
                <a:avLst/>
              </a:prstGeom>
              <a:solidFill>
                <a:srgbClr val="ED7D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íṧḷidè"/>
              <p:cNvSpPr/>
              <p:nvPr/>
            </p:nvSpPr>
            <p:spPr>
              <a:xfrm>
                <a:off x="7191243" y="2770163"/>
                <a:ext cx="657866" cy="657866"/>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7" name="ïśľíḑè"/>
              <p:cNvSpPr/>
              <p:nvPr/>
            </p:nvSpPr>
            <p:spPr>
              <a:xfrm>
                <a:off x="4071695" y="3914714"/>
                <a:ext cx="956539" cy="956539"/>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11" name="椭圆 10"/>
            <p:cNvSpPr/>
            <p:nvPr/>
          </p:nvSpPr>
          <p:spPr>
            <a:xfrm>
              <a:off x="1491131" y="2495942"/>
              <a:ext cx="240218" cy="240218"/>
            </a:xfrm>
            <a:prstGeom prst="ellipse">
              <a:avLst/>
            </a:prstGeom>
            <a:solidFill>
              <a:srgbClr val="FFFFF5"/>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46" name="椭圆 45"/>
            <p:cNvSpPr/>
            <p:nvPr/>
          </p:nvSpPr>
          <p:spPr>
            <a:xfrm>
              <a:off x="3604312" y="3210186"/>
              <a:ext cx="226501" cy="226501"/>
            </a:xfrm>
            <a:prstGeom prst="ellipse">
              <a:avLst/>
            </a:prstGeom>
            <a:solidFill>
              <a:srgbClr val="FFFFF5"/>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48" name="椭圆 47"/>
            <p:cNvSpPr/>
            <p:nvPr/>
          </p:nvSpPr>
          <p:spPr>
            <a:xfrm>
              <a:off x="2972692" y="3982349"/>
              <a:ext cx="685834" cy="685834"/>
            </a:xfrm>
            <a:prstGeom prst="ellipse">
              <a:avLst/>
            </a:prstGeom>
            <a:solidFill>
              <a:srgbClr val="FFFFF5"/>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49" name="椭圆 48"/>
            <p:cNvSpPr/>
            <p:nvPr/>
          </p:nvSpPr>
          <p:spPr>
            <a:xfrm>
              <a:off x="872372" y="3454786"/>
              <a:ext cx="388513" cy="388513"/>
            </a:xfrm>
            <a:prstGeom prst="ellipse">
              <a:avLst/>
            </a:prstGeom>
            <a:solidFill>
              <a:srgbClr val="FFFFF5"/>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grpSp>
    </p:spTree>
    <p:extLst>
      <p:ext uri="{BB962C8B-B14F-4D97-AF65-F5344CB8AC3E}">
        <p14:creationId xmlns:p14="http://schemas.microsoft.com/office/powerpoint/2010/main" val="8381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20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86017"/>
                                        </p:tgtEl>
                                        <p:attrNameLst>
                                          <p:attrName>style.visibility</p:attrName>
                                        </p:attrNameLst>
                                      </p:cBhvr>
                                      <p:to>
                                        <p:strVal val="visible"/>
                                      </p:to>
                                    </p:set>
                                    <p:animEffect transition="in" filter="fade">
                                      <p:cBhvr>
                                        <p:cTn id="28" dur="500"/>
                                        <p:tgtEl>
                                          <p:spTgt spid="86017"/>
                                        </p:tgtEl>
                                      </p:cBhvr>
                                    </p:animEffect>
                                  </p:childTnLst>
                                </p:cTn>
                              </p:par>
                            </p:childTnLst>
                          </p:cTn>
                        </p:par>
                        <p:par>
                          <p:cTn id="29" fill="hold">
                            <p:stCondLst>
                              <p:cond delay="2950"/>
                            </p:stCondLst>
                            <p:childTnLst>
                              <p:par>
                                <p:cTn id="30" presetID="53" presetClass="entr" presetSubtype="16"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par>
                          <p:cTn id="35" fill="hold">
                            <p:stCondLst>
                              <p:cond delay="3450"/>
                            </p:stCondLst>
                            <p:childTnLst>
                              <p:par>
                                <p:cTn id="36" presetID="22" presetClass="entr" presetSubtype="8"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395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par>
                          <p:cTn id="43" fill="hold">
                            <p:stCondLst>
                              <p:cond delay="50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left)">
                                      <p:cBhvr>
                                        <p:cTn id="52" dur="500"/>
                                        <p:tgtEl>
                                          <p:spTgt spid="50"/>
                                        </p:tgtEl>
                                      </p:cBhvr>
                                    </p:animEffect>
                                  </p:childTnLst>
                                </p:cTn>
                              </p:par>
                            </p:childTnLst>
                          </p:cTn>
                        </p:par>
                        <p:par>
                          <p:cTn id="53" fill="hold">
                            <p:stCondLst>
                              <p:cond delay="6000"/>
                            </p:stCondLst>
                            <p:childTnLst>
                              <p:par>
                                <p:cTn id="54" presetID="10" presetClass="entr" presetSubtype="0" fill="hold" grpId="0" nodeType="afterEffect">
                                  <p:stCondLst>
                                    <p:cond delay="0"/>
                                  </p:stCondLst>
                                  <p:iterate type="wd">
                                    <p:tmPct val="10000"/>
                                  </p:iterate>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par>
                          <p:cTn id="57" fill="hold">
                            <p:stCondLst>
                              <p:cond delay="7150"/>
                            </p:stCondLst>
                            <p:childTnLst>
                              <p:par>
                                <p:cTn id="58" presetID="53" presetClass="entr" presetSubtype="16"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par>
                          <p:cTn id="63" fill="hold">
                            <p:stCondLst>
                              <p:cond delay="7650"/>
                            </p:stCondLst>
                            <p:childTnLst>
                              <p:par>
                                <p:cTn id="64" presetID="22" presetClass="entr" presetSubtype="8" fill="hold"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left)">
                                      <p:cBhvr>
                                        <p:cTn id="66" dur="500"/>
                                        <p:tgtEl>
                                          <p:spTgt spid="56"/>
                                        </p:tgtEl>
                                      </p:cBhvr>
                                    </p:animEffect>
                                  </p:childTnLst>
                                </p:cTn>
                              </p:par>
                            </p:childTnLst>
                          </p:cTn>
                        </p:par>
                        <p:par>
                          <p:cTn id="67" fill="hold">
                            <p:stCondLst>
                              <p:cond delay="8150"/>
                            </p:stCondLst>
                            <p:childTnLst>
                              <p:par>
                                <p:cTn id="68" presetID="10" presetClass="entr" presetSubtype="0" fill="hold" grpId="0" nodeType="afterEffect">
                                  <p:stCondLst>
                                    <p:cond delay="0"/>
                                  </p:stCondLst>
                                  <p:iterate type="wd">
                                    <p:tmPct val="10000"/>
                                  </p:iterate>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par>
                          <p:cTn id="71" fill="hold">
                            <p:stCondLst>
                              <p:cond delay="9200"/>
                            </p:stCondLst>
                            <p:childTnLst>
                              <p:par>
                                <p:cTn id="72" presetID="53" presetClass="entr" presetSubtype="16"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transition="in" filter="fade">
                                      <p:cBhvr>
                                        <p:cTn id="76" dur="500"/>
                                        <p:tgtEl>
                                          <p:spTgt spid="10"/>
                                        </p:tgtEl>
                                      </p:cBhvr>
                                    </p:animEffect>
                                  </p:childTnLst>
                                </p:cTn>
                              </p:par>
                            </p:childTnLst>
                          </p:cTn>
                        </p:par>
                        <p:par>
                          <p:cTn id="77" fill="hold">
                            <p:stCondLst>
                              <p:cond delay="9700"/>
                            </p:stCondLst>
                            <p:childTnLst>
                              <p:par>
                                <p:cTn id="78" presetID="22" presetClass="entr" presetSubtype="8" fill="hold" nodeType="after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left)">
                                      <p:cBhvr>
                                        <p:cTn id="80" dur="500"/>
                                        <p:tgtEl>
                                          <p:spTgt spid="61"/>
                                        </p:tgtEl>
                                      </p:cBhvr>
                                    </p:animEffect>
                                  </p:childTnLst>
                                </p:cTn>
                              </p:par>
                            </p:childTnLst>
                          </p:cTn>
                        </p:par>
                        <p:par>
                          <p:cTn id="81" fill="hold">
                            <p:stCondLst>
                              <p:cond delay="10200"/>
                            </p:stCondLst>
                            <p:childTnLst>
                              <p:par>
                                <p:cTn id="82" presetID="10" presetClass="entr" presetSubtype="0" fill="hold" grpId="0" nodeType="afterEffect">
                                  <p:stCondLst>
                                    <p:cond delay="0"/>
                                  </p:stCondLst>
                                  <p:iterate type="wd">
                                    <p:tmPct val="10000"/>
                                  </p:iterate>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6017" grpId="0"/>
      <p:bldP spid="47" grpId="0"/>
      <p:bldP spid="53" grpId="0"/>
      <p:bldP spid="65"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071863" y="2699245"/>
            <a:ext cx="8208912" cy="2063835"/>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抓住了创新，就抓住了牵动经济社会发展全局的“牛鼻子”</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。树立创新发展理念，就必须把创新摆在国家发展全局的核心位置，不断推进理论创新、制度创新、科技创新、文化创新等各方面创新，让创新贯穿党和国家一切工作，让创新在全社会蔚然成风。</a:t>
            </a:r>
          </a:p>
        </p:txBody>
      </p:sp>
      <p:sp>
        <p:nvSpPr>
          <p:cNvPr id="11" name="文本框 10">
            <a:extLst>
              <a:ext uri="{FF2B5EF4-FFF2-40B4-BE49-F238E27FC236}">
                <a16:creationId xmlns="" xmlns:a16="http://schemas.microsoft.com/office/drawing/2014/main" id="{63533297-0E77-4C5E-BCEB-25C49B518FE0}"/>
              </a:ext>
            </a:extLst>
          </p:cNvPr>
          <p:cNvSpPr txBox="1"/>
          <p:nvPr/>
        </p:nvSpPr>
        <p:spPr>
          <a:xfrm>
            <a:off x="2730299" y="1748058"/>
            <a:ext cx="1861172" cy="461665"/>
          </a:xfrm>
          <a:prstGeom prst="rect">
            <a:avLst/>
          </a:prstGeom>
          <a:noFill/>
        </p:spPr>
        <p:txBody>
          <a:bodyPr wrap="square" rtlCol="0">
            <a:spAutoFit/>
          </a:bodyPr>
          <a:lstStyle/>
          <a:p>
            <a:pPr algn="dist"/>
            <a:r>
              <a:rPr lang="zh-CN" altLang="en-US" sz="2400" b="1" dirty="0">
                <a:solidFill>
                  <a:schemeClr val="tx1">
                    <a:lumMod val="75000"/>
                    <a:lumOff val="25000"/>
                  </a:schemeClr>
                </a:solidFill>
                <a:latin typeface="+mj-ea"/>
                <a:ea typeface="+mj-ea"/>
              </a:rPr>
              <a:t>发展</a:t>
            </a:r>
            <a:r>
              <a:rPr lang="zh-CN" altLang="en-US" sz="2400" b="1" dirty="0">
                <a:solidFill>
                  <a:schemeClr val="tx1">
                    <a:lumMod val="85000"/>
                    <a:lumOff val="15000"/>
                  </a:schemeClr>
                </a:solidFill>
                <a:latin typeface="+mj-ea"/>
                <a:ea typeface="+mj-ea"/>
              </a:rPr>
              <a:t>理念</a:t>
            </a:r>
          </a:p>
        </p:txBody>
      </p:sp>
      <p:grpSp>
        <p:nvGrpSpPr>
          <p:cNvPr id="2" name="组合 1"/>
          <p:cNvGrpSpPr/>
          <p:nvPr/>
        </p:nvGrpSpPr>
        <p:grpSpPr>
          <a:xfrm>
            <a:off x="807745" y="980728"/>
            <a:ext cx="1031051" cy="1107996"/>
            <a:chOff x="807745" y="980728"/>
            <a:chExt cx="1031051" cy="1107996"/>
          </a:xfrm>
        </p:grpSpPr>
        <p:sp>
          <p:nvSpPr>
            <p:cNvPr id="6" name="文本框 5">
              <a:extLst>
                <a:ext uri="{FF2B5EF4-FFF2-40B4-BE49-F238E27FC236}">
                  <a16:creationId xmlns="" xmlns:a16="http://schemas.microsoft.com/office/drawing/2014/main" id="{B35C664C-0C1C-4649-BFAE-030AD7FCE5EC}"/>
                </a:ext>
              </a:extLst>
            </p:cNvPr>
            <p:cNvSpPr txBox="1"/>
            <p:nvPr/>
          </p:nvSpPr>
          <p:spPr>
            <a:xfrm>
              <a:off x="807745" y="980728"/>
              <a:ext cx="1031051" cy="1107996"/>
            </a:xfrm>
            <a:prstGeom prst="rect">
              <a:avLst/>
            </a:prstGeom>
            <a:noFill/>
            <a:ln w="12700">
              <a:noFill/>
            </a:ln>
          </p:spPr>
          <p:txBody>
            <a:bodyPr wrap="none" rtlCol="0">
              <a:spAutoFit/>
            </a:bodyPr>
            <a:lstStyle/>
            <a:p>
              <a:r>
                <a:rPr lang="zh-CN" altLang="en-US" sz="6600" dirty="0">
                  <a:solidFill>
                    <a:srgbClr val="C00000"/>
                  </a:solidFill>
                  <a:latin typeface="华文新魏" panose="02010800040101010101" pitchFamily="2" charset="-122"/>
                  <a:ea typeface="华文新魏" panose="02010800040101010101" pitchFamily="2" charset="-122"/>
                </a:rPr>
                <a:t>创</a:t>
              </a:r>
            </a:p>
          </p:txBody>
        </p:sp>
        <p:sp>
          <p:nvSpPr>
            <p:cNvPr id="22" name="Freeform 8">
              <a:extLst>
                <a:ext uri="{FF2B5EF4-FFF2-40B4-BE49-F238E27FC236}">
                  <a16:creationId xmlns="" xmlns:a16="http://schemas.microsoft.com/office/drawing/2014/main" id="{CC874BD1-DBD7-4D5C-ACA7-3BBAC3CF41AF}"/>
                </a:ext>
              </a:extLst>
            </p:cNvPr>
            <p:cNvSpPr>
              <a:spLocks noEditPoints="1"/>
            </p:cNvSpPr>
            <p:nvPr/>
          </p:nvSpPr>
          <p:spPr bwMode="auto">
            <a:xfrm>
              <a:off x="917003" y="1204623"/>
              <a:ext cx="752499" cy="755192"/>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3" name="Rectangle 9">
              <a:extLst>
                <a:ext uri="{FF2B5EF4-FFF2-40B4-BE49-F238E27FC236}">
                  <a16:creationId xmlns="" xmlns:a16="http://schemas.microsoft.com/office/drawing/2014/main" id="{4A87E56F-59C1-420F-8E9C-9FEE8EEE2F77}"/>
                </a:ext>
              </a:extLst>
            </p:cNvPr>
            <p:cNvSpPr>
              <a:spLocks noChangeArrowheads="1"/>
            </p:cNvSpPr>
            <p:nvPr/>
          </p:nvSpPr>
          <p:spPr bwMode="auto">
            <a:xfrm>
              <a:off x="921493" y="1578178"/>
              <a:ext cx="10776" cy="808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4" name="Freeform 10">
              <a:extLst>
                <a:ext uri="{FF2B5EF4-FFF2-40B4-BE49-F238E27FC236}">
                  <a16:creationId xmlns="" xmlns:a16="http://schemas.microsoft.com/office/drawing/2014/main" id="{79EC1702-C9F9-4CCC-B429-81E21966A8EA}"/>
                </a:ext>
              </a:extLst>
            </p:cNvPr>
            <p:cNvSpPr>
              <a:spLocks/>
            </p:cNvSpPr>
            <p:nvPr/>
          </p:nvSpPr>
          <p:spPr bwMode="auto">
            <a:xfrm>
              <a:off x="921493" y="1578178"/>
              <a:ext cx="10776" cy="8082"/>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5" name="Freeform 11">
              <a:extLst>
                <a:ext uri="{FF2B5EF4-FFF2-40B4-BE49-F238E27FC236}">
                  <a16:creationId xmlns="" xmlns:a16="http://schemas.microsoft.com/office/drawing/2014/main" id="{6BDF6887-F660-4697-819B-4575F923A85C}"/>
                </a:ext>
              </a:extLst>
            </p:cNvPr>
            <p:cNvSpPr>
              <a:spLocks noEditPoints="1"/>
            </p:cNvSpPr>
            <p:nvPr/>
          </p:nvSpPr>
          <p:spPr bwMode="auto">
            <a:xfrm>
              <a:off x="952922" y="1578178"/>
              <a:ext cx="680661" cy="8082"/>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6" name="Rectangle 14">
              <a:extLst>
                <a:ext uri="{FF2B5EF4-FFF2-40B4-BE49-F238E27FC236}">
                  <a16:creationId xmlns="" xmlns:a16="http://schemas.microsoft.com/office/drawing/2014/main" id="{6EA1E704-BD36-4110-97AE-C9EDCA775D20}"/>
                </a:ext>
              </a:extLst>
            </p:cNvPr>
            <p:cNvSpPr>
              <a:spLocks noChangeArrowheads="1"/>
            </p:cNvSpPr>
            <p:nvPr/>
          </p:nvSpPr>
          <p:spPr bwMode="auto">
            <a:xfrm>
              <a:off x="1289660" y="1208215"/>
              <a:ext cx="8082" cy="1077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7" name="Freeform 15">
              <a:extLst>
                <a:ext uri="{FF2B5EF4-FFF2-40B4-BE49-F238E27FC236}">
                  <a16:creationId xmlns="" xmlns:a16="http://schemas.microsoft.com/office/drawing/2014/main" id="{7512DA60-EECD-4B90-8781-FF7225D59CBF}"/>
                </a:ext>
              </a:extLst>
            </p:cNvPr>
            <p:cNvSpPr>
              <a:spLocks/>
            </p:cNvSpPr>
            <p:nvPr/>
          </p:nvSpPr>
          <p:spPr bwMode="auto">
            <a:xfrm>
              <a:off x="1289660" y="1208215"/>
              <a:ext cx="8082" cy="10776"/>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8" name="Freeform 16">
              <a:extLst>
                <a:ext uri="{FF2B5EF4-FFF2-40B4-BE49-F238E27FC236}">
                  <a16:creationId xmlns="" xmlns:a16="http://schemas.microsoft.com/office/drawing/2014/main" id="{CFE5BA01-678B-4FE9-B78E-FAF63A856C19}"/>
                </a:ext>
              </a:extLst>
            </p:cNvPr>
            <p:cNvSpPr>
              <a:spLocks noEditPoints="1"/>
            </p:cNvSpPr>
            <p:nvPr/>
          </p:nvSpPr>
          <p:spPr bwMode="auto">
            <a:xfrm>
              <a:off x="1289660" y="1240542"/>
              <a:ext cx="8082" cy="683355"/>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9" name="Rectangle 17">
              <a:extLst>
                <a:ext uri="{FF2B5EF4-FFF2-40B4-BE49-F238E27FC236}">
                  <a16:creationId xmlns="" xmlns:a16="http://schemas.microsoft.com/office/drawing/2014/main" id="{B73AE3ED-56E9-4BFE-A0DE-4E2EEC4DAE46}"/>
                </a:ext>
              </a:extLst>
            </p:cNvPr>
            <p:cNvSpPr>
              <a:spLocks noChangeArrowheads="1"/>
            </p:cNvSpPr>
            <p:nvPr/>
          </p:nvSpPr>
          <p:spPr bwMode="auto">
            <a:xfrm>
              <a:off x="1289660" y="1944550"/>
              <a:ext cx="8082" cy="1347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0" name="Freeform 18">
              <a:extLst>
                <a:ext uri="{FF2B5EF4-FFF2-40B4-BE49-F238E27FC236}">
                  <a16:creationId xmlns="" xmlns:a16="http://schemas.microsoft.com/office/drawing/2014/main" id="{1562F31E-7765-4163-BE6F-8FA07A823E13}"/>
                </a:ext>
              </a:extLst>
            </p:cNvPr>
            <p:cNvSpPr>
              <a:spLocks/>
            </p:cNvSpPr>
            <p:nvPr/>
          </p:nvSpPr>
          <p:spPr bwMode="auto">
            <a:xfrm>
              <a:off x="1289660" y="1944550"/>
              <a:ext cx="8082" cy="13470"/>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1" name="Freeform 21">
              <a:extLst>
                <a:ext uri="{FF2B5EF4-FFF2-40B4-BE49-F238E27FC236}">
                  <a16:creationId xmlns="" xmlns:a16="http://schemas.microsoft.com/office/drawing/2014/main" id="{571CDF65-CD10-4FEC-863C-345F72ACCC08}"/>
                </a:ext>
              </a:extLst>
            </p:cNvPr>
            <p:cNvSpPr>
              <a:spLocks noEditPoints="1"/>
            </p:cNvSpPr>
            <p:nvPr/>
          </p:nvSpPr>
          <p:spPr bwMode="auto">
            <a:xfrm>
              <a:off x="940351" y="1227970"/>
              <a:ext cx="705804" cy="70849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2" name="Freeform 22">
              <a:extLst>
                <a:ext uri="{FF2B5EF4-FFF2-40B4-BE49-F238E27FC236}">
                  <a16:creationId xmlns="" xmlns:a16="http://schemas.microsoft.com/office/drawing/2014/main" id="{39F6958A-7652-448D-B094-CA0C5CAC6AD0}"/>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3" name="Freeform 23">
              <a:extLst>
                <a:ext uri="{FF2B5EF4-FFF2-40B4-BE49-F238E27FC236}">
                  <a16:creationId xmlns="" xmlns:a16="http://schemas.microsoft.com/office/drawing/2014/main" id="{0D9B5795-462F-489E-BA39-FC15C0E1878C}"/>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4" name="Freeform 26">
              <a:extLst>
                <a:ext uri="{FF2B5EF4-FFF2-40B4-BE49-F238E27FC236}">
                  <a16:creationId xmlns="" xmlns:a16="http://schemas.microsoft.com/office/drawing/2014/main" id="{847E283F-2A36-4C5A-92DB-4A25DF849F56}"/>
                </a:ext>
              </a:extLst>
            </p:cNvPr>
            <p:cNvSpPr>
              <a:spLocks noEditPoints="1"/>
            </p:cNvSpPr>
            <p:nvPr/>
          </p:nvSpPr>
          <p:spPr bwMode="auto">
            <a:xfrm>
              <a:off x="940351" y="1227970"/>
              <a:ext cx="705804" cy="70849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5" name="Freeform 27">
              <a:extLst>
                <a:ext uri="{FF2B5EF4-FFF2-40B4-BE49-F238E27FC236}">
                  <a16:creationId xmlns="" xmlns:a16="http://schemas.microsoft.com/office/drawing/2014/main" id="{0B78BDD9-0264-438F-BDB0-CFB7E8B98902}"/>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6" name="Freeform 28">
              <a:extLst>
                <a:ext uri="{FF2B5EF4-FFF2-40B4-BE49-F238E27FC236}">
                  <a16:creationId xmlns="" xmlns:a16="http://schemas.microsoft.com/office/drawing/2014/main" id="{786A24E1-CF9D-4C4E-88A5-0ABE129E5F70}"/>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7" name="Freeform 29">
              <a:extLst>
                <a:ext uri="{FF2B5EF4-FFF2-40B4-BE49-F238E27FC236}">
                  <a16:creationId xmlns="" xmlns:a16="http://schemas.microsoft.com/office/drawing/2014/main" id="{D3700312-4D4A-4C53-9D05-22DCE148D376}"/>
                </a:ext>
              </a:extLst>
            </p:cNvPr>
            <p:cNvSpPr>
              <a:spLocks/>
            </p:cNvSpPr>
            <p:nvPr/>
          </p:nvSpPr>
          <p:spPr bwMode="auto">
            <a:xfrm>
              <a:off x="887370" y="1174092"/>
              <a:ext cx="812663" cy="815356"/>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3" name="组合 2"/>
          <p:cNvGrpSpPr/>
          <p:nvPr/>
        </p:nvGrpSpPr>
        <p:grpSpPr>
          <a:xfrm>
            <a:off x="1679192" y="1351165"/>
            <a:ext cx="954107" cy="1015663"/>
            <a:chOff x="1679192" y="1351165"/>
            <a:chExt cx="954107" cy="1015663"/>
          </a:xfrm>
        </p:grpSpPr>
        <p:sp>
          <p:nvSpPr>
            <p:cNvPr id="10" name="文本框 9">
              <a:extLst>
                <a:ext uri="{FF2B5EF4-FFF2-40B4-BE49-F238E27FC236}">
                  <a16:creationId xmlns="" xmlns:a16="http://schemas.microsoft.com/office/drawing/2014/main" id="{E3A0194A-680D-4F6E-BB26-0EAE2F997127}"/>
                </a:ext>
              </a:extLst>
            </p:cNvPr>
            <p:cNvSpPr txBox="1"/>
            <p:nvPr/>
          </p:nvSpPr>
          <p:spPr>
            <a:xfrm>
              <a:off x="1679192" y="1351165"/>
              <a:ext cx="954107" cy="1015663"/>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新</a:t>
              </a:r>
            </a:p>
          </p:txBody>
        </p:sp>
        <p:grpSp>
          <p:nvGrpSpPr>
            <p:cNvPr id="61" name="组合 60">
              <a:extLst>
                <a:ext uri="{FF2B5EF4-FFF2-40B4-BE49-F238E27FC236}">
                  <a16:creationId xmlns="" xmlns:a16="http://schemas.microsoft.com/office/drawing/2014/main" id="{81FD09BA-E766-470A-A5BE-B192E93A1797}"/>
                </a:ext>
              </a:extLst>
            </p:cNvPr>
            <p:cNvGrpSpPr/>
            <p:nvPr/>
          </p:nvGrpSpPr>
          <p:grpSpPr>
            <a:xfrm>
              <a:off x="1753956" y="1496113"/>
              <a:ext cx="812663" cy="815356"/>
              <a:chOff x="541020" y="993775"/>
              <a:chExt cx="1436688" cy="1441450"/>
            </a:xfrm>
            <a:solidFill>
              <a:schemeClr val="tx1">
                <a:lumMod val="60000"/>
                <a:lumOff val="40000"/>
              </a:schemeClr>
            </a:solidFill>
          </p:grpSpPr>
          <p:sp>
            <p:nvSpPr>
              <p:cNvPr id="62" name="Freeform 8">
                <a:extLst>
                  <a:ext uri="{FF2B5EF4-FFF2-40B4-BE49-F238E27FC236}">
                    <a16:creationId xmlns="" xmlns:a16="http://schemas.microsoft.com/office/drawing/2014/main" id="{9AF20BE1-D070-4AC7-B518-A2B4DC1E7331}"/>
                  </a:ext>
                </a:extLst>
              </p:cNvPr>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3" name="Rectangle 9">
                <a:extLst>
                  <a:ext uri="{FF2B5EF4-FFF2-40B4-BE49-F238E27FC236}">
                    <a16:creationId xmlns="" xmlns:a16="http://schemas.microsoft.com/office/drawing/2014/main" id="{3CEE4B6A-36FE-40CD-9BFB-4A6D05E28C90}"/>
                  </a:ext>
                </a:extLst>
              </p:cNvPr>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4" name="Freeform 10">
                <a:extLst>
                  <a:ext uri="{FF2B5EF4-FFF2-40B4-BE49-F238E27FC236}">
                    <a16:creationId xmlns="" xmlns:a16="http://schemas.microsoft.com/office/drawing/2014/main" id="{508C9F69-4050-475B-8541-C0B2EAEA3976}"/>
                  </a:ext>
                </a:extLst>
              </p:cNvPr>
              <p:cNvSpPr>
                <a:spLocks/>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5" name="Freeform 11">
                <a:extLst>
                  <a:ext uri="{FF2B5EF4-FFF2-40B4-BE49-F238E27FC236}">
                    <a16:creationId xmlns="" xmlns:a16="http://schemas.microsoft.com/office/drawing/2014/main" id="{312ACB53-E8F9-4A72-B7C5-E96D50F09860}"/>
                  </a:ext>
                </a:extLst>
              </p:cNvPr>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6" name="Rectangle 14">
                <a:extLst>
                  <a:ext uri="{FF2B5EF4-FFF2-40B4-BE49-F238E27FC236}">
                    <a16:creationId xmlns="" xmlns:a16="http://schemas.microsoft.com/office/drawing/2014/main" id="{E5E8B548-9D35-4D47-906E-442B7602D20B}"/>
                  </a:ext>
                </a:extLst>
              </p:cNvPr>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7" name="Freeform 15">
                <a:extLst>
                  <a:ext uri="{FF2B5EF4-FFF2-40B4-BE49-F238E27FC236}">
                    <a16:creationId xmlns="" xmlns:a16="http://schemas.microsoft.com/office/drawing/2014/main" id="{70180866-7D80-4DB0-9D62-93ECD5A0710C}"/>
                  </a:ext>
                </a:extLst>
              </p:cNvPr>
              <p:cNvSpPr>
                <a:spLocks/>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8" name="Freeform 16">
                <a:extLst>
                  <a:ext uri="{FF2B5EF4-FFF2-40B4-BE49-F238E27FC236}">
                    <a16:creationId xmlns="" xmlns:a16="http://schemas.microsoft.com/office/drawing/2014/main" id="{930B9428-3A1E-4066-B3B9-9FA49D2DEB2B}"/>
                  </a:ext>
                </a:extLst>
              </p:cNvPr>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9" name="Rectangle 17">
                <a:extLst>
                  <a:ext uri="{FF2B5EF4-FFF2-40B4-BE49-F238E27FC236}">
                    <a16:creationId xmlns="" xmlns:a16="http://schemas.microsoft.com/office/drawing/2014/main" id="{86603DEF-BBB6-419D-B202-052AC1A83464}"/>
                  </a:ext>
                </a:extLst>
              </p:cNvPr>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0" name="Freeform 18">
                <a:extLst>
                  <a:ext uri="{FF2B5EF4-FFF2-40B4-BE49-F238E27FC236}">
                    <a16:creationId xmlns="" xmlns:a16="http://schemas.microsoft.com/office/drawing/2014/main" id="{0A98BE0F-04CA-49F9-9E0D-88C9DB600E4A}"/>
                  </a:ext>
                </a:extLst>
              </p:cNvPr>
              <p:cNvSpPr>
                <a:spLocks/>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1" name="Freeform 21">
                <a:extLst>
                  <a:ext uri="{FF2B5EF4-FFF2-40B4-BE49-F238E27FC236}">
                    <a16:creationId xmlns="" xmlns:a16="http://schemas.microsoft.com/office/drawing/2014/main" id="{9CBEB6EE-3181-4ADB-B686-F68F982FE174}"/>
                  </a:ext>
                </a:extLst>
              </p:cNvPr>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2" name="Freeform 22">
                <a:extLst>
                  <a:ext uri="{FF2B5EF4-FFF2-40B4-BE49-F238E27FC236}">
                    <a16:creationId xmlns="" xmlns:a16="http://schemas.microsoft.com/office/drawing/2014/main" id="{26BFA587-66DE-4118-B57E-7CF4C35D4254}"/>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3" name="Freeform 23">
                <a:extLst>
                  <a:ext uri="{FF2B5EF4-FFF2-40B4-BE49-F238E27FC236}">
                    <a16:creationId xmlns="" xmlns:a16="http://schemas.microsoft.com/office/drawing/2014/main" id="{41FE0BA3-2A3F-445F-8005-FAFB1121DAE0}"/>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4" name="Freeform 26">
                <a:extLst>
                  <a:ext uri="{FF2B5EF4-FFF2-40B4-BE49-F238E27FC236}">
                    <a16:creationId xmlns="" xmlns:a16="http://schemas.microsoft.com/office/drawing/2014/main" id="{E7DF5853-B402-4E71-B84D-20ED43AD9EE0}"/>
                  </a:ext>
                </a:extLst>
              </p:cNvPr>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5" name="Freeform 27">
                <a:extLst>
                  <a:ext uri="{FF2B5EF4-FFF2-40B4-BE49-F238E27FC236}">
                    <a16:creationId xmlns="" xmlns:a16="http://schemas.microsoft.com/office/drawing/2014/main" id="{75BCB8FF-35AB-4EB3-B132-DBD9CA5508C3}"/>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6" name="Freeform 28">
                <a:extLst>
                  <a:ext uri="{FF2B5EF4-FFF2-40B4-BE49-F238E27FC236}">
                    <a16:creationId xmlns="" xmlns:a16="http://schemas.microsoft.com/office/drawing/2014/main" id="{A1EC4842-0D57-4765-8A43-E0718A542EA7}"/>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7" name="Freeform 29">
                <a:extLst>
                  <a:ext uri="{FF2B5EF4-FFF2-40B4-BE49-F238E27FC236}">
                    <a16:creationId xmlns="" xmlns:a16="http://schemas.microsoft.com/office/drawing/2014/main" id="{6B74E93D-88DA-4C78-A913-25B889703916}"/>
                  </a:ext>
                </a:extLst>
              </p:cNvPr>
              <p:cNvSpPr>
                <a:spLocks/>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cxnSp>
        <p:nvCxnSpPr>
          <p:cNvPr id="78" name="直接连接符 77">
            <a:extLst>
              <a:ext uri="{FF2B5EF4-FFF2-40B4-BE49-F238E27FC236}">
                <a16:creationId xmlns="" xmlns:a16="http://schemas.microsoft.com/office/drawing/2014/main" id="{BE0EB76C-C1F3-405F-838C-5ACF4E68A0DF}"/>
              </a:ext>
            </a:extLst>
          </p:cNvPr>
          <p:cNvCxnSpPr>
            <a:cxnSpLocks/>
          </p:cNvCxnSpPr>
          <p:nvPr/>
        </p:nvCxnSpPr>
        <p:spPr>
          <a:xfrm>
            <a:off x="2634928" y="2361257"/>
            <a:ext cx="0" cy="3227983"/>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 xmlns:a16="http://schemas.microsoft.com/office/drawing/2014/main" id="{DBD214C5-F23D-4E54-AAA0-E63BC97CD468}"/>
              </a:ext>
            </a:extLst>
          </p:cNvPr>
          <p:cNvCxnSpPr>
            <a:cxnSpLocks/>
          </p:cNvCxnSpPr>
          <p:nvPr/>
        </p:nvCxnSpPr>
        <p:spPr>
          <a:xfrm>
            <a:off x="0" y="2361257"/>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5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par>
                                <p:cTn id="24" presetID="22" presetClass="entr" presetSubtype="1"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wipe(up)">
                                      <p:cBhvr>
                                        <p:cTn id="26" dur="500"/>
                                        <p:tgtEl>
                                          <p:spTgt spid="78"/>
                                        </p:tgtEl>
                                      </p:cBhvr>
                                    </p:animEffect>
                                  </p:childTnLst>
                                </p:cTn>
                              </p:par>
                            </p:childTnLst>
                          </p:cTn>
                        </p:par>
                        <p:par>
                          <p:cTn id="27" fill="hold">
                            <p:stCondLst>
                              <p:cond delay="20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 xmlns:a16="http://schemas.microsoft.com/office/drawing/2014/main" id="{C39F25B3-ACC3-4EBB-9050-61AA216FD5BE}"/>
              </a:ext>
            </a:extLst>
          </p:cNvPr>
          <p:cNvSpPr/>
          <p:nvPr/>
        </p:nvSpPr>
        <p:spPr>
          <a:xfrm>
            <a:off x="3071863" y="2699245"/>
            <a:ext cx="8208912" cy="2169825"/>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树立协调发展理念，就必须牢牢把握中国特色社会主义事业总体布局</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，正确处理发展中的重大关系，重点推动区域协调发展、城乡协调发展、物质文明精神文明协调发展，推动经济建设国防建设融合发展，不断增强发展整体性协调性</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cxnSp>
        <p:nvCxnSpPr>
          <p:cNvPr id="24" name="直接连接符 23">
            <a:extLst>
              <a:ext uri="{FF2B5EF4-FFF2-40B4-BE49-F238E27FC236}">
                <a16:creationId xmlns="" xmlns:a16="http://schemas.microsoft.com/office/drawing/2014/main" id="{EC4E31DF-E70A-4F02-9446-920D3D2483D3}"/>
              </a:ext>
            </a:extLst>
          </p:cNvPr>
          <p:cNvCxnSpPr>
            <a:cxnSpLocks/>
          </p:cNvCxnSpPr>
          <p:nvPr/>
        </p:nvCxnSpPr>
        <p:spPr>
          <a:xfrm>
            <a:off x="0" y="2361257"/>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07745" y="980728"/>
            <a:ext cx="1031051" cy="1107996"/>
            <a:chOff x="807745" y="980728"/>
            <a:chExt cx="1031051" cy="1107996"/>
          </a:xfrm>
        </p:grpSpPr>
        <p:sp>
          <p:nvSpPr>
            <p:cNvPr id="56" name="文本框 55">
              <a:extLst>
                <a:ext uri="{FF2B5EF4-FFF2-40B4-BE49-F238E27FC236}">
                  <a16:creationId xmlns="" xmlns:a16="http://schemas.microsoft.com/office/drawing/2014/main" id="{A8B788A9-BAAD-4271-9409-0BB3C58000B9}"/>
                </a:ext>
              </a:extLst>
            </p:cNvPr>
            <p:cNvSpPr txBox="1"/>
            <p:nvPr/>
          </p:nvSpPr>
          <p:spPr>
            <a:xfrm>
              <a:off x="807745" y="980728"/>
              <a:ext cx="1031051" cy="1107996"/>
            </a:xfrm>
            <a:prstGeom prst="rect">
              <a:avLst/>
            </a:prstGeom>
            <a:noFill/>
            <a:ln w="12700">
              <a:noFill/>
            </a:ln>
          </p:spPr>
          <p:txBody>
            <a:bodyPr wrap="none" rtlCol="0">
              <a:spAutoFit/>
            </a:bodyPr>
            <a:lstStyle/>
            <a:p>
              <a:r>
                <a:rPr lang="zh-CN" altLang="en-US" sz="6600" dirty="0">
                  <a:solidFill>
                    <a:srgbClr val="C00000"/>
                  </a:solidFill>
                  <a:latin typeface="华文新魏" panose="02010800040101010101" pitchFamily="2" charset="-122"/>
                  <a:ea typeface="华文新魏" panose="02010800040101010101" pitchFamily="2" charset="-122"/>
                </a:rPr>
                <a:t>协</a:t>
              </a:r>
            </a:p>
          </p:txBody>
        </p:sp>
        <p:sp>
          <p:nvSpPr>
            <p:cNvPr id="58" name="Freeform 8">
              <a:extLst>
                <a:ext uri="{FF2B5EF4-FFF2-40B4-BE49-F238E27FC236}">
                  <a16:creationId xmlns="" xmlns:a16="http://schemas.microsoft.com/office/drawing/2014/main" id="{1688F064-CE51-41BC-83CB-279B77F666C1}"/>
                </a:ext>
              </a:extLst>
            </p:cNvPr>
            <p:cNvSpPr>
              <a:spLocks noEditPoints="1"/>
            </p:cNvSpPr>
            <p:nvPr/>
          </p:nvSpPr>
          <p:spPr bwMode="auto">
            <a:xfrm>
              <a:off x="917003" y="1204623"/>
              <a:ext cx="752499" cy="755192"/>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9" name="Rectangle 9">
              <a:extLst>
                <a:ext uri="{FF2B5EF4-FFF2-40B4-BE49-F238E27FC236}">
                  <a16:creationId xmlns="" xmlns:a16="http://schemas.microsoft.com/office/drawing/2014/main" id="{7743B4F8-97C9-4895-AB87-B98E4AE2864F}"/>
                </a:ext>
              </a:extLst>
            </p:cNvPr>
            <p:cNvSpPr>
              <a:spLocks noChangeArrowheads="1"/>
            </p:cNvSpPr>
            <p:nvPr/>
          </p:nvSpPr>
          <p:spPr bwMode="auto">
            <a:xfrm>
              <a:off x="921493" y="1578178"/>
              <a:ext cx="10776" cy="808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0" name="Freeform 10">
              <a:extLst>
                <a:ext uri="{FF2B5EF4-FFF2-40B4-BE49-F238E27FC236}">
                  <a16:creationId xmlns="" xmlns:a16="http://schemas.microsoft.com/office/drawing/2014/main" id="{1A52C57C-117A-4789-8C26-BC6ECC3AF15F}"/>
                </a:ext>
              </a:extLst>
            </p:cNvPr>
            <p:cNvSpPr>
              <a:spLocks/>
            </p:cNvSpPr>
            <p:nvPr/>
          </p:nvSpPr>
          <p:spPr bwMode="auto">
            <a:xfrm>
              <a:off x="921493" y="1578178"/>
              <a:ext cx="10776" cy="8082"/>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1" name="Freeform 11">
              <a:extLst>
                <a:ext uri="{FF2B5EF4-FFF2-40B4-BE49-F238E27FC236}">
                  <a16:creationId xmlns="" xmlns:a16="http://schemas.microsoft.com/office/drawing/2014/main" id="{9235D8F5-B169-4B9B-B884-3B35E797D90D}"/>
                </a:ext>
              </a:extLst>
            </p:cNvPr>
            <p:cNvSpPr>
              <a:spLocks noEditPoints="1"/>
            </p:cNvSpPr>
            <p:nvPr/>
          </p:nvSpPr>
          <p:spPr bwMode="auto">
            <a:xfrm>
              <a:off x="952922" y="1578178"/>
              <a:ext cx="680661" cy="8082"/>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2" name="Rectangle 14">
              <a:extLst>
                <a:ext uri="{FF2B5EF4-FFF2-40B4-BE49-F238E27FC236}">
                  <a16:creationId xmlns="" xmlns:a16="http://schemas.microsoft.com/office/drawing/2014/main" id="{E91A7C03-2147-4F8A-BFE6-C8E3FCA55E3B}"/>
                </a:ext>
              </a:extLst>
            </p:cNvPr>
            <p:cNvSpPr>
              <a:spLocks noChangeArrowheads="1"/>
            </p:cNvSpPr>
            <p:nvPr/>
          </p:nvSpPr>
          <p:spPr bwMode="auto">
            <a:xfrm>
              <a:off x="1289660" y="1208215"/>
              <a:ext cx="8082" cy="1077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3" name="Freeform 15">
              <a:extLst>
                <a:ext uri="{FF2B5EF4-FFF2-40B4-BE49-F238E27FC236}">
                  <a16:creationId xmlns="" xmlns:a16="http://schemas.microsoft.com/office/drawing/2014/main" id="{5D855AC7-B906-4DA2-8D2E-D023133365B1}"/>
                </a:ext>
              </a:extLst>
            </p:cNvPr>
            <p:cNvSpPr>
              <a:spLocks/>
            </p:cNvSpPr>
            <p:nvPr/>
          </p:nvSpPr>
          <p:spPr bwMode="auto">
            <a:xfrm>
              <a:off x="1289660" y="1208215"/>
              <a:ext cx="8082" cy="10776"/>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4" name="Freeform 16">
              <a:extLst>
                <a:ext uri="{FF2B5EF4-FFF2-40B4-BE49-F238E27FC236}">
                  <a16:creationId xmlns="" xmlns:a16="http://schemas.microsoft.com/office/drawing/2014/main" id="{EC004D8F-F936-45CF-942F-C146BEEBCBD5}"/>
                </a:ext>
              </a:extLst>
            </p:cNvPr>
            <p:cNvSpPr>
              <a:spLocks noEditPoints="1"/>
            </p:cNvSpPr>
            <p:nvPr/>
          </p:nvSpPr>
          <p:spPr bwMode="auto">
            <a:xfrm>
              <a:off x="1289660" y="1240542"/>
              <a:ext cx="8082" cy="683355"/>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5" name="Rectangle 17">
              <a:extLst>
                <a:ext uri="{FF2B5EF4-FFF2-40B4-BE49-F238E27FC236}">
                  <a16:creationId xmlns="" xmlns:a16="http://schemas.microsoft.com/office/drawing/2014/main" id="{035E9A1D-ED76-4EA5-A4A4-385F63093FAD}"/>
                </a:ext>
              </a:extLst>
            </p:cNvPr>
            <p:cNvSpPr>
              <a:spLocks noChangeArrowheads="1"/>
            </p:cNvSpPr>
            <p:nvPr/>
          </p:nvSpPr>
          <p:spPr bwMode="auto">
            <a:xfrm>
              <a:off x="1289660" y="1944550"/>
              <a:ext cx="8082" cy="1347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6" name="Freeform 18">
              <a:extLst>
                <a:ext uri="{FF2B5EF4-FFF2-40B4-BE49-F238E27FC236}">
                  <a16:creationId xmlns="" xmlns:a16="http://schemas.microsoft.com/office/drawing/2014/main" id="{4BCF4FC6-5FA9-414E-98C9-2CCDC2115771}"/>
                </a:ext>
              </a:extLst>
            </p:cNvPr>
            <p:cNvSpPr>
              <a:spLocks/>
            </p:cNvSpPr>
            <p:nvPr/>
          </p:nvSpPr>
          <p:spPr bwMode="auto">
            <a:xfrm>
              <a:off x="1289660" y="1944550"/>
              <a:ext cx="8082" cy="13470"/>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7" name="Freeform 21">
              <a:extLst>
                <a:ext uri="{FF2B5EF4-FFF2-40B4-BE49-F238E27FC236}">
                  <a16:creationId xmlns="" xmlns:a16="http://schemas.microsoft.com/office/drawing/2014/main" id="{677F0D7E-F9DC-47FB-8FA1-B407A1F15CCC}"/>
                </a:ext>
              </a:extLst>
            </p:cNvPr>
            <p:cNvSpPr>
              <a:spLocks noEditPoints="1"/>
            </p:cNvSpPr>
            <p:nvPr/>
          </p:nvSpPr>
          <p:spPr bwMode="auto">
            <a:xfrm>
              <a:off x="940351" y="1227970"/>
              <a:ext cx="705804" cy="70849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8" name="Freeform 22">
              <a:extLst>
                <a:ext uri="{FF2B5EF4-FFF2-40B4-BE49-F238E27FC236}">
                  <a16:creationId xmlns="" xmlns:a16="http://schemas.microsoft.com/office/drawing/2014/main" id="{0DF091F7-3A10-4CDB-84DB-D9FBD9F220F6}"/>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9" name="Freeform 23">
              <a:extLst>
                <a:ext uri="{FF2B5EF4-FFF2-40B4-BE49-F238E27FC236}">
                  <a16:creationId xmlns="" xmlns:a16="http://schemas.microsoft.com/office/drawing/2014/main" id="{BA748F72-8D27-46A9-BD21-3220DE883052}"/>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0" name="Freeform 26">
              <a:extLst>
                <a:ext uri="{FF2B5EF4-FFF2-40B4-BE49-F238E27FC236}">
                  <a16:creationId xmlns="" xmlns:a16="http://schemas.microsoft.com/office/drawing/2014/main" id="{B79C87B1-4BFC-417B-B498-9757B9D3A8ED}"/>
                </a:ext>
              </a:extLst>
            </p:cNvPr>
            <p:cNvSpPr>
              <a:spLocks noEditPoints="1"/>
            </p:cNvSpPr>
            <p:nvPr/>
          </p:nvSpPr>
          <p:spPr bwMode="auto">
            <a:xfrm>
              <a:off x="940351" y="1227970"/>
              <a:ext cx="705804" cy="70849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1" name="Freeform 27">
              <a:extLst>
                <a:ext uri="{FF2B5EF4-FFF2-40B4-BE49-F238E27FC236}">
                  <a16:creationId xmlns="" xmlns:a16="http://schemas.microsoft.com/office/drawing/2014/main" id="{4FA69715-974E-482F-BE3D-3045A8FCE384}"/>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2" name="Freeform 28">
              <a:extLst>
                <a:ext uri="{FF2B5EF4-FFF2-40B4-BE49-F238E27FC236}">
                  <a16:creationId xmlns="" xmlns:a16="http://schemas.microsoft.com/office/drawing/2014/main" id="{F98CCE9E-36D3-4C46-B499-76CE56DEF560}"/>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3" name="Freeform 29">
              <a:extLst>
                <a:ext uri="{FF2B5EF4-FFF2-40B4-BE49-F238E27FC236}">
                  <a16:creationId xmlns="" xmlns:a16="http://schemas.microsoft.com/office/drawing/2014/main" id="{AEDE60E3-CB7C-4C08-96DC-AC0158570B82}"/>
                </a:ext>
              </a:extLst>
            </p:cNvPr>
            <p:cNvSpPr>
              <a:spLocks/>
            </p:cNvSpPr>
            <p:nvPr/>
          </p:nvSpPr>
          <p:spPr bwMode="auto">
            <a:xfrm>
              <a:off x="887370" y="1174092"/>
              <a:ext cx="812663" cy="815356"/>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3" name="组合 2"/>
          <p:cNvGrpSpPr/>
          <p:nvPr/>
        </p:nvGrpSpPr>
        <p:grpSpPr>
          <a:xfrm>
            <a:off x="1679192" y="1351165"/>
            <a:ext cx="954107" cy="1015663"/>
            <a:chOff x="1679192" y="1351165"/>
            <a:chExt cx="954107" cy="1015663"/>
          </a:xfrm>
        </p:grpSpPr>
        <p:sp>
          <p:nvSpPr>
            <p:cNvPr id="57" name="文本框 56">
              <a:extLst>
                <a:ext uri="{FF2B5EF4-FFF2-40B4-BE49-F238E27FC236}">
                  <a16:creationId xmlns="" xmlns:a16="http://schemas.microsoft.com/office/drawing/2014/main" id="{BD5144F5-1248-4B90-9973-B68152F67B25}"/>
                </a:ext>
              </a:extLst>
            </p:cNvPr>
            <p:cNvSpPr txBox="1"/>
            <p:nvPr/>
          </p:nvSpPr>
          <p:spPr>
            <a:xfrm>
              <a:off x="1679192" y="1351165"/>
              <a:ext cx="954107" cy="1015663"/>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调</a:t>
              </a:r>
            </a:p>
          </p:txBody>
        </p:sp>
        <p:grpSp>
          <p:nvGrpSpPr>
            <p:cNvPr id="74" name="组合 73">
              <a:extLst>
                <a:ext uri="{FF2B5EF4-FFF2-40B4-BE49-F238E27FC236}">
                  <a16:creationId xmlns="" xmlns:a16="http://schemas.microsoft.com/office/drawing/2014/main" id="{A93EA4E6-39D5-4458-9280-7ABD2AA2C54E}"/>
                </a:ext>
              </a:extLst>
            </p:cNvPr>
            <p:cNvGrpSpPr/>
            <p:nvPr/>
          </p:nvGrpSpPr>
          <p:grpSpPr>
            <a:xfrm>
              <a:off x="1753956" y="1496113"/>
              <a:ext cx="812663" cy="815356"/>
              <a:chOff x="541020" y="993775"/>
              <a:chExt cx="1436688" cy="1441450"/>
            </a:xfrm>
            <a:solidFill>
              <a:schemeClr val="tx1">
                <a:lumMod val="60000"/>
                <a:lumOff val="40000"/>
              </a:schemeClr>
            </a:solidFill>
          </p:grpSpPr>
          <p:sp>
            <p:nvSpPr>
              <p:cNvPr id="75" name="Freeform 8">
                <a:extLst>
                  <a:ext uri="{FF2B5EF4-FFF2-40B4-BE49-F238E27FC236}">
                    <a16:creationId xmlns="" xmlns:a16="http://schemas.microsoft.com/office/drawing/2014/main" id="{11393CD7-3783-4184-A639-72A5EAA2A8C2}"/>
                  </a:ext>
                </a:extLst>
              </p:cNvPr>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6" name="Rectangle 9">
                <a:extLst>
                  <a:ext uri="{FF2B5EF4-FFF2-40B4-BE49-F238E27FC236}">
                    <a16:creationId xmlns="" xmlns:a16="http://schemas.microsoft.com/office/drawing/2014/main" id="{5B87640D-E6FA-4E79-A56E-3BFD0464DBD8}"/>
                  </a:ext>
                </a:extLst>
              </p:cNvPr>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7" name="Freeform 10">
                <a:extLst>
                  <a:ext uri="{FF2B5EF4-FFF2-40B4-BE49-F238E27FC236}">
                    <a16:creationId xmlns="" xmlns:a16="http://schemas.microsoft.com/office/drawing/2014/main" id="{5A228963-5FC5-4876-AE54-F802B44C0689}"/>
                  </a:ext>
                </a:extLst>
              </p:cNvPr>
              <p:cNvSpPr>
                <a:spLocks/>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8" name="Freeform 11">
                <a:extLst>
                  <a:ext uri="{FF2B5EF4-FFF2-40B4-BE49-F238E27FC236}">
                    <a16:creationId xmlns="" xmlns:a16="http://schemas.microsoft.com/office/drawing/2014/main" id="{F1675764-DBEF-426D-9130-833279795E1D}"/>
                  </a:ext>
                </a:extLst>
              </p:cNvPr>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9" name="Rectangle 14">
                <a:extLst>
                  <a:ext uri="{FF2B5EF4-FFF2-40B4-BE49-F238E27FC236}">
                    <a16:creationId xmlns="" xmlns:a16="http://schemas.microsoft.com/office/drawing/2014/main" id="{5EC155F3-434F-446F-8F53-E4DC6F6C207D}"/>
                  </a:ext>
                </a:extLst>
              </p:cNvPr>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0" name="Freeform 15">
                <a:extLst>
                  <a:ext uri="{FF2B5EF4-FFF2-40B4-BE49-F238E27FC236}">
                    <a16:creationId xmlns="" xmlns:a16="http://schemas.microsoft.com/office/drawing/2014/main" id="{CFD53E52-8560-4402-B344-D8AF2EDCCB3A}"/>
                  </a:ext>
                </a:extLst>
              </p:cNvPr>
              <p:cNvSpPr>
                <a:spLocks/>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1" name="Freeform 16">
                <a:extLst>
                  <a:ext uri="{FF2B5EF4-FFF2-40B4-BE49-F238E27FC236}">
                    <a16:creationId xmlns="" xmlns:a16="http://schemas.microsoft.com/office/drawing/2014/main" id="{AE5D2142-B498-4B62-BDF6-9C8F10672E97}"/>
                  </a:ext>
                </a:extLst>
              </p:cNvPr>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2" name="Rectangle 17">
                <a:extLst>
                  <a:ext uri="{FF2B5EF4-FFF2-40B4-BE49-F238E27FC236}">
                    <a16:creationId xmlns="" xmlns:a16="http://schemas.microsoft.com/office/drawing/2014/main" id="{C7ABEF31-C7C7-47EC-B61F-B8825BD3EBBD}"/>
                  </a:ext>
                </a:extLst>
              </p:cNvPr>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3" name="Freeform 18">
                <a:extLst>
                  <a:ext uri="{FF2B5EF4-FFF2-40B4-BE49-F238E27FC236}">
                    <a16:creationId xmlns="" xmlns:a16="http://schemas.microsoft.com/office/drawing/2014/main" id="{D8DEB506-B67B-48E0-BFD4-8767699A185C}"/>
                  </a:ext>
                </a:extLst>
              </p:cNvPr>
              <p:cNvSpPr>
                <a:spLocks/>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4" name="Freeform 21">
                <a:extLst>
                  <a:ext uri="{FF2B5EF4-FFF2-40B4-BE49-F238E27FC236}">
                    <a16:creationId xmlns="" xmlns:a16="http://schemas.microsoft.com/office/drawing/2014/main" id="{2FCB50BA-BC6D-4E79-AC13-8795A6471689}"/>
                  </a:ext>
                </a:extLst>
              </p:cNvPr>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5" name="Freeform 22">
                <a:extLst>
                  <a:ext uri="{FF2B5EF4-FFF2-40B4-BE49-F238E27FC236}">
                    <a16:creationId xmlns="" xmlns:a16="http://schemas.microsoft.com/office/drawing/2014/main" id="{78473243-32A0-4364-9993-29B45E51ABC8}"/>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6" name="Freeform 23">
                <a:extLst>
                  <a:ext uri="{FF2B5EF4-FFF2-40B4-BE49-F238E27FC236}">
                    <a16:creationId xmlns="" xmlns:a16="http://schemas.microsoft.com/office/drawing/2014/main" id="{905B3306-0A64-4689-B544-94B805D66680}"/>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7" name="Freeform 26">
                <a:extLst>
                  <a:ext uri="{FF2B5EF4-FFF2-40B4-BE49-F238E27FC236}">
                    <a16:creationId xmlns="" xmlns:a16="http://schemas.microsoft.com/office/drawing/2014/main" id="{1561B8E5-A1AD-4466-8EA6-4048BB4DB978}"/>
                  </a:ext>
                </a:extLst>
              </p:cNvPr>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8" name="Freeform 27">
                <a:extLst>
                  <a:ext uri="{FF2B5EF4-FFF2-40B4-BE49-F238E27FC236}">
                    <a16:creationId xmlns="" xmlns:a16="http://schemas.microsoft.com/office/drawing/2014/main" id="{9A26B658-4484-427C-8898-E58C782B5B08}"/>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9" name="Freeform 28">
                <a:extLst>
                  <a:ext uri="{FF2B5EF4-FFF2-40B4-BE49-F238E27FC236}">
                    <a16:creationId xmlns="" xmlns:a16="http://schemas.microsoft.com/office/drawing/2014/main" id="{B23F280F-ACC9-4451-B318-E91A38D0D7EF}"/>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0" name="Freeform 29">
                <a:extLst>
                  <a:ext uri="{FF2B5EF4-FFF2-40B4-BE49-F238E27FC236}">
                    <a16:creationId xmlns="" xmlns:a16="http://schemas.microsoft.com/office/drawing/2014/main" id="{CBE5AECE-A6EC-4936-A172-6F89487A5CF2}"/>
                  </a:ext>
                </a:extLst>
              </p:cNvPr>
              <p:cNvSpPr>
                <a:spLocks/>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sp>
        <p:nvSpPr>
          <p:cNvPr id="93" name="文本框 92">
            <a:extLst>
              <a:ext uri="{FF2B5EF4-FFF2-40B4-BE49-F238E27FC236}">
                <a16:creationId xmlns="" xmlns:a16="http://schemas.microsoft.com/office/drawing/2014/main" id="{6CABC5A8-84E8-4D1F-A650-2ED25A589152}"/>
              </a:ext>
            </a:extLst>
          </p:cNvPr>
          <p:cNvSpPr txBox="1"/>
          <p:nvPr/>
        </p:nvSpPr>
        <p:spPr>
          <a:xfrm>
            <a:off x="2730299" y="1748058"/>
            <a:ext cx="1861172" cy="461665"/>
          </a:xfrm>
          <a:prstGeom prst="rect">
            <a:avLst/>
          </a:prstGeom>
          <a:noFill/>
        </p:spPr>
        <p:txBody>
          <a:bodyPr wrap="square" rtlCol="0">
            <a:spAutoFit/>
          </a:bodyPr>
          <a:lstStyle/>
          <a:p>
            <a:pPr algn="dist"/>
            <a:r>
              <a:rPr lang="zh-CN" altLang="en-US" sz="2400" b="1" dirty="0">
                <a:solidFill>
                  <a:schemeClr val="tx1">
                    <a:lumMod val="85000"/>
                    <a:lumOff val="15000"/>
                  </a:schemeClr>
                </a:solidFill>
                <a:latin typeface="+mj-ea"/>
                <a:ea typeface="+mj-ea"/>
              </a:rPr>
              <a:t>发展理念</a:t>
            </a:r>
          </a:p>
        </p:txBody>
      </p:sp>
      <p:cxnSp>
        <p:nvCxnSpPr>
          <p:cNvPr id="94" name="直接连接符 93">
            <a:extLst>
              <a:ext uri="{FF2B5EF4-FFF2-40B4-BE49-F238E27FC236}">
                <a16:creationId xmlns="" xmlns:a16="http://schemas.microsoft.com/office/drawing/2014/main" id="{863A576E-A402-48C9-8D4F-9CF0CE317345}"/>
              </a:ext>
            </a:extLst>
          </p:cNvPr>
          <p:cNvCxnSpPr>
            <a:cxnSpLocks/>
          </p:cNvCxnSpPr>
          <p:nvPr/>
        </p:nvCxnSpPr>
        <p:spPr>
          <a:xfrm>
            <a:off x="2634928" y="2361257"/>
            <a:ext cx="0" cy="3227983"/>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childTnLst>
                          </p:cTn>
                        </p:par>
                        <p:par>
                          <p:cTn id="20" fill="hold">
                            <p:stCondLst>
                              <p:cond delay="155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wipe(up)">
                                      <p:cBhvr>
                                        <p:cTn id="26" dur="500"/>
                                        <p:tgtEl>
                                          <p:spTgt spid="94"/>
                                        </p:tgtEl>
                                      </p:cBhvr>
                                    </p:animEffect>
                                  </p:childTnLst>
                                </p:cTn>
                              </p:par>
                            </p:childTnLst>
                          </p:cTn>
                        </p:par>
                        <p:par>
                          <p:cTn id="27" fill="hold">
                            <p:stCondLst>
                              <p:cond delay="20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 xmlns:a16="http://schemas.microsoft.com/office/drawing/2014/main" id="{CB73150C-673E-4303-9718-18D9397AE607}"/>
              </a:ext>
            </a:extLst>
          </p:cNvPr>
          <p:cNvSpPr/>
          <p:nvPr/>
        </p:nvSpPr>
        <p:spPr>
          <a:xfrm>
            <a:off x="3071863" y="2699245"/>
            <a:ext cx="8208912" cy="2571666"/>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树立绿色发展理念，就必须坚持节约资源和保护环境的基本国策</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，坚持可持续发展，坚定走生产发展、生活富裕、生态良好的文明发展道路，加快建设资源节约型、环境友好型社会，形成人与自然和谐发展现代化建设新格局，推进美丽中国建设，为全球生态安全作出新贡献。</a:t>
            </a:r>
          </a:p>
        </p:txBody>
      </p:sp>
      <p:cxnSp>
        <p:nvCxnSpPr>
          <p:cNvPr id="24" name="直接连接符 23">
            <a:extLst>
              <a:ext uri="{FF2B5EF4-FFF2-40B4-BE49-F238E27FC236}">
                <a16:creationId xmlns="" xmlns:a16="http://schemas.microsoft.com/office/drawing/2014/main" id="{E52A9C2F-F1D3-428E-9D73-26DEA1FE2A51}"/>
              </a:ext>
            </a:extLst>
          </p:cNvPr>
          <p:cNvCxnSpPr>
            <a:cxnSpLocks/>
          </p:cNvCxnSpPr>
          <p:nvPr/>
        </p:nvCxnSpPr>
        <p:spPr>
          <a:xfrm>
            <a:off x="0" y="2361257"/>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07745" y="980728"/>
            <a:ext cx="1031051" cy="1107996"/>
            <a:chOff x="807745" y="980728"/>
            <a:chExt cx="1031051" cy="1107996"/>
          </a:xfrm>
        </p:grpSpPr>
        <p:sp>
          <p:nvSpPr>
            <p:cNvPr id="16" name="文本框 15">
              <a:extLst>
                <a:ext uri="{FF2B5EF4-FFF2-40B4-BE49-F238E27FC236}">
                  <a16:creationId xmlns="" xmlns:a16="http://schemas.microsoft.com/office/drawing/2014/main" id="{F8123478-91F9-44F2-AE43-2F85F09EB3A4}"/>
                </a:ext>
              </a:extLst>
            </p:cNvPr>
            <p:cNvSpPr txBox="1"/>
            <p:nvPr/>
          </p:nvSpPr>
          <p:spPr>
            <a:xfrm>
              <a:off x="807745" y="980728"/>
              <a:ext cx="1031051" cy="1107996"/>
            </a:xfrm>
            <a:prstGeom prst="rect">
              <a:avLst/>
            </a:prstGeom>
            <a:noFill/>
            <a:ln w="12700">
              <a:noFill/>
            </a:ln>
          </p:spPr>
          <p:txBody>
            <a:bodyPr wrap="none" rtlCol="0">
              <a:spAutoFit/>
            </a:bodyPr>
            <a:lstStyle/>
            <a:p>
              <a:r>
                <a:rPr lang="zh-CN" altLang="en-US" sz="6600" dirty="0">
                  <a:solidFill>
                    <a:srgbClr val="C00000"/>
                  </a:solidFill>
                  <a:latin typeface="华文新魏" panose="02010800040101010101" pitchFamily="2" charset="-122"/>
                  <a:ea typeface="华文新魏" panose="02010800040101010101" pitchFamily="2" charset="-122"/>
                </a:rPr>
                <a:t>绿</a:t>
              </a:r>
            </a:p>
          </p:txBody>
        </p:sp>
        <p:sp>
          <p:nvSpPr>
            <p:cNvPr id="18" name="Freeform 8">
              <a:extLst>
                <a:ext uri="{FF2B5EF4-FFF2-40B4-BE49-F238E27FC236}">
                  <a16:creationId xmlns="" xmlns:a16="http://schemas.microsoft.com/office/drawing/2014/main" id="{2C9F5FEA-27E0-4933-BDF8-F49C61E97056}"/>
                </a:ext>
              </a:extLst>
            </p:cNvPr>
            <p:cNvSpPr>
              <a:spLocks noEditPoints="1"/>
            </p:cNvSpPr>
            <p:nvPr/>
          </p:nvSpPr>
          <p:spPr bwMode="auto">
            <a:xfrm>
              <a:off x="917003" y="1204623"/>
              <a:ext cx="752499" cy="755192"/>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9" name="Rectangle 9">
              <a:extLst>
                <a:ext uri="{FF2B5EF4-FFF2-40B4-BE49-F238E27FC236}">
                  <a16:creationId xmlns="" xmlns:a16="http://schemas.microsoft.com/office/drawing/2014/main" id="{A18A5005-B8BC-4EC9-946C-9E8A982430F9}"/>
                </a:ext>
              </a:extLst>
            </p:cNvPr>
            <p:cNvSpPr>
              <a:spLocks noChangeArrowheads="1"/>
            </p:cNvSpPr>
            <p:nvPr/>
          </p:nvSpPr>
          <p:spPr bwMode="auto">
            <a:xfrm>
              <a:off x="921493" y="1578178"/>
              <a:ext cx="10776" cy="808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5" name="Freeform 10">
              <a:extLst>
                <a:ext uri="{FF2B5EF4-FFF2-40B4-BE49-F238E27FC236}">
                  <a16:creationId xmlns="" xmlns:a16="http://schemas.microsoft.com/office/drawing/2014/main" id="{D2B6F962-5DC7-4D13-A5BF-13BBEF20B1E4}"/>
                </a:ext>
              </a:extLst>
            </p:cNvPr>
            <p:cNvSpPr>
              <a:spLocks/>
            </p:cNvSpPr>
            <p:nvPr/>
          </p:nvSpPr>
          <p:spPr bwMode="auto">
            <a:xfrm>
              <a:off x="921493" y="1578178"/>
              <a:ext cx="10776" cy="8082"/>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6" name="Freeform 11">
              <a:extLst>
                <a:ext uri="{FF2B5EF4-FFF2-40B4-BE49-F238E27FC236}">
                  <a16:creationId xmlns="" xmlns:a16="http://schemas.microsoft.com/office/drawing/2014/main" id="{579B6E40-BE4E-45FC-A0EE-A3D224C77EB7}"/>
                </a:ext>
              </a:extLst>
            </p:cNvPr>
            <p:cNvSpPr>
              <a:spLocks noEditPoints="1"/>
            </p:cNvSpPr>
            <p:nvPr/>
          </p:nvSpPr>
          <p:spPr bwMode="auto">
            <a:xfrm>
              <a:off x="952922" y="1578178"/>
              <a:ext cx="680661" cy="8082"/>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7" name="Rectangle 14">
              <a:extLst>
                <a:ext uri="{FF2B5EF4-FFF2-40B4-BE49-F238E27FC236}">
                  <a16:creationId xmlns="" xmlns:a16="http://schemas.microsoft.com/office/drawing/2014/main" id="{2C31410E-B085-486D-B706-DB16FDD220A8}"/>
                </a:ext>
              </a:extLst>
            </p:cNvPr>
            <p:cNvSpPr>
              <a:spLocks noChangeArrowheads="1"/>
            </p:cNvSpPr>
            <p:nvPr/>
          </p:nvSpPr>
          <p:spPr bwMode="auto">
            <a:xfrm>
              <a:off x="1289660" y="1208215"/>
              <a:ext cx="8082" cy="1077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8" name="Freeform 15">
              <a:extLst>
                <a:ext uri="{FF2B5EF4-FFF2-40B4-BE49-F238E27FC236}">
                  <a16:creationId xmlns="" xmlns:a16="http://schemas.microsoft.com/office/drawing/2014/main" id="{687F57E8-D685-45C4-BC25-37E26723B348}"/>
                </a:ext>
              </a:extLst>
            </p:cNvPr>
            <p:cNvSpPr>
              <a:spLocks/>
            </p:cNvSpPr>
            <p:nvPr/>
          </p:nvSpPr>
          <p:spPr bwMode="auto">
            <a:xfrm>
              <a:off x="1289660" y="1208215"/>
              <a:ext cx="8082" cy="10776"/>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9" name="Freeform 16">
              <a:extLst>
                <a:ext uri="{FF2B5EF4-FFF2-40B4-BE49-F238E27FC236}">
                  <a16:creationId xmlns="" xmlns:a16="http://schemas.microsoft.com/office/drawing/2014/main" id="{C37B684F-6CAD-4EBD-ABFC-BC3DA6EAA067}"/>
                </a:ext>
              </a:extLst>
            </p:cNvPr>
            <p:cNvSpPr>
              <a:spLocks noEditPoints="1"/>
            </p:cNvSpPr>
            <p:nvPr/>
          </p:nvSpPr>
          <p:spPr bwMode="auto">
            <a:xfrm>
              <a:off x="1289660" y="1240542"/>
              <a:ext cx="8082" cy="683355"/>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0" name="Rectangle 17">
              <a:extLst>
                <a:ext uri="{FF2B5EF4-FFF2-40B4-BE49-F238E27FC236}">
                  <a16:creationId xmlns="" xmlns:a16="http://schemas.microsoft.com/office/drawing/2014/main" id="{82CED60E-6A91-4CCF-BC87-2B9C59D3AC31}"/>
                </a:ext>
              </a:extLst>
            </p:cNvPr>
            <p:cNvSpPr>
              <a:spLocks noChangeArrowheads="1"/>
            </p:cNvSpPr>
            <p:nvPr/>
          </p:nvSpPr>
          <p:spPr bwMode="auto">
            <a:xfrm>
              <a:off x="1289660" y="1944550"/>
              <a:ext cx="8082" cy="1347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1" name="Freeform 18">
              <a:extLst>
                <a:ext uri="{FF2B5EF4-FFF2-40B4-BE49-F238E27FC236}">
                  <a16:creationId xmlns="" xmlns:a16="http://schemas.microsoft.com/office/drawing/2014/main" id="{C8BE7C5F-673D-4886-BF37-FB8E0953C848}"/>
                </a:ext>
              </a:extLst>
            </p:cNvPr>
            <p:cNvSpPr>
              <a:spLocks/>
            </p:cNvSpPr>
            <p:nvPr/>
          </p:nvSpPr>
          <p:spPr bwMode="auto">
            <a:xfrm>
              <a:off x="1289660" y="1944550"/>
              <a:ext cx="8082" cy="13470"/>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2" name="Freeform 21">
              <a:extLst>
                <a:ext uri="{FF2B5EF4-FFF2-40B4-BE49-F238E27FC236}">
                  <a16:creationId xmlns="" xmlns:a16="http://schemas.microsoft.com/office/drawing/2014/main" id="{691E1A5A-FA0C-434C-A09F-846BCA8BE762}"/>
                </a:ext>
              </a:extLst>
            </p:cNvPr>
            <p:cNvSpPr>
              <a:spLocks noEditPoints="1"/>
            </p:cNvSpPr>
            <p:nvPr/>
          </p:nvSpPr>
          <p:spPr bwMode="auto">
            <a:xfrm>
              <a:off x="940351" y="1227970"/>
              <a:ext cx="705804" cy="70849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3" name="Freeform 22">
              <a:extLst>
                <a:ext uri="{FF2B5EF4-FFF2-40B4-BE49-F238E27FC236}">
                  <a16:creationId xmlns="" xmlns:a16="http://schemas.microsoft.com/office/drawing/2014/main" id="{8ADD36A1-D192-446B-A7C4-33F2494A857D}"/>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4" name="Freeform 23">
              <a:extLst>
                <a:ext uri="{FF2B5EF4-FFF2-40B4-BE49-F238E27FC236}">
                  <a16:creationId xmlns="" xmlns:a16="http://schemas.microsoft.com/office/drawing/2014/main" id="{5A71A9FC-1A8C-4E24-B8E6-AF91FD372B39}"/>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5" name="Freeform 26">
              <a:extLst>
                <a:ext uri="{FF2B5EF4-FFF2-40B4-BE49-F238E27FC236}">
                  <a16:creationId xmlns="" xmlns:a16="http://schemas.microsoft.com/office/drawing/2014/main" id="{24D4C092-3066-4C92-8742-976442D13A86}"/>
                </a:ext>
              </a:extLst>
            </p:cNvPr>
            <p:cNvSpPr>
              <a:spLocks noEditPoints="1"/>
            </p:cNvSpPr>
            <p:nvPr/>
          </p:nvSpPr>
          <p:spPr bwMode="auto">
            <a:xfrm>
              <a:off x="940351" y="1227970"/>
              <a:ext cx="705804" cy="70849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6" name="Freeform 27">
              <a:extLst>
                <a:ext uri="{FF2B5EF4-FFF2-40B4-BE49-F238E27FC236}">
                  <a16:creationId xmlns="" xmlns:a16="http://schemas.microsoft.com/office/drawing/2014/main" id="{6A8C9720-35CF-4D7F-BB4F-5FCE5CC910DD}"/>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7" name="Freeform 28">
              <a:extLst>
                <a:ext uri="{FF2B5EF4-FFF2-40B4-BE49-F238E27FC236}">
                  <a16:creationId xmlns="" xmlns:a16="http://schemas.microsoft.com/office/drawing/2014/main" id="{E1865ED0-EDF2-41D4-A7D2-18421C79EC96}"/>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8" name="Freeform 29">
              <a:extLst>
                <a:ext uri="{FF2B5EF4-FFF2-40B4-BE49-F238E27FC236}">
                  <a16:creationId xmlns="" xmlns:a16="http://schemas.microsoft.com/office/drawing/2014/main" id="{448528DE-9695-4425-865D-B1D393B9B08C}"/>
                </a:ext>
              </a:extLst>
            </p:cNvPr>
            <p:cNvSpPr>
              <a:spLocks/>
            </p:cNvSpPr>
            <p:nvPr/>
          </p:nvSpPr>
          <p:spPr bwMode="auto">
            <a:xfrm>
              <a:off x="887370" y="1174092"/>
              <a:ext cx="812663" cy="815356"/>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3" name="组合 2"/>
          <p:cNvGrpSpPr/>
          <p:nvPr/>
        </p:nvGrpSpPr>
        <p:grpSpPr>
          <a:xfrm>
            <a:off x="1679192" y="1351165"/>
            <a:ext cx="954107" cy="1015663"/>
            <a:chOff x="1679192" y="1351165"/>
            <a:chExt cx="954107" cy="1015663"/>
          </a:xfrm>
        </p:grpSpPr>
        <p:sp>
          <p:nvSpPr>
            <p:cNvPr id="17" name="文本框 16">
              <a:extLst>
                <a:ext uri="{FF2B5EF4-FFF2-40B4-BE49-F238E27FC236}">
                  <a16:creationId xmlns="" xmlns:a16="http://schemas.microsoft.com/office/drawing/2014/main" id="{13EC4C70-B378-4394-8CA0-5E32055FF1CD}"/>
                </a:ext>
              </a:extLst>
            </p:cNvPr>
            <p:cNvSpPr txBox="1"/>
            <p:nvPr/>
          </p:nvSpPr>
          <p:spPr>
            <a:xfrm>
              <a:off x="1679192" y="1351165"/>
              <a:ext cx="954107" cy="1015663"/>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色</a:t>
              </a:r>
            </a:p>
          </p:txBody>
        </p:sp>
        <p:grpSp>
          <p:nvGrpSpPr>
            <p:cNvPr id="39" name="组合 38">
              <a:extLst>
                <a:ext uri="{FF2B5EF4-FFF2-40B4-BE49-F238E27FC236}">
                  <a16:creationId xmlns="" xmlns:a16="http://schemas.microsoft.com/office/drawing/2014/main" id="{E826037A-8714-43F7-858A-A748EA619499}"/>
                </a:ext>
              </a:extLst>
            </p:cNvPr>
            <p:cNvGrpSpPr/>
            <p:nvPr/>
          </p:nvGrpSpPr>
          <p:grpSpPr>
            <a:xfrm>
              <a:off x="1753956" y="1496113"/>
              <a:ext cx="812663" cy="815356"/>
              <a:chOff x="541020" y="993775"/>
              <a:chExt cx="1436688" cy="1441450"/>
            </a:xfrm>
            <a:solidFill>
              <a:schemeClr val="tx1">
                <a:lumMod val="60000"/>
                <a:lumOff val="40000"/>
              </a:schemeClr>
            </a:solidFill>
          </p:grpSpPr>
          <p:sp>
            <p:nvSpPr>
              <p:cNvPr id="40" name="Freeform 8">
                <a:extLst>
                  <a:ext uri="{FF2B5EF4-FFF2-40B4-BE49-F238E27FC236}">
                    <a16:creationId xmlns="" xmlns:a16="http://schemas.microsoft.com/office/drawing/2014/main" id="{17634997-199C-43F6-BEFB-BF3764AE8432}"/>
                  </a:ext>
                </a:extLst>
              </p:cNvPr>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1" name="Rectangle 9">
                <a:extLst>
                  <a:ext uri="{FF2B5EF4-FFF2-40B4-BE49-F238E27FC236}">
                    <a16:creationId xmlns="" xmlns:a16="http://schemas.microsoft.com/office/drawing/2014/main" id="{629483A5-04B7-48ED-8524-01ACF118A3AB}"/>
                  </a:ext>
                </a:extLst>
              </p:cNvPr>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2" name="Freeform 10">
                <a:extLst>
                  <a:ext uri="{FF2B5EF4-FFF2-40B4-BE49-F238E27FC236}">
                    <a16:creationId xmlns="" xmlns:a16="http://schemas.microsoft.com/office/drawing/2014/main" id="{0EB322BF-69A6-4407-AC03-80D8C15A9398}"/>
                  </a:ext>
                </a:extLst>
              </p:cNvPr>
              <p:cNvSpPr>
                <a:spLocks/>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3" name="Freeform 11">
                <a:extLst>
                  <a:ext uri="{FF2B5EF4-FFF2-40B4-BE49-F238E27FC236}">
                    <a16:creationId xmlns="" xmlns:a16="http://schemas.microsoft.com/office/drawing/2014/main" id="{62105259-FC0F-41CF-957C-FAD72D1736A8}"/>
                  </a:ext>
                </a:extLst>
              </p:cNvPr>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4" name="Rectangle 14">
                <a:extLst>
                  <a:ext uri="{FF2B5EF4-FFF2-40B4-BE49-F238E27FC236}">
                    <a16:creationId xmlns="" xmlns:a16="http://schemas.microsoft.com/office/drawing/2014/main" id="{476C0746-49CE-4B5D-ADC0-23028D5684ED}"/>
                  </a:ext>
                </a:extLst>
              </p:cNvPr>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5" name="Freeform 15">
                <a:extLst>
                  <a:ext uri="{FF2B5EF4-FFF2-40B4-BE49-F238E27FC236}">
                    <a16:creationId xmlns="" xmlns:a16="http://schemas.microsoft.com/office/drawing/2014/main" id="{35F6D8A6-6BD5-43B1-9FCB-2510EDF42F87}"/>
                  </a:ext>
                </a:extLst>
              </p:cNvPr>
              <p:cNvSpPr>
                <a:spLocks/>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6" name="Freeform 16">
                <a:extLst>
                  <a:ext uri="{FF2B5EF4-FFF2-40B4-BE49-F238E27FC236}">
                    <a16:creationId xmlns="" xmlns:a16="http://schemas.microsoft.com/office/drawing/2014/main" id="{AA10615D-6665-4252-92B6-29AFF2242752}"/>
                  </a:ext>
                </a:extLst>
              </p:cNvPr>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7" name="Rectangle 17">
                <a:extLst>
                  <a:ext uri="{FF2B5EF4-FFF2-40B4-BE49-F238E27FC236}">
                    <a16:creationId xmlns="" xmlns:a16="http://schemas.microsoft.com/office/drawing/2014/main" id="{3D423304-FB60-44EB-ACAD-24269B53607D}"/>
                  </a:ext>
                </a:extLst>
              </p:cNvPr>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8" name="Freeform 18">
                <a:extLst>
                  <a:ext uri="{FF2B5EF4-FFF2-40B4-BE49-F238E27FC236}">
                    <a16:creationId xmlns="" xmlns:a16="http://schemas.microsoft.com/office/drawing/2014/main" id="{EF4FDBD3-0232-4455-93A8-3EB052EB0EFA}"/>
                  </a:ext>
                </a:extLst>
              </p:cNvPr>
              <p:cNvSpPr>
                <a:spLocks/>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9" name="Freeform 21">
                <a:extLst>
                  <a:ext uri="{FF2B5EF4-FFF2-40B4-BE49-F238E27FC236}">
                    <a16:creationId xmlns="" xmlns:a16="http://schemas.microsoft.com/office/drawing/2014/main" id="{A4690220-FBEC-4E07-BD63-4EC7145CADC6}"/>
                  </a:ext>
                </a:extLst>
              </p:cNvPr>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0" name="Freeform 22">
                <a:extLst>
                  <a:ext uri="{FF2B5EF4-FFF2-40B4-BE49-F238E27FC236}">
                    <a16:creationId xmlns="" xmlns:a16="http://schemas.microsoft.com/office/drawing/2014/main" id="{54E1D00C-6BC6-4338-ACF6-EFE3C7741C24}"/>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1" name="Freeform 23">
                <a:extLst>
                  <a:ext uri="{FF2B5EF4-FFF2-40B4-BE49-F238E27FC236}">
                    <a16:creationId xmlns="" xmlns:a16="http://schemas.microsoft.com/office/drawing/2014/main" id="{37700C05-B1C2-4C61-B2D8-3672E7482305}"/>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2" name="Freeform 26">
                <a:extLst>
                  <a:ext uri="{FF2B5EF4-FFF2-40B4-BE49-F238E27FC236}">
                    <a16:creationId xmlns="" xmlns:a16="http://schemas.microsoft.com/office/drawing/2014/main" id="{B8E3F3FE-6B44-4602-A86D-448BAAFEB2BC}"/>
                  </a:ext>
                </a:extLst>
              </p:cNvPr>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3" name="Freeform 27">
                <a:extLst>
                  <a:ext uri="{FF2B5EF4-FFF2-40B4-BE49-F238E27FC236}">
                    <a16:creationId xmlns="" xmlns:a16="http://schemas.microsoft.com/office/drawing/2014/main" id="{349230BA-F9EE-4324-BDE7-9C53EF424B8C}"/>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4" name="Freeform 28">
                <a:extLst>
                  <a:ext uri="{FF2B5EF4-FFF2-40B4-BE49-F238E27FC236}">
                    <a16:creationId xmlns="" xmlns:a16="http://schemas.microsoft.com/office/drawing/2014/main" id="{F4A69571-CAA3-46CC-8473-7407152C8286}"/>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5" name="Freeform 29">
                <a:extLst>
                  <a:ext uri="{FF2B5EF4-FFF2-40B4-BE49-F238E27FC236}">
                    <a16:creationId xmlns="" xmlns:a16="http://schemas.microsoft.com/office/drawing/2014/main" id="{75C1DD9A-DDAF-47E8-A7A1-716AF912C476}"/>
                  </a:ext>
                </a:extLst>
              </p:cNvPr>
              <p:cNvSpPr>
                <a:spLocks/>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sp>
        <p:nvSpPr>
          <p:cNvPr id="56" name="文本框 55">
            <a:extLst>
              <a:ext uri="{FF2B5EF4-FFF2-40B4-BE49-F238E27FC236}">
                <a16:creationId xmlns="" xmlns:a16="http://schemas.microsoft.com/office/drawing/2014/main" id="{1216D28A-A6AF-47BE-84AB-A924826EC4B2}"/>
              </a:ext>
            </a:extLst>
          </p:cNvPr>
          <p:cNvSpPr txBox="1"/>
          <p:nvPr/>
        </p:nvSpPr>
        <p:spPr>
          <a:xfrm>
            <a:off x="2730299" y="1748058"/>
            <a:ext cx="1861172" cy="461665"/>
          </a:xfrm>
          <a:prstGeom prst="rect">
            <a:avLst/>
          </a:prstGeom>
          <a:noFill/>
        </p:spPr>
        <p:txBody>
          <a:bodyPr wrap="square" rtlCol="0">
            <a:spAutoFit/>
          </a:bodyPr>
          <a:lstStyle/>
          <a:p>
            <a:pPr algn="dist"/>
            <a:r>
              <a:rPr lang="zh-CN" altLang="en-US" sz="2400" b="1" dirty="0">
                <a:solidFill>
                  <a:schemeClr val="tx1">
                    <a:lumMod val="85000"/>
                    <a:lumOff val="15000"/>
                  </a:schemeClr>
                </a:solidFill>
                <a:latin typeface="+mj-ea"/>
                <a:ea typeface="+mj-ea"/>
              </a:rPr>
              <a:t>发展理念</a:t>
            </a:r>
          </a:p>
        </p:txBody>
      </p:sp>
      <p:cxnSp>
        <p:nvCxnSpPr>
          <p:cNvPr id="57" name="直接连接符 56">
            <a:extLst>
              <a:ext uri="{FF2B5EF4-FFF2-40B4-BE49-F238E27FC236}">
                <a16:creationId xmlns="" xmlns:a16="http://schemas.microsoft.com/office/drawing/2014/main" id="{2E2FA018-A47F-4740-AFE3-C1A53EF18ADA}"/>
              </a:ext>
            </a:extLst>
          </p:cNvPr>
          <p:cNvCxnSpPr>
            <a:cxnSpLocks/>
          </p:cNvCxnSpPr>
          <p:nvPr/>
        </p:nvCxnSpPr>
        <p:spPr>
          <a:xfrm>
            <a:off x="2634928" y="2361257"/>
            <a:ext cx="0" cy="3227983"/>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155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500"/>
                                        <p:tgtEl>
                                          <p:spTgt spid="57"/>
                                        </p:tgtEl>
                                      </p:cBhvr>
                                    </p:animEffect>
                                  </p:childTnLst>
                                </p:cTn>
                              </p:par>
                            </p:childTnLst>
                          </p:cTn>
                        </p:par>
                        <p:par>
                          <p:cTn id="27" fill="hold">
                            <p:stCondLst>
                              <p:cond delay="20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4616">
            <a:extLst>
              <a:ext uri="{FF2B5EF4-FFF2-40B4-BE49-F238E27FC236}">
                <a16:creationId xmlns="" xmlns:a16="http://schemas.microsoft.com/office/drawing/2014/main" id="{08DC1D83-2F1D-4FC8-A17E-BC110EFB8DE5}"/>
              </a:ext>
            </a:extLst>
          </p:cNvPr>
          <p:cNvSpPr>
            <a:spLocks noChangeArrowheads="1"/>
          </p:cNvSpPr>
          <p:nvPr/>
        </p:nvSpPr>
        <p:spPr bwMode="auto">
          <a:xfrm>
            <a:off x="1879956" y="2899102"/>
            <a:ext cx="8432089" cy="9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Heiti SC Medium" charset="0"/>
              </a:rPr>
              <a:t>坚定不移贯彻新发展理念</a:t>
            </a:r>
          </a:p>
        </p:txBody>
      </p:sp>
      <p:sp>
        <p:nvSpPr>
          <p:cNvPr id="4" name="矩形 3">
            <a:extLst>
              <a:ext uri="{FF2B5EF4-FFF2-40B4-BE49-F238E27FC236}">
                <a16:creationId xmlns="" xmlns:a16="http://schemas.microsoft.com/office/drawing/2014/main" id="{09FA56E8-5ABE-4180-B24C-7AAFD65F0D52}"/>
              </a:ext>
            </a:extLst>
          </p:cNvPr>
          <p:cNvSpPr/>
          <p:nvPr/>
        </p:nvSpPr>
        <p:spPr>
          <a:xfrm>
            <a:off x="4582378" y="1906523"/>
            <a:ext cx="3027245" cy="946413"/>
          </a:xfrm>
          <a:prstGeom prst="rect">
            <a:avLst/>
          </a:prstGeom>
        </p:spPr>
        <p:txBody>
          <a:bodyPr wrap="square">
            <a:spAutoFit/>
          </a:body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zh-CN" altLang="en-US" sz="6000" b="0" i="0" u="none" strike="noStrike" kern="1200" cap="none" spc="0" normalizeH="0" baseline="0" noProof="1">
                <a:ln>
                  <a:noFill/>
                </a:ln>
                <a:solidFill>
                  <a:srgbClr val="FDFEFA"/>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iti SC Medium" charset="0"/>
              </a:rPr>
              <a:t>第十讲</a:t>
            </a:r>
            <a:endParaRPr kumimoji="0" lang="zh-CN" altLang="en-US" sz="6000" b="0" i="0" u="none" strike="noStrike" kern="1200" cap="none" spc="0" normalizeH="0" baseline="0" noProof="1">
              <a:ln>
                <a:noFill/>
              </a:ln>
              <a:solidFill>
                <a:srgbClr val="FDFEFA"/>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 xmlns:a16="http://schemas.microsoft.com/office/drawing/2014/main" id="{09A2ECA2-AD5B-4F4B-B89E-95D65916372D}"/>
              </a:ext>
            </a:extLst>
          </p:cNvPr>
          <p:cNvSpPr/>
          <p:nvPr/>
        </p:nvSpPr>
        <p:spPr>
          <a:xfrm>
            <a:off x="3143672" y="2699245"/>
            <a:ext cx="8208912" cy="2571666"/>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树立开放发展理念，就必须提高对外开放的质量和发展的内外联动性</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，主动参与和推动经济全球化进程，发展更高层次的开放型经济，积极参与全球经济治理和公共产品供给，提高我国在全球经济治理中的制度性话语权，不断壮大我国经济实力和综合国力。</a:t>
            </a:r>
          </a:p>
        </p:txBody>
      </p:sp>
      <p:cxnSp>
        <p:nvCxnSpPr>
          <p:cNvPr id="24" name="直接连接符 23">
            <a:extLst>
              <a:ext uri="{FF2B5EF4-FFF2-40B4-BE49-F238E27FC236}">
                <a16:creationId xmlns="" xmlns:a16="http://schemas.microsoft.com/office/drawing/2014/main" id="{46DC5984-2267-422A-8423-DD74689A23C4}"/>
              </a:ext>
            </a:extLst>
          </p:cNvPr>
          <p:cNvCxnSpPr>
            <a:cxnSpLocks/>
          </p:cNvCxnSpPr>
          <p:nvPr/>
        </p:nvCxnSpPr>
        <p:spPr>
          <a:xfrm>
            <a:off x="0" y="2361257"/>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07745" y="980728"/>
            <a:ext cx="1031051" cy="1107996"/>
            <a:chOff x="807745" y="980728"/>
            <a:chExt cx="1031051" cy="1107996"/>
          </a:xfrm>
        </p:grpSpPr>
        <p:sp>
          <p:nvSpPr>
            <p:cNvPr id="17" name="文本框 16">
              <a:extLst>
                <a:ext uri="{FF2B5EF4-FFF2-40B4-BE49-F238E27FC236}">
                  <a16:creationId xmlns="" xmlns:a16="http://schemas.microsoft.com/office/drawing/2014/main" id="{B4B2A4C4-D85A-4C83-A465-4A1A98F5AE5A}"/>
                </a:ext>
              </a:extLst>
            </p:cNvPr>
            <p:cNvSpPr txBox="1"/>
            <p:nvPr/>
          </p:nvSpPr>
          <p:spPr>
            <a:xfrm>
              <a:off x="807745" y="980728"/>
              <a:ext cx="1031051" cy="1107996"/>
            </a:xfrm>
            <a:prstGeom prst="rect">
              <a:avLst/>
            </a:prstGeom>
            <a:noFill/>
            <a:ln w="12700">
              <a:noFill/>
            </a:ln>
          </p:spPr>
          <p:txBody>
            <a:bodyPr wrap="none" rtlCol="0">
              <a:spAutoFit/>
            </a:bodyPr>
            <a:lstStyle/>
            <a:p>
              <a:r>
                <a:rPr lang="zh-CN" altLang="en-US" sz="6600" dirty="0">
                  <a:solidFill>
                    <a:srgbClr val="C00000"/>
                  </a:solidFill>
                  <a:latin typeface="华文新魏" panose="02010800040101010101" pitchFamily="2" charset="-122"/>
                  <a:ea typeface="华文新魏" panose="02010800040101010101" pitchFamily="2" charset="-122"/>
                </a:rPr>
                <a:t>开</a:t>
              </a:r>
            </a:p>
          </p:txBody>
        </p:sp>
        <p:grpSp>
          <p:nvGrpSpPr>
            <p:cNvPr id="2" name="组合 1"/>
            <p:cNvGrpSpPr/>
            <p:nvPr/>
          </p:nvGrpSpPr>
          <p:grpSpPr>
            <a:xfrm>
              <a:off x="887370" y="1174092"/>
              <a:ext cx="812663" cy="815356"/>
              <a:chOff x="887370" y="1174092"/>
              <a:chExt cx="812663" cy="815356"/>
            </a:xfrm>
          </p:grpSpPr>
          <p:sp>
            <p:nvSpPr>
              <p:cNvPr id="19" name="Freeform 8">
                <a:extLst>
                  <a:ext uri="{FF2B5EF4-FFF2-40B4-BE49-F238E27FC236}">
                    <a16:creationId xmlns="" xmlns:a16="http://schemas.microsoft.com/office/drawing/2014/main" id="{61916D98-AB43-4051-A309-05AF90D5D11E}"/>
                  </a:ext>
                </a:extLst>
              </p:cNvPr>
              <p:cNvSpPr>
                <a:spLocks noEditPoints="1"/>
              </p:cNvSpPr>
              <p:nvPr/>
            </p:nvSpPr>
            <p:spPr bwMode="auto">
              <a:xfrm>
                <a:off x="917003" y="1204623"/>
                <a:ext cx="752499" cy="755192"/>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5" name="Rectangle 9">
                <a:extLst>
                  <a:ext uri="{FF2B5EF4-FFF2-40B4-BE49-F238E27FC236}">
                    <a16:creationId xmlns="" xmlns:a16="http://schemas.microsoft.com/office/drawing/2014/main" id="{B92A1ED3-2BB0-4F0C-A2D7-9AEEB01500F0}"/>
                  </a:ext>
                </a:extLst>
              </p:cNvPr>
              <p:cNvSpPr>
                <a:spLocks noChangeArrowheads="1"/>
              </p:cNvSpPr>
              <p:nvPr/>
            </p:nvSpPr>
            <p:spPr bwMode="auto">
              <a:xfrm>
                <a:off x="921493" y="1578178"/>
                <a:ext cx="10776" cy="808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6" name="Freeform 10">
                <a:extLst>
                  <a:ext uri="{FF2B5EF4-FFF2-40B4-BE49-F238E27FC236}">
                    <a16:creationId xmlns="" xmlns:a16="http://schemas.microsoft.com/office/drawing/2014/main" id="{03259DF2-3FBC-49EC-9F2E-846A8C542188}"/>
                  </a:ext>
                </a:extLst>
              </p:cNvPr>
              <p:cNvSpPr>
                <a:spLocks/>
              </p:cNvSpPr>
              <p:nvPr/>
            </p:nvSpPr>
            <p:spPr bwMode="auto">
              <a:xfrm>
                <a:off x="921493" y="1578178"/>
                <a:ext cx="10776" cy="8082"/>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7" name="Freeform 11">
                <a:extLst>
                  <a:ext uri="{FF2B5EF4-FFF2-40B4-BE49-F238E27FC236}">
                    <a16:creationId xmlns="" xmlns:a16="http://schemas.microsoft.com/office/drawing/2014/main" id="{EAEF3636-99A2-4DA6-86DE-38840435356C}"/>
                  </a:ext>
                </a:extLst>
              </p:cNvPr>
              <p:cNvSpPr>
                <a:spLocks noEditPoints="1"/>
              </p:cNvSpPr>
              <p:nvPr/>
            </p:nvSpPr>
            <p:spPr bwMode="auto">
              <a:xfrm>
                <a:off x="952922" y="1578178"/>
                <a:ext cx="680661" cy="8082"/>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8" name="Rectangle 14">
                <a:extLst>
                  <a:ext uri="{FF2B5EF4-FFF2-40B4-BE49-F238E27FC236}">
                    <a16:creationId xmlns="" xmlns:a16="http://schemas.microsoft.com/office/drawing/2014/main" id="{FAFAB057-D025-4B03-A369-BAE8C1E187F7}"/>
                  </a:ext>
                </a:extLst>
              </p:cNvPr>
              <p:cNvSpPr>
                <a:spLocks noChangeArrowheads="1"/>
              </p:cNvSpPr>
              <p:nvPr/>
            </p:nvSpPr>
            <p:spPr bwMode="auto">
              <a:xfrm>
                <a:off x="1289660" y="1208215"/>
                <a:ext cx="8082" cy="1077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9" name="Freeform 15">
                <a:extLst>
                  <a:ext uri="{FF2B5EF4-FFF2-40B4-BE49-F238E27FC236}">
                    <a16:creationId xmlns="" xmlns:a16="http://schemas.microsoft.com/office/drawing/2014/main" id="{D62627F4-7750-44F2-9040-D18E406EEF08}"/>
                  </a:ext>
                </a:extLst>
              </p:cNvPr>
              <p:cNvSpPr>
                <a:spLocks/>
              </p:cNvSpPr>
              <p:nvPr/>
            </p:nvSpPr>
            <p:spPr bwMode="auto">
              <a:xfrm>
                <a:off x="1289660" y="1208215"/>
                <a:ext cx="8082" cy="10776"/>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0" name="Freeform 16">
                <a:extLst>
                  <a:ext uri="{FF2B5EF4-FFF2-40B4-BE49-F238E27FC236}">
                    <a16:creationId xmlns="" xmlns:a16="http://schemas.microsoft.com/office/drawing/2014/main" id="{15A41DF7-5AE3-4042-BC2F-EC941C64F7D2}"/>
                  </a:ext>
                </a:extLst>
              </p:cNvPr>
              <p:cNvSpPr>
                <a:spLocks noEditPoints="1"/>
              </p:cNvSpPr>
              <p:nvPr/>
            </p:nvSpPr>
            <p:spPr bwMode="auto">
              <a:xfrm>
                <a:off x="1289660" y="1240542"/>
                <a:ext cx="8082" cy="683355"/>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1" name="Rectangle 17">
                <a:extLst>
                  <a:ext uri="{FF2B5EF4-FFF2-40B4-BE49-F238E27FC236}">
                    <a16:creationId xmlns="" xmlns:a16="http://schemas.microsoft.com/office/drawing/2014/main" id="{F12F34F6-1E93-4A0C-9C9E-CA33177B39B5}"/>
                  </a:ext>
                </a:extLst>
              </p:cNvPr>
              <p:cNvSpPr>
                <a:spLocks noChangeArrowheads="1"/>
              </p:cNvSpPr>
              <p:nvPr/>
            </p:nvSpPr>
            <p:spPr bwMode="auto">
              <a:xfrm>
                <a:off x="1289660" y="1944550"/>
                <a:ext cx="8082" cy="1347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2" name="Freeform 18">
                <a:extLst>
                  <a:ext uri="{FF2B5EF4-FFF2-40B4-BE49-F238E27FC236}">
                    <a16:creationId xmlns="" xmlns:a16="http://schemas.microsoft.com/office/drawing/2014/main" id="{576056A9-515F-44BF-B1A4-167E43CE2725}"/>
                  </a:ext>
                </a:extLst>
              </p:cNvPr>
              <p:cNvSpPr>
                <a:spLocks/>
              </p:cNvSpPr>
              <p:nvPr/>
            </p:nvSpPr>
            <p:spPr bwMode="auto">
              <a:xfrm>
                <a:off x="1289660" y="1944550"/>
                <a:ext cx="8082" cy="13470"/>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3" name="Freeform 21">
                <a:extLst>
                  <a:ext uri="{FF2B5EF4-FFF2-40B4-BE49-F238E27FC236}">
                    <a16:creationId xmlns="" xmlns:a16="http://schemas.microsoft.com/office/drawing/2014/main" id="{7DEF253F-8906-4C21-A958-78B7BBED0882}"/>
                  </a:ext>
                </a:extLst>
              </p:cNvPr>
              <p:cNvSpPr>
                <a:spLocks noEditPoints="1"/>
              </p:cNvSpPr>
              <p:nvPr/>
            </p:nvSpPr>
            <p:spPr bwMode="auto">
              <a:xfrm>
                <a:off x="940351" y="1227970"/>
                <a:ext cx="705804" cy="70849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4" name="Freeform 22">
                <a:extLst>
                  <a:ext uri="{FF2B5EF4-FFF2-40B4-BE49-F238E27FC236}">
                    <a16:creationId xmlns="" xmlns:a16="http://schemas.microsoft.com/office/drawing/2014/main" id="{E0749319-EA9E-436A-86C3-D1D9000A339A}"/>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5" name="Freeform 23">
                <a:extLst>
                  <a:ext uri="{FF2B5EF4-FFF2-40B4-BE49-F238E27FC236}">
                    <a16:creationId xmlns="" xmlns:a16="http://schemas.microsoft.com/office/drawing/2014/main" id="{9B06918E-579D-4887-9035-EE85E4AD0F20}"/>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6" name="Freeform 26">
                <a:extLst>
                  <a:ext uri="{FF2B5EF4-FFF2-40B4-BE49-F238E27FC236}">
                    <a16:creationId xmlns="" xmlns:a16="http://schemas.microsoft.com/office/drawing/2014/main" id="{2EAA4AD4-DEB7-4B22-AA96-46963EE0A7D5}"/>
                  </a:ext>
                </a:extLst>
              </p:cNvPr>
              <p:cNvSpPr>
                <a:spLocks noEditPoints="1"/>
              </p:cNvSpPr>
              <p:nvPr/>
            </p:nvSpPr>
            <p:spPr bwMode="auto">
              <a:xfrm>
                <a:off x="940351" y="1227970"/>
                <a:ext cx="705804" cy="70849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7" name="Freeform 27">
                <a:extLst>
                  <a:ext uri="{FF2B5EF4-FFF2-40B4-BE49-F238E27FC236}">
                    <a16:creationId xmlns="" xmlns:a16="http://schemas.microsoft.com/office/drawing/2014/main" id="{AF5DBDEE-CA56-4C62-9624-749B52DC9234}"/>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8" name="Freeform 28">
                <a:extLst>
                  <a:ext uri="{FF2B5EF4-FFF2-40B4-BE49-F238E27FC236}">
                    <a16:creationId xmlns="" xmlns:a16="http://schemas.microsoft.com/office/drawing/2014/main" id="{88DB3AFA-2E0A-4006-9C2E-5B877CC37682}"/>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9" name="Freeform 29">
                <a:extLst>
                  <a:ext uri="{FF2B5EF4-FFF2-40B4-BE49-F238E27FC236}">
                    <a16:creationId xmlns="" xmlns:a16="http://schemas.microsoft.com/office/drawing/2014/main" id="{7FE0E145-FB58-4CAC-8F93-03F7B565CB1A}"/>
                  </a:ext>
                </a:extLst>
              </p:cNvPr>
              <p:cNvSpPr>
                <a:spLocks/>
              </p:cNvSpPr>
              <p:nvPr/>
            </p:nvSpPr>
            <p:spPr bwMode="auto">
              <a:xfrm>
                <a:off x="887370" y="1174092"/>
                <a:ext cx="812663" cy="815356"/>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nvGrpSpPr>
          <p:cNvPr id="3" name="组合 2"/>
          <p:cNvGrpSpPr/>
          <p:nvPr/>
        </p:nvGrpSpPr>
        <p:grpSpPr>
          <a:xfrm>
            <a:off x="1679192" y="1351165"/>
            <a:ext cx="954107" cy="1015663"/>
            <a:chOff x="1679192" y="1351165"/>
            <a:chExt cx="954107" cy="1015663"/>
          </a:xfrm>
        </p:grpSpPr>
        <p:sp>
          <p:nvSpPr>
            <p:cNvPr id="18" name="文本框 17">
              <a:extLst>
                <a:ext uri="{FF2B5EF4-FFF2-40B4-BE49-F238E27FC236}">
                  <a16:creationId xmlns="" xmlns:a16="http://schemas.microsoft.com/office/drawing/2014/main" id="{0D19E383-1B77-4B05-9C28-E888A684F731}"/>
                </a:ext>
              </a:extLst>
            </p:cNvPr>
            <p:cNvSpPr txBox="1"/>
            <p:nvPr/>
          </p:nvSpPr>
          <p:spPr>
            <a:xfrm>
              <a:off x="1679192" y="1351165"/>
              <a:ext cx="954107" cy="1015663"/>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放</a:t>
              </a:r>
            </a:p>
          </p:txBody>
        </p:sp>
        <p:grpSp>
          <p:nvGrpSpPr>
            <p:cNvPr id="40" name="组合 39">
              <a:extLst>
                <a:ext uri="{FF2B5EF4-FFF2-40B4-BE49-F238E27FC236}">
                  <a16:creationId xmlns="" xmlns:a16="http://schemas.microsoft.com/office/drawing/2014/main" id="{60105FAD-421E-4067-8214-AA339409FF3C}"/>
                </a:ext>
              </a:extLst>
            </p:cNvPr>
            <p:cNvGrpSpPr/>
            <p:nvPr/>
          </p:nvGrpSpPr>
          <p:grpSpPr>
            <a:xfrm>
              <a:off x="1753956" y="1496113"/>
              <a:ext cx="812663" cy="815356"/>
              <a:chOff x="541020" y="993775"/>
              <a:chExt cx="1436688" cy="1441450"/>
            </a:xfrm>
            <a:solidFill>
              <a:schemeClr val="tx1">
                <a:lumMod val="60000"/>
                <a:lumOff val="40000"/>
              </a:schemeClr>
            </a:solidFill>
          </p:grpSpPr>
          <p:sp>
            <p:nvSpPr>
              <p:cNvPr id="41" name="Freeform 8">
                <a:extLst>
                  <a:ext uri="{FF2B5EF4-FFF2-40B4-BE49-F238E27FC236}">
                    <a16:creationId xmlns="" xmlns:a16="http://schemas.microsoft.com/office/drawing/2014/main" id="{23D771C6-D9FF-44A2-A823-B8AA231D7CD2}"/>
                  </a:ext>
                </a:extLst>
              </p:cNvPr>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2" name="Rectangle 9">
                <a:extLst>
                  <a:ext uri="{FF2B5EF4-FFF2-40B4-BE49-F238E27FC236}">
                    <a16:creationId xmlns="" xmlns:a16="http://schemas.microsoft.com/office/drawing/2014/main" id="{573066DD-378C-45BC-BB89-524F25788B9E}"/>
                  </a:ext>
                </a:extLst>
              </p:cNvPr>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3" name="Freeform 10">
                <a:extLst>
                  <a:ext uri="{FF2B5EF4-FFF2-40B4-BE49-F238E27FC236}">
                    <a16:creationId xmlns="" xmlns:a16="http://schemas.microsoft.com/office/drawing/2014/main" id="{C68785A1-8CE1-451B-8787-87B56CF16EA5}"/>
                  </a:ext>
                </a:extLst>
              </p:cNvPr>
              <p:cNvSpPr>
                <a:spLocks/>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4" name="Freeform 11">
                <a:extLst>
                  <a:ext uri="{FF2B5EF4-FFF2-40B4-BE49-F238E27FC236}">
                    <a16:creationId xmlns="" xmlns:a16="http://schemas.microsoft.com/office/drawing/2014/main" id="{4679A993-68DA-438C-ADE1-DC1C0B5105D0}"/>
                  </a:ext>
                </a:extLst>
              </p:cNvPr>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5" name="Rectangle 14">
                <a:extLst>
                  <a:ext uri="{FF2B5EF4-FFF2-40B4-BE49-F238E27FC236}">
                    <a16:creationId xmlns="" xmlns:a16="http://schemas.microsoft.com/office/drawing/2014/main" id="{CB374F53-2759-401B-910A-A3DA724A3E96}"/>
                  </a:ext>
                </a:extLst>
              </p:cNvPr>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6" name="Freeform 15">
                <a:extLst>
                  <a:ext uri="{FF2B5EF4-FFF2-40B4-BE49-F238E27FC236}">
                    <a16:creationId xmlns="" xmlns:a16="http://schemas.microsoft.com/office/drawing/2014/main" id="{27A2A4DB-C6B3-4E53-B5E9-2C6C4338ECF7}"/>
                  </a:ext>
                </a:extLst>
              </p:cNvPr>
              <p:cNvSpPr>
                <a:spLocks/>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7" name="Freeform 16">
                <a:extLst>
                  <a:ext uri="{FF2B5EF4-FFF2-40B4-BE49-F238E27FC236}">
                    <a16:creationId xmlns="" xmlns:a16="http://schemas.microsoft.com/office/drawing/2014/main" id="{D3829604-FF29-46FD-8DDB-2B6FFD18BDEE}"/>
                  </a:ext>
                </a:extLst>
              </p:cNvPr>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8" name="Rectangle 17">
                <a:extLst>
                  <a:ext uri="{FF2B5EF4-FFF2-40B4-BE49-F238E27FC236}">
                    <a16:creationId xmlns="" xmlns:a16="http://schemas.microsoft.com/office/drawing/2014/main" id="{47F087C5-F3AD-463F-B7D7-B789FC5BE7E1}"/>
                  </a:ext>
                </a:extLst>
              </p:cNvPr>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9" name="Freeform 18">
                <a:extLst>
                  <a:ext uri="{FF2B5EF4-FFF2-40B4-BE49-F238E27FC236}">
                    <a16:creationId xmlns="" xmlns:a16="http://schemas.microsoft.com/office/drawing/2014/main" id="{3DEAC274-273E-474A-AE17-65E37A37709F}"/>
                  </a:ext>
                </a:extLst>
              </p:cNvPr>
              <p:cNvSpPr>
                <a:spLocks/>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0" name="Freeform 21">
                <a:extLst>
                  <a:ext uri="{FF2B5EF4-FFF2-40B4-BE49-F238E27FC236}">
                    <a16:creationId xmlns="" xmlns:a16="http://schemas.microsoft.com/office/drawing/2014/main" id="{F0ADA5F1-5A1A-40C2-BE5D-1AE819B4E4B7}"/>
                  </a:ext>
                </a:extLst>
              </p:cNvPr>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1" name="Freeform 22">
                <a:extLst>
                  <a:ext uri="{FF2B5EF4-FFF2-40B4-BE49-F238E27FC236}">
                    <a16:creationId xmlns="" xmlns:a16="http://schemas.microsoft.com/office/drawing/2014/main" id="{CEDE3E2C-7626-4759-818C-0CE2640AD584}"/>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2" name="Freeform 23">
                <a:extLst>
                  <a:ext uri="{FF2B5EF4-FFF2-40B4-BE49-F238E27FC236}">
                    <a16:creationId xmlns="" xmlns:a16="http://schemas.microsoft.com/office/drawing/2014/main" id="{01E46732-2344-41D8-98C2-BE1FD22252E0}"/>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3" name="Freeform 26">
                <a:extLst>
                  <a:ext uri="{FF2B5EF4-FFF2-40B4-BE49-F238E27FC236}">
                    <a16:creationId xmlns="" xmlns:a16="http://schemas.microsoft.com/office/drawing/2014/main" id="{53584B59-1AC6-4B14-9E24-50E5E8964FE4}"/>
                  </a:ext>
                </a:extLst>
              </p:cNvPr>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4" name="Freeform 27">
                <a:extLst>
                  <a:ext uri="{FF2B5EF4-FFF2-40B4-BE49-F238E27FC236}">
                    <a16:creationId xmlns="" xmlns:a16="http://schemas.microsoft.com/office/drawing/2014/main" id="{B63E3341-6D73-4479-8CAB-E431009052DA}"/>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5" name="Freeform 28">
                <a:extLst>
                  <a:ext uri="{FF2B5EF4-FFF2-40B4-BE49-F238E27FC236}">
                    <a16:creationId xmlns="" xmlns:a16="http://schemas.microsoft.com/office/drawing/2014/main" id="{5ECBF34A-5CEE-4105-8BB0-F66D8D37956C}"/>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6" name="Freeform 29">
                <a:extLst>
                  <a:ext uri="{FF2B5EF4-FFF2-40B4-BE49-F238E27FC236}">
                    <a16:creationId xmlns="" xmlns:a16="http://schemas.microsoft.com/office/drawing/2014/main" id="{87EF2EB6-A0DF-4535-8D08-3BBB70BCAB48}"/>
                  </a:ext>
                </a:extLst>
              </p:cNvPr>
              <p:cNvSpPr>
                <a:spLocks/>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sp>
        <p:nvSpPr>
          <p:cNvPr id="58" name="文本框 57">
            <a:extLst>
              <a:ext uri="{FF2B5EF4-FFF2-40B4-BE49-F238E27FC236}">
                <a16:creationId xmlns="" xmlns:a16="http://schemas.microsoft.com/office/drawing/2014/main" id="{9A98850D-A351-4CC5-9AB6-1D4E3D9AD525}"/>
              </a:ext>
            </a:extLst>
          </p:cNvPr>
          <p:cNvSpPr txBox="1"/>
          <p:nvPr/>
        </p:nvSpPr>
        <p:spPr>
          <a:xfrm>
            <a:off x="2730299" y="1748058"/>
            <a:ext cx="1861172" cy="461665"/>
          </a:xfrm>
          <a:prstGeom prst="rect">
            <a:avLst/>
          </a:prstGeom>
          <a:noFill/>
        </p:spPr>
        <p:txBody>
          <a:bodyPr wrap="square" rtlCol="0">
            <a:spAutoFit/>
          </a:bodyPr>
          <a:lstStyle/>
          <a:p>
            <a:pPr algn="dist"/>
            <a:r>
              <a:rPr lang="zh-CN" altLang="en-US" sz="2400" b="1" dirty="0">
                <a:solidFill>
                  <a:schemeClr val="tx1">
                    <a:lumMod val="85000"/>
                    <a:lumOff val="15000"/>
                  </a:schemeClr>
                </a:solidFill>
                <a:latin typeface="+mj-ea"/>
                <a:ea typeface="+mj-ea"/>
              </a:rPr>
              <a:t>发展理念</a:t>
            </a:r>
          </a:p>
        </p:txBody>
      </p:sp>
      <p:cxnSp>
        <p:nvCxnSpPr>
          <p:cNvPr id="59" name="直接连接符 58">
            <a:extLst>
              <a:ext uri="{FF2B5EF4-FFF2-40B4-BE49-F238E27FC236}">
                <a16:creationId xmlns="" xmlns:a16="http://schemas.microsoft.com/office/drawing/2014/main" id="{DC792154-3272-40F0-A1BF-94C42B7D888A}"/>
              </a:ext>
            </a:extLst>
          </p:cNvPr>
          <p:cNvCxnSpPr>
            <a:cxnSpLocks/>
          </p:cNvCxnSpPr>
          <p:nvPr/>
        </p:nvCxnSpPr>
        <p:spPr>
          <a:xfrm>
            <a:off x="2634928" y="2361257"/>
            <a:ext cx="0" cy="3227983"/>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155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up)">
                                      <p:cBhvr>
                                        <p:cTn id="26" dur="500"/>
                                        <p:tgtEl>
                                          <p:spTgt spid="59"/>
                                        </p:tgtEl>
                                      </p:cBhvr>
                                    </p:animEffect>
                                  </p:childTnLst>
                                </p:cTn>
                              </p:par>
                            </p:childTnLst>
                          </p:cTn>
                        </p:par>
                        <p:par>
                          <p:cTn id="27" fill="hold">
                            <p:stCondLst>
                              <p:cond delay="205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 xmlns:a16="http://schemas.microsoft.com/office/drawing/2014/main" id="{CE243EA6-049E-4897-83E8-82C86AC3B4C5}"/>
              </a:ext>
            </a:extLst>
          </p:cNvPr>
          <p:cNvSpPr/>
          <p:nvPr/>
        </p:nvSpPr>
        <p:spPr>
          <a:xfrm>
            <a:off x="2879621" y="2780928"/>
            <a:ext cx="8425925" cy="2063835"/>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树立共享发展理念，就必须坚持发展为了人民、发展依靠人民、发展成果由人民共享</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，作出更有效的制度安排，坚持全民共享、全面共享、共建共享、渐进共享，使全体人民有更多获得感、幸福感、安全感，朝着共同富裕方向稳步前进。</a:t>
            </a:r>
            <a:endPar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6" name="直接连接符 25">
            <a:extLst>
              <a:ext uri="{FF2B5EF4-FFF2-40B4-BE49-F238E27FC236}">
                <a16:creationId xmlns="" xmlns:a16="http://schemas.microsoft.com/office/drawing/2014/main" id="{D6D1A987-71BD-452D-BDA6-BD1EF1627EEF}"/>
              </a:ext>
            </a:extLst>
          </p:cNvPr>
          <p:cNvCxnSpPr>
            <a:cxnSpLocks/>
          </p:cNvCxnSpPr>
          <p:nvPr/>
        </p:nvCxnSpPr>
        <p:spPr>
          <a:xfrm>
            <a:off x="0" y="2361257"/>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07745" y="980728"/>
            <a:ext cx="1031051" cy="1107996"/>
            <a:chOff x="807745" y="980728"/>
            <a:chExt cx="1031051" cy="1107996"/>
          </a:xfrm>
        </p:grpSpPr>
        <p:sp>
          <p:nvSpPr>
            <p:cNvPr id="16" name="文本框 15">
              <a:extLst>
                <a:ext uri="{FF2B5EF4-FFF2-40B4-BE49-F238E27FC236}">
                  <a16:creationId xmlns="" xmlns:a16="http://schemas.microsoft.com/office/drawing/2014/main" id="{34884DDF-7A4C-49D6-A94E-83D8C3A7D2C6}"/>
                </a:ext>
              </a:extLst>
            </p:cNvPr>
            <p:cNvSpPr txBox="1"/>
            <p:nvPr/>
          </p:nvSpPr>
          <p:spPr>
            <a:xfrm>
              <a:off x="807745" y="980728"/>
              <a:ext cx="1031051" cy="1107996"/>
            </a:xfrm>
            <a:prstGeom prst="rect">
              <a:avLst/>
            </a:prstGeom>
            <a:noFill/>
            <a:ln w="12700">
              <a:noFill/>
            </a:ln>
          </p:spPr>
          <p:txBody>
            <a:bodyPr wrap="none" rtlCol="0">
              <a:spAutoFit/>
            </a:bodyPr>
            <a:lstStyle/>
            <a:p>
              <a:r>
                <a:rPr lang="zh-CN" altLang="en-US" sz="6600" dirty="0">
                  <a:solidFill>
                    <a:srgbClr val="C00000"/>
                  </a:solidFill>
                  <a:latin typeface="华文新魏" panose="02010800040101010101" pitchFamily="2" charset="-122"/>
                  <a:ea typeface="华文新魏" panose="02010800040101010101" pitchFamily="2" charset="-122"/>
                </a:rPr>
                <a:t>共</a:t>
              </a:r>
            </a:p>
          </p:txBody>
        </p:sp>
        <p:sp>
          <p:nvSpPr>
            <p:cNvPr id="18" name="Freeform 8">
              <a:extLst>
                <a:ext uri="{FF2B5EF4-FFF2-40B4-BE49-F238E27FC236}">
                  <a16:creationId xmlns="" xmlns:a16="http://schemas.microsoft.com/office/drawing/2014/main" id="{80D0FAB4-8DB2-430C-B163-A34537B76FB0}"/>
                </a:ext>
              </a:extLst>
            </p:cNvPr>
            <p:cNvSpPr>
              <a:spLocks noEditPoints="1"/>
            </p:cNvSpPr>
            <p:nvPr/>
          </p:nvSpPr>
          <p:spPr bwMode="auto">
            <a:xfrm>
              <a:off x="917003" y="1204623"/>
              <a:ext cx="752499" cy="755192"/>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9" name="Rectangle 9">
              <a:extLst>
                <a:ext uri="{FF2B5EF4-FFF2-40B4-BE49-F238E27FC236}">
                  <a16:creationId xmlns="" xmlns:a16="http://schemas.microsoft.com/office/drawing/2014/main" id="{0DCBD237-011E-4AAF-9FAC-E18BEAD83A06}"/>
                </a:ext>
              </a:extLst>
            </p:cNvPr>
            <p:cNvSpPr>
              <a:spLocks noChangeArrowheads="1"/>
            </p:cNvSpPr>
            <p:nvPr/>
          </p:nvSpPr>
          <p:spPr bwMode="auto">
            <a:xfrm>
              <a:off x="921493" y="1578178"/>
              <a:ext cx="10776" cy="808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7" name="Freeform 10">
              <a:extLst>
                <a:ext uri="{FF2B5EF4-FFF2-40B4-BE49-F238E27FC236}">
                  <a16:creationId xmlns="" xmlns:a16="http://schemas.microsoft.com/office/drawing/2014/main" id="{753A8226-77B7-4ECC-9B03-0F85A40397B9}"/>
                </a:ext>
              </a:extLst>
            </p:cNvPr>
            <p:cNvSpPr>
              <a:spLocks/>
            </p:cNvSpPr>
            <p:nvPr/>
          </p:nvSpPr>
          <p:spPr bwMode="auto">
            <a:xfrm>
              <a:off x="921493" y="1578178"/>
              <a:ext cx="10776" cy="8082"/>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8" name="Freeform 11">
              <a:extLst>
                <a:ext uri="{FF2B5EF4-FFF2-40B4-BE49-F238E27FC236}">
                  <a16:creationId xmlns="" xmlns:a16="http://schemas.microsoft.com/office/drawing/2014/main" id="{210D24CC-66C9-439E-8D4E-6100293628F0}"/>
                </a:ext>
              </a:extLst>
            </p:cNvPr>
            <p:cNvSpPr>
              <a:spLocks noEditPoints="1"/>
            </p:cNvSpPr>
            <p:nvPr/>
          </p:nvSpPr>
          <p:spPr bwMode="auto">
            <a:xfrm>
              <a:off x="952922" y="1578178"/>
              <a:ext cx="680661" cy="8082"/>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9" name="Rectangle 14">
              <a:extLst>
                <a:ext uri="{FF2B5EF4-FFF2-40B4-BE49-F238E27FC236}">
                  <a16:creationId xmlns="" xmlns:a16="http://schemas.microsoft.com/office/drawing/2014/main" id="{DE7D7B60-4442-44B0-ACD4-AC224EB8E16C}"/>
                </a:ext>
              </a:extLst>
            </p:cNvPr>
            <p:cNvSpPr>
              <a:spLocks noChangeArrowheads="1"/>
            </p:cNvSpPr>
            <p:nvPr/>
          </p:nvSpPr>
          <p:spPr bwMode="auto">
            <a:xfrm>
              <a:off x="1289660" y="1208215"/>
              <a:ext cx="8082" cy="1077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0" name="Freeform 15">
              <a:extLst>
                <a:ext uri="{FF2B5EF4-FFF2-40B4-BE49-F238E27FC236}">
                  <a16:creationId xmlns="" xmlns:a16="http://schemas.microsoft.com/office/drawing/2014/main" id="{179B9FA1-E093-4F27-8FBA-650035312808}"/>
                </a:ext>
              </a:extLst>
            </p:cNvPr>
            <p:cNvSpPr>
              <a:spLocks/>
            </p:cNvSpPr>
            <p:nvPr/>
          </p:nvSpPr>
          <p:spPr bwMode="auto">
            <a:xfrm>
              <a:off x="1289660" y="1208215"/>
              <a:ext cx="8082" cy="10776"/>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1" name="Freeform 16">
              <a:extLst>
                <a:ext uri="{FF2B5EF4-FFF2-40B4-BE49-F238E27FC236}">
                  <a16:creationId xmlns="" xmlns:a16="http://schemas.microsoft.com/office/drawing/2014/main" id="{B13BEC29-DA25-4A9F-B449-F718C5279BDD}"/>
                </a:ext>
              </a:extLst>
            </p:cNvPr>
            <p:cNvSpPr>
              <a:spLocks noEditPoints="1"/>
            </p:cNvSpPr>
            <p:nvPr/>
          </p:nvSpPr>
          <p:spPr bwMode="auto">
            <a:xfrm>
              <a:off x="1289660" y="1240542"/>
              <a:ext cx="8082" cy="683355"/>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2" name="Rectangle 17">
              <a:extLst>
                <a:ext uri="{FF2B5EF4-FFF2-40B4-BE49-F238E27FC236}">
                  <a16:creationId xmlns="" xmlns:a16="http://schemas.microsoft.com/office/drawing/2014/main" id="{66945816-C9A0-4934-A892-8D7EEC816EBA}"/>
                </a:ext>
              </a:extLst>
            </p:cNvPr>
            <p:cNvSpPr>
              <a:spLocks noChangeArrowheads="1"/>
            </p:cNvSpPr>
            <p:nvPr/>
          </p:nvSpPr>
          <p:spPr bwMode="auto">
            <a:xfrm>
              <a:off x="1289660" y="1944550"/>
              <a:ext cx="8082" cy="13470"/>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3" name="Freeform 18">
              <a:extLst>
                <a:ext uri="{FF2B5EF4-FFF2-40B4-BE49-F238E27FC236}">
                  <a16:creationId xmlns="" xmlns:a16="http://schemas.microsoft.com/office/drawing/2014/main" id="{33F3E79D-B569-4CD1-BE78-71EB7E24715C}"/>
                </a:ext>
              </a:extLst>
            </p:cNvPr>
            <p:cNvSpPr>
              <a:spLocks/>
            </p:cNvSpPr>
            <p:nvPr/>
          </p:nvSpPr>
          <p:spPr bwMode="auto">
            <a:xfrm>
              <a:off x="1289660" y="1944550"/>
              <a:ext cx="8082" cy="13470"/>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4" name="Freeform 21">
              <a:extLst>
                <a:ext uri="{FF2B5EF4-FFF2-40B4-BE49-F238E27FC236}">
                  <a16:creationId xmlns="" xmlns:a16="http://schemas.microsoft.com/office/drawing/2014/main" id="{270AF16E-1FE4-4656-A083-51983618DA5D}"/>
                </a:ext>
              </a:extLst>
            </p:cNvPr>
            <p:cNvSpPr>
              <a:spLocks noEditPoints="1"/>
            </p:cNvSpPr>
            <p:nvPr/>
          </p:nvSpPr>
          <p:spPr bwMode="auto">
            <a:xfrm>
              <a:off x="940351" y="1227970"/>
              <a:ext cx="705804" cy="70849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5" name="Freeform 22">
              <a:extLst>
                <a:ext uri="{FF2B5EF4-FFF2-40B4-BE49-F238E27FC236}">
                  <a16:creationId xmlns="" xmlns:a16="http://schemas.microsoft.com/office/drawing/2014/main" id="{12272C4B-92BB-4B61-8C6F-DC6845DA3778}"/>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6" name="Freeform 23">
              <a:extLst>
                <a:ext uri="{FF2B5EF4-FFF2-40B4-BE49-F238E27FC236}">
                  <a16:creationId xmlns="" xmlns:a16="http://schemas.microsoft.com/office/drawing/2014/main" id="{A8E596DF-C55C-4FB7-B34B-7FE41275475D}"/>
                </a:ext>
              </a:extLst>
            </p:cNvPr>
            <p:cNvSpPr>
              <a:spLocks/>
            </p:cNvSpPr>
            <p:nvPr/>
          </p:nvSpPr>
          <p:spPr bwMode="auto">
            <a:xfrm>
              <a:off x="917003" y="1204623"/>
              <a:ext cx="12572" cy="12572"/>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7" name="Freeform 26">
              <a:extLst>
                <a:ext uri="{FF2B5EF4-FFF2-40B4-BE49-F238E27FC236}">
                  <a16:creationId xmlns="" xmlns:a16="http://schemas.microsoft.com/office/drawing/2014/main" id="{0A4536C5-B2C7-4AD5-B68D-98749B6F4734}"/>
                </a:ext>
              </a:extLst>
            </p:cNvPr>
            <p:cNvSpPr>
              <a:spLocks noEditPoints="1"/>
            </p:cNvSpPr>
            <p:nvPr/>
          </p:nvSpPr>
          <p:spPr bwMode="auto">
            <a:xfrm>
              <a:off x="940351" y="1227970"/>
              <a:ext cx="705804" cy="70849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8" name="Freeform 27">
              <a:extLst>
                <a:ext uri="{FF2B5EF4-FFF2-40B4-BE49-F238E27FC236}">
                  <a16:creationId xmlns="" xmlns:a16="http://schemas.microsoft.com/office/drawing/2014/main" id="{5E9DB020-4ECC-45DA-A9A3-8251654C4025}"/>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9" name="Freeform 28">
              <a:extLst>
                <a:ext uri="{FF2B5EF4-FFF2-40B4-BE49-F238E27FC236}">
                  <a16:creationId xmlns="" xmlns:a16="http://schemas.microsoft.com/office/drawing/2014/main" id="{C3B4E441-FBC8-45B4-A598-0B633DBF7353}"/>
                </a:ext>
              </a:extLst>
            </p:cNvPr>
            <p:cNvSpPr>
              <a:spLocks/>
            </p:cNvSpPr>
            <p:nvPr/>
          </p:nvSpPr>
          <p:spPr bwMode="auto">
            <a:xfrm>
              <a:off x="917003" y="1947244"/>
              <a:ext cx="12572" cy="12572"/>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0" name="Freeform 29">
              <a:extLst>
                <a:ext uri="{FF2B5EF4-FFF2-40B4-BE49-F238E27FC236}">
                  <a16:creationId xmlns="" xmlns:a16="http://schemas.microsoft.com/office/drawing/2014/main" id="{0ED57D74-844C-4CD3-A249-4951660A34F6}"/>
                </a:ext>
              </a:extLst>
            </p:cNvPr>
            <p:cNvSpPr>
              <a:spLocks/>
            </p:cNvSpPr>
            <p:nvPr/>
          </p:nvSpPr>
          <p:spPr bwMode="auto">
            <a:xfrm>
              <a:off x="887370" y="1174092"/>
              <a:ext cx="812663" cy="815356"/>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4" name="组合 3"/>
          <p:cNvGrpSpPr/>
          <p:nvPr/>
        </p:nvGrpSpPr>
        <p:grpSpPr>
          <a:xfrm>
            <a:off x="1679192" y="1351165"/>
            <a:ext cx="954107" cy="1015663"/>
            <a:chOff x="1679192" y="1351165"/>
            <a:chExt cx="954107" cy="1015663"/>
          </a:xfrm>
        </p:grpSpPr>
        <p:sp>
          <p:nvSpPr>
            <p:cNvPr id="17" name="文本框 16">
              <a:extLst>
                <a:ext uri="{FF2B5EF4-FFF2-40B4-BE49-F238E27FC236}">
                  <a16:creationId xmlns="" xmlns:a16="http://schemas.microsoft.com/office/drawing/2014/main" id="{E88DB7E5-8DA2-4290-8F68-A684C023C004}"/>
                </a:ext>
              </a:extLst>
            </p:cNvPr>
            <p:cNvSpPr txBox="1"/>
            <p:nvPr/>
          </p:nvSpPr>
          <p:spPr>
            <a:xfrm>
              <a:off x="1679192" y="1351165"/>
              <a:ext cx="954107" cy="1015663"/>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享</a:t>
              </a:r>
            </a:p>
          </p:txBody>
        </p:sp>
        <p:grpSp>
          <p:nvGrpSpPr>
            <p:cNvPr id="41" name="组合 40">
              <a:extLst>
                <a:ext uri="{FF2B5EF4-FFF2-40B4-BE49-F238E27FC236}">
                  <a16:creationId xmlns="" xmlns:a16="http://schemas.microsoft.com/office/drawing/2014/main" id="{FF8383DB-1503-43A2-97B9-8A4C759A0F74}"/>
                </a:ext>
              </a:extLst>
            </p:cNvPr>
            <p:cNvGrpSpPr/>
            <p:nvPr/>
          </p:nvGrpSpPr>
          <p:grpSpPr>
            <a:xfrm>
              <a:off x="1753956" y="1496113"/>
              <a:ext cx="812663" cy="815356"/>
              <a:chOff x="541020" y="993775"/>
              <a:chExt cx="1436688" cy="1441450"/>
            </a:xfrm>
            <a:solidFill>
              <a:schemeClr val="tx1">
                <a:lumMod val="60000"/>
                <a:lumOff val="40000"/>
              </a:schemeClr>
            </a:solidFill>
          </p:grpSpPr>
          <p:sp>
            <p:nvSpPr>
              <p:cNvPr id="42" name="Freeform 8">
                <a:extLst>
                  <a:ext uri="{FF2B5EF4-FFF2-40B4-BE49-F238E27FC236}">
                    <a16:creationId xmlns="" xmlns:a16="http://schemas.microsoft.com/office/drawing/2014/main" id="{CDA1478B-8EE5-4716-A0B0-A3B91B59B845}"/>
                  </a:ext>
                </a:extLst>
              </p:cNvPr>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3" name="Rectangle 9">
                <a:extLst>
                  <a:ext uri="{FF2B5EF4-FFF2-40B4-BE49-F238E27FC236}">
                    <a16:creationId xmlns="" xmlns:a16="http://schemas.microsoft.com/office/drawing/2014/main" id="{2587FC45-A4AB-4C47-AC47-A013B8258F10}"/>
                  </a:ext>
                </a:extLst>
              </p:cNvPr>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4" name="Freeform 10">
                <a:extLst>
                  <a:ext uri="{FF2B5EF4-FFF2-40B4-BE49-F238E27FC236}">
                    <a16:creationId xmlns="" xmlns:a16="http://schemas.microsoft.com/office/drawing/2014/main" id="{BA850D20-A05E-4654-8E5E-B2B341581066}"/>
                  </a:ext>
                </a:extLst>
              </p:cNvPr>
              <p:cNvSpPr>
                <a:spLocks/>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5" name="Freeform 11">
                <a:extLst>
                  <a:ext uri="{FF2B5EF4-FFF2-40B4-BE49-F238E27FC236}">
                    <a16:creationId xmlns="" xmlns:a16="http://schemas.microsoft.com/office/drawing/2014/main" id="{C4425827-78AD-41C7-955E-DD2517AE8CAA}"/>
                  </a:ext>
                </a:extLst>
              </p:cNvPr>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6" name="Rectangle 14">
                <a:extLst>
                  <a:ext uri="{FF2B5EF4-FFF2-40B4-BE49-F238E27FC236}">
                    <a16:creationId xmlns="" xmlns:a16="http://schemas.microsoft.com/office/drawing/2014/main" id="{ADC37AC7-16D6-422E-96DF-CB7C62B540C7}"/>
                  </a:ext>
                </a:extLst>
              </p:cNvPr>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7" name="Freeform 15">
                <a:extLst>
                  <a:ext uri="{FF2B5EF4-FFF2-40B4-BE49-F238E27FC236}">
                    <a16:creationId xmlns="" xmlns:a16="http://schemas.microsoft.com/office/drawing/2014/main" id="{DBA18C59-18AD-472C-ADF5-6069A2043D2E}"/>
                  </a:ext>
                </a:extLst>
              </p:cNvPr>
              <p:cNvSpPr>
                <a:spLocks/>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8" name="Freeform 16">
                <a:extLst>
                  <a:ext uri="{FF2B5EF4-FFF2-40B4-BE49-F238E27FC236}">
                    <a16:creationId xmlns="" xmlns:a16="http://schemas.microsoft.com/office/drawing/2014/main" id="{6F447015-EFFB-440D-8C11-6ADB94AC61BF}"/>
                  </a:ext>
                </a:extLst>
              </p:cNvPr>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9" name="Rectangle 17">
                <a:extLst>
                  <a:ext uri="{FF2B5EF4-FFF2-40B4-BE49-F238E27FC236}">
                    <a16:creationId xmlns="" xmlns:a16="http://schemas.microsoft.com/office/drawing/2014/main" id="{5FFACCE3-A55A-44C5-92E2-2125F2F3A28D}"/>
                  </a:ext>
                </a:extLst>
              </p:cNvPr>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0" name="Freeform 18">
                <a:extLst>
                  <a:ext uri="{FF2B5EF4-FFF2-40B4-BE49-F238E27FC236}">
                    <a16:creationId xmlns="" xmlns:a16="http://schemas.microsoft.com/office/drawing/2014/main" id="{66C73AE1-8974-415D-8A92-A9E6B9561C94}"/>
                  </a:ext>
                </a:extLst>
              </p:cNvPr>
              <p:cNvSpPr>
                <a:spLocks/>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1" name="Freeform 21">
                <a:extLst>
                  <a:ext uri="{FF2B5EF4-FFF2-40B4-BE49-F238E27FC236}">
                    <a16:creationId xmlns="" xmlns:a16="http://schemas.microsoft.com/office/drawing/2014/main" id="{26F5A132-6FC5-4FD8-9088-221A1CCEEC72}"/>
                  </a:ext>
                </a:extLst>
              </p:cNvPr>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2" name="Freeform 22">
                <a:extLst>
                  <a:ext uri="{FF2B5EF4-FFF2-40B4-BE49-F238E27FC236}">
                    <a16:creationId xmlns="" xmlns:a16="http://schemas.microsoft.com/office/drawing/2014/main" id="{F314A06E-B894-4886-816C-C5CA605CB3D4}"/>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3" name="Freeform 23">
                <a:extLst>
                  <a:ext uri="{FF2B5EF4-FFF2-40B4-BE49-F238E27FC236}">
                    <a16:creationId xmlns="" xmlns:a16="http://schemas.microsoft.com/office/drawing/2014/main" id="{D055EC8F-7719-4BCF-BEBE-B6EDEF4FA3AB}"/>
                  </a:ext>
                </a:extLst>
              </p:cNvPr>
              <p:cNvSpPr>
                <a:spLocks/>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4" name="Freeform 26">
                <a:extLst>
                  <a:ext uri="{FF2B5EF4-FFF2-40B4-BE49-F238E27FC236}">
                    <a16:creationId xmlns="" xmlns:a16="http://schemas.microsoft.com/office/drawing/2014/main" id="{10D4AEE4-FAAE-4480-8986-568F7E620692}"/>
                  </a:ext>
                </a:extLst>
              </p:cNvPr>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5" name="Freeform 27">
                <a:extLst>
                  <a:ext uri="{FF2B5EF4-FFF2-40B4-BE49-F238E27FC236}">
                    <a16:creationId xmlns="" xmlns:a16="http://schemas.microsoft.com/office/drawing/2014/main" id="{30E2C900-273D-4275-B1F9-1905569EA96E}"/>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6" name="Freeform 28">
                <a:extLst>
                  <a:ext uri="{FF2B5EF4-FFF2-40B4-BE49-F238E27FC236}">
                    <a16:creationId xmlns="" xmlns:a16="http://schemas.microsoft.com/office/drawing/2014/main" id="{0C4527D5-5E63-4D3D-954E-90A93020D8A3}"/>
                  </a:ext>
                </a:extLst>
              </p:cNvPr>
              <p:cNvSpPr>
                <a:spLocks/>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7" name="Freeform 29">
                <a:extLst>
                  <a:ext uri="{FF2B5EF4-FFF2-40B4-BE49-F238E27FC236}">
                    <a16:creationId xmlns="" xmlns:a16="http://schemas.microsoft.com/office/drawing/2014/main" id="{9BA9C689-4602-4AD0-BED6-6FBCCD563FB8}"/>
                  </a:ext>
                </a:extLst>
              </p:cNvPr>
              <p:cNvSpPr>
                <a:spLocks/>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sp>
        <p:nvSpPr>
          <p:cNvPr id="58" name="文本框 57">
            <a:extLst>
              <a:ext uri="{FF2B5EF4-FFF2-40B4-BE49-F238E27FC236}">
                <a16:creationId xmlns="" xmlns:a16="http://schemas.microsoft.com/office/drawing/2014/main" id="{133C8DC5-AFE9-48EB-98B0-84D461F04BC3}"/>
              </a:ext>
            </a:extLst>
          </p:cNvPr>
          <p:cNvSpPr txBox="1"/>
          <p:nvPr/>
        </p:nvSpPr>
        <p:spPr>
          <a:xfrm>
            <a:off x="2730299" y="1748058"/>
            <a:ext cx="1861172" cy="461665"/>
          </a:xfrm>
          <a:prstGeom prst="rect">
            <a:avLst/>
          </a:prstGeom>
          <a:noFill/>
        </p:spPr>
        <p:txBody>
          <a:bodyPr wrap="square" rtlCol="0">
            <a:spAutoFit/>
          </a:bodyPr>
          <a:lstStyle/>
          <a:p>
            <a:pPr algn="dist"/>
            <a:r>
              <a:rPr lang="zh-CN" altLang="en-US" sz="2400" b="1" dirty="0">
                <a:solidFill>
                  <a:schemeClr val="tx1">
                    <a:lumMod val="85000"/>
                    <a:lumOff val="15000"/>
                  </a:schemeClr>
                </a:solidFill>
                <a:latin typeface="+mj-ea"/>
                <a:ea typeface="+mj-ea"/>
              </a:rPr>
              <a:t>发展理念</a:t>
            </a:r>
          </a:p>
        </p:txBody>
      </p:sp>
      <p:cxnSp>
        <p:nvCxnSpPr>
          <p:cNvPr id="3" name="直接连接符 2">
            <a:extLst>
              <a:ext uri="{FF2B5EF4-FFF2-40B4-BE49-F238E27FC236}">
                <a16:creationId xmlns="" xmlns:a16="http://schemas.microsoft.com/office/drawing/2014/main" id="{01F673A9-7FA4-4C8C-B8A9-8E0D4A128C32}"/>
              </a:ext>
            </a:extLst>
          </p:cNvPr>
          <p:cNvCxnSpPr>
            <a:cxnSpLocks/>
          </p:cNvCxnSpPr>
          <p:nvPr/>
        </p:nvCxnSpPr>
        <p:spPr>
          <a:xfrm>
            <a:off x="2634928" y="2361257"/>
            <a:ext cx="0" cy="3227983"/>
          </a:xfrm>
          <a:prstGeom prst="line">
            <a:avLst/>
          </a:prstGeom>
          <a:ln w="1905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155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05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25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263" y="439434"/>
            <a:ext cx="10051222" cy="5801048"/>
          </a:xfrm>
          <a:prstGeom prst="rect">
            <a:avLst/>
          </a:prstGeom>
        </p:spPr>
      </p:pic>
      <p:grpSp>
        <p:nvGrpSpPr>
          <p:cNvPr id="5" name="组合 4"/>
          <p:cNvGrpSpPr/>
          <p:nvPr/>
        </p:nvGrpSpPr>
        <p:grpSpPr>
          <a:xfrm>
            <a:off x="-2" y="430520"/>
            <a:ext cx="12216308" cy="5860881"/>
            <a:chOff x="-383462" y="0"/>
            <a:chExt cx="14065813" cy="6921326"/>
          </a:xfrm>
        </p:grpSpPr>
        <p:sp>
          <p:nvSpPr>
            <p:cNvPr id="50" name="矩形 49"/>
            <p:cNvSpPr/>
            <p:nvPr/>
          </p:nvSpPr>
          <p:spPr>
            <a:xfrm>
              <a:off x="3248902" y="0"/>
              <a:ext cx="10433449" cy="6921326"/>
            </a:xfrm>
            <a:prstGeom prst="rect">
              <a:avLst/>
            </a:prstGeom>
            <a:solidFill>
              <a:srgbClr val="FFFFF5">
                <a:alpha val="48000"/>
              </a:srgbClr>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42" name="íṣļiḍê"/>
            <p:cNvSpPr/>
            <p:nvPr/>
          </p:nvSpPr>
          <p:spPr>
            <a:xfrm flipH="1">
              <a:off x="-383462" y="0"/>
              <a:ext cx="6812714" cy="6858000"/>
            </a:xfrm>
            <a:custGeom>
              <a:avLst/>
              <a:gdLst>
                <a:gd name="connsiteX0" fmla="*/ 2977264 w 6416676"/>
                <a:gd name="connsiteY0" fmla="*/ 0 h 6858000"/>
                <a:gd name="connsiteX1" fmla="*/ 6416676 w 6416676"/>
                <a:gd name="connsiteY1" fmla="*/ 0 h 6858000"/>
                <a:gd name="connsiteX2" fmla="*/ 6416676 w 6416676"/>
                <a:gd name="connsiteY2" fmla="*/ 6858000 h 6858000"/>
                <a:gd name="connsiteX3" fmla="*/ 0 w 6416676"/>
                <a:gd name="connsiteY3" fmla="*/ 6858000 h 6858000"/>
                <a:gd name="connsiteX4" fmla="*/ 2977264 w 64166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676" h="6858000">
                  <a:moveTo>
                    <a:pt x="2977264" y="0"/>
                  </a:moveTo>
                  <a:lnTo>
                    <a:pt x="6416676" y="0"/>
                  </a:lnTo>
                  <a:lnTo>
                    <a:pt x="6416676" y="6858000"/>
                  </a:lnTo>
                  <a:lnTo>
                    <a:pt x="0" y="6858000"/>
                  </a:lnTo>
                  <a:lnTo>
                    <a:pt x="2977264"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43" name="íS1ïḑe"/>
            <p:cNvSpPr/>
            <p:nvPr/>
          </p:nvSpPr>
          <p:spPr>
            <a:xfrm flipH="1">
              <a:off x="3647728" y="824705"/>
              <a:ext cx="3135274" cy="800099"/>
            </a:xfrm>
            <a:prstGeom prst="parallelogram">
              <a:avLst>
                <a:gd name="adj" fmla="val 434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cxnSp>
        <p:nvCxnSpPr>
          <p:cNvPr id="47" name="直接连接符 46"/>
          <p:cNvCxnSpPr/>
          <p:nvPr/>
        </p:nvCxnSpPr>
        <p:spPr>
          <a:xfrm flipH="1">
            <a:off x="689952" y="2132856"/>
            <a:ext cx="31017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 xmlns:a16="http://schemas.microsoft.com/office/drawing/2014/main" id="{065B477A-C6A4-4770-9603-B7AD57E3CFC8}"/>
              </a:ext>
            </a:extLst>
          </p:cNvPr>
          <p:cNvSpPr txBox="1"/>
          <p:nvPr/>
        </p:nvSpPr>
        <p:spPr>
          <a:xfrm>
            <a:off x="35811" y="1239143"/>
            <a:ext cx="6187404" cy="461665"/>
          </a:xfrm>
          <a:prstGeom prst="rect">
            <a:avLst/>
          </a:prstGeom>
          <a:noFill/>
        </p:spPr>
        <p:txBody>
          <a:bodyPr wrap="square" rtlCol="0">
            <a:spAutoFit/>
          </a:bodyPr>
          <a:lstStyle/>
          <a:p>
            <a:pPr algn="ctr"/>
            <a:r>
              <a:rPr lang="zh-CN" altLang="en-US" sz="2400" b="1" kern="0" spc="120" dirty="0">
                <a:solidFill>
                  <a:schemeClr val="bg1"/>
                </a:solidFill>
                <a:latin typeface="微软雅黑" panose="020B0503020204020204" pitchFamily="34" charset="-122"/>
                <a:ea typeface="微软雅黑" panose="020B0503020204020204" pitchFamily="34" charset="-122"/>
              </a:rPr>
              <a:t>新发展理念是具有内在联系的集合体</a:t>
            </a:r>
          </a:p>
        </p:txBody>
      </p:sp>
      <p:cxnSp>
        <p:nvCxnSpPr>
          <p:cNvPr id="51" name="直接连接符 50"/>
          <p:cNvCxnSpPr/>
          <p:nvPr/>
        </p:nvCxnSpPr>
        <p:spPr>
          <a:xfrm flipH="1">
            <a:off x="689952" y="5877272"/>
            <a:ext cx="31017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 xmlns:a16="http://schemas.microsoft.com/office/drawing/2014/main" id="{1827A737-6AF8-48C3-9C42-1CE0A82F4BE0}"/>
              </a:ext>
            </a:extLst>
          </p:cNvPr>
          <p:cNvSpPr/>
          <p:nvPr/>
        </p:nvSpPr>
        <p:spPr>
          <a:xfrm>
            <a:off x="518949" y="2388393"/>
            <a:ext cx="3443797" cy="3162404"/>
          </a:xfrm>
          <a:prstGeom prst="rect">
            <a:avLst/>
          </a:prstGeom>
          <a:noFill/>
        </p:spPr>
        <p:txBody>
          <a:bodyPr wrap="square" rtlCol="0">
            <a:spAutoFit/>
          </a:bodyPr>
          <a:lstStyle/>
          <a:p>
            <a:pPr lvl="0" algn="just" defTabSz="913765" eaLnBrk="1" fontAlgn="auto">
              <a:lnSpc>
                <a:spcPct val="150000"/>
              </a:lnSpc>
              <a:spcBef>
                <a:spcPts val="0"/>
              </a:spcBef>
              <a:spcAft>
                <a:spcPts val="0"/>
              </a:spcAft>
              <a:defRPr/>
            </a:pPr>
            <a:r>
              <a:rPr lang="zh-CN" altLang="en-US" sz="1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9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创新、协调、绿色、开放、共享的发展理念，相互贯通、相互促进，是具有内在联系的集合体，要统一贯彻，不能顾此失彼，也不能相互替代，哪一个发展理念贯彻不到位，发展进程都会受到影响。 </a:t>
            </a:r>
            <a:endParaRPr kumimoji="0" lang="zh-CN" altLang="en-US" sz="19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28923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outVertical)">
                                      <p:cBhvr>
                                        <p:cTn id="11" dur="500"/>
                                        <p:tgtEl>
                                          <p:spTgt spid="47"/>
                                        </p:tgtEl>
                                      </p:cBhvr>
                                    </p:animEffect>
                                  </p:childTnLst>
                                </p:cTn>
                              </p:par>
                              <p:par>
                                <p:cTn id="12" presetID="16" presetClass="entr" presetSubtype="37"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outVertical)">
                                      <p:cBhvr>
                                        <p:cTn id="14" dur="500"/>
                                        <p:tgtEl>
                                          <p:spTgt spid="51"/>
                                        </p:tgtEl>
                                      </p:cBhvr>
                                    </p:animEffect>
                                  </p:childTnLst>
                                </p:cTn>
                              </p:par>
                            </p:childTnLst>
                          </p:cTn>
                        </p:par>
                        <p:par>
                          <p:cTn id="15" fill="hold">
                            <p:stCondLst>
                              <p:cond delay="14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F05A1D0-9941-49D7-9D79-BE9C0759B287}"/>
              </a:ext>
            </a:extLst>
          </p:cNvPr>
          <p:cNvSpPr/>
          <p:nvPr/>
        </p:nvSpPr>
        <p:spPr>
          <a:xfrm>
            <a:off x="695522" y="2811186"/>
            <a:ext cx="10800957" cy="1384290"/>
          </a:xfrm>
          <a:prstGeom prst="rect">
            <a:avLst/>
          </a:prstGeom>
        </p:spPr>
        <p:txBody>
          <a:bodyPr wrap="square">
            <a:spAutoFit/>
          </a:bodyPr>
          <a:lstStyle/>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新发展理念开辟了我们党发展理论新境界</a:t>
            </a:r>
          </a:p>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书写了中国特色社会主义政治经济学新篇章</a:t>
            </a:r>
          </a:p>
        </p:txBody>
      </p:sp>
      <p:sp>
        <p:nvSpPr>
          <p:cNvPr id="2" name="TextBox 100">
            <a:extLst>
              <a:ext uri="{FF2B5EF4-FFF2-40B4-BE49-F238E27FC236}">
                <a16:creationId xmlns="" xmlns:a16="http://schemas.microsoft.com/office/drawing/2014/main" id="{218456A2-636C-4F41-8CE6-EC06E101A935}"/>
              </a:ext>
            </a:extLst>
          </p:cNvPr>
          <p:cNvSpPr txBox="1">
            <a:spLocks noChangeArrowheads="1"/>
          </p:cNvSpPr>
          <p:nvPr/>
        </p:nvSpPr>
        <p:spPr bwMode="auto">
          <a:xfrm>
            <a:off x="1122626" y="1316562"/>
            <a:ext cx="9946741" cy="12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eaLnBrk="1" hangingPunct="1">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三、新发展理念丰富发展了中国特色</a:t>
            </a:r>
            <a:endParaRPr lang="en-US" altLang="zh-CN" sz="3200" b="1" dirty="0">
              <a:solidFill>
                <a:srgbClr val="C00000"/>
              </a:solidFill>
              <a:latin typeface="微软雅黑" panose="020B0503020204020204" pitchFamily="34" charset="-122"/>
              <a:ea typeface="微软雅黑" panose="020B0503020204020204" pitchFamily="34" charset="-122"/>
            </a:endParaRPr>
          </a:p>
          <a:p>
            <a:pPr lvl="0" algn="ctr" eaLnBrk="1" hangingPunct="1">
              <a:lnSpc>
                <a:spcPct val="120000"/>
              </a:lnSpc>
              <a:defRPr/>
            </a:pPr>
            <a:r>
              <a:rPr lang="zh-CN" altLang="en-US" sz="3200" b="1" dirty="0">
                <a:solidFill>
                  <a:srgbClr val="C00000"/>
                </a:solidFill>
                <a:latin typeface="微软雅黑" panose="020B0503020204020204" pitchFamily="34" charset="-122"/>
                <a:ea typeface="微软雅黑" panose="020B0503020204020204" pitchFamily="34" charset="-122"/>
              </a:rPr>
              <a:t>社会主义政治经济学</a:t>
            </a:r>
          </a:p>
        </p:txBody>
      </p:sp>
      <p:cxnSp>
        <p:nvCxnSpPr>
          <p:cNvPr id="5" name="直接箭头连接符 4">
            <a:extLst>
              <a:ext uri="{FF2B5EF4-FFF2-40B4-BE49-F238E27FC236}">
                <a16:creationId xmlns="" xmlns:a16="http://schemas.microsoft.com/office/drawing/2014/main" id="{A75B1BFA-0DF0-4B65-A6BA-14389A19CD98}"/>
              </a:ext>
            </a:extLst>
          </p:cNvPr>
          <p:cNvCxnSpPr>
            <a:cxnSpLocks/>
          </p:cNvCxnSpPr>
          <p:nvPr/>
        </p:nvCxnSpPr>
        <p:spPr>
          <a:xfrm>
            <a:off x="1053535" y="27111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68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1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24299"/>
          <a:stretch/>
        </p:blipFill>
        <p:spPr>
          <a:xfrm>
            <a:off x="335360" y="476672"/>
            <a:ext cx="11551643" cy="5832648"/>
          </a:xfrm>
          <a:prstGeom prst="rect">
            <a:avLst/>
          </a:prstGeom>
          <a:ln w="38100">
            <a:solidFill>
              <a:schemeClr val="bg1"/>
            </a:solidFill>
          </a:ln>
        </p:spPr>
      </p:pic>
      <p:sp>
        <p:nvSpPr>
          <p:cNvPr id="7" name="矩形 6"/>
          <p:cNvSpPr/>
          <p:nvPr/>
        </p:nvSpPr>
        <p:spPr>
          <a:xfrm>
            <a:off x="335359" y="474853"/>
            <a:ext cx="11551643" cy="5836286"/>
          </a:xfrm>
          <a:prstGeom prst="rect">
            <a:avLst/>
          </a:prstGeom>
          <a:solidFill>
            <a:srgbClr val="FFFFF5">
              <a:alpha val="48000"/>
            </a:srgbClr>
          </a:solidFill>
          <a:ln w="38100" cap="flat" cmpd="sng" algn="ctr">
            <a:solidFill>
              <a:schemeClr val="bg1"/>
            </a:solidFill>
            <a:prstDash val="solid"/>
          </a:ln>
          <a:effectLst>
            <a:outerShdw blurRad="50800" dist="38100" dir="2700000" algn="tl" rotWithShape="0">
              <a:prstClr val="black">
                <a:alpha val="40000"/>
              </a:prstClr>
            </a:outerShdw>
          </a:effectLst>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4" name="i$ļîḍè"/>
          <p:cNvSpPr/>
          <p:nvPr/>
        </p:nvSpPr>
        <p:spPr>
          <a:xfrm>
            <a:off x="623392" y="476672"/>
            <a:ext cx="8513222" cy="5836286"/>
          </a:xfrm>
          <a:prstGeom prst="parallelogram">
            <a:avLst>
              <a:gd name="adj" fmla="val 45872"/>
            </a:avLst>
          </a:prstGeom>
          <a:solidFill>
            <a:srgbClr val="C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0" name="矩形 9"/>
          <p:cNvSpPr/>
          <p:nvPr/>
        </p:nvSpPr>
        <p:spPr>
          <a:xfrm>
            <a:off x="2295854" y="2492896"/>
            <a:ext cx="4805655" cy="2631490"/>
          </a:xfrm>
          <a:prstGeom prst="rect">
            <a:avLst/>
          </a:prstGeom>
          <a:noFill/>
        </p:spPr>
        <p:txBody>
          <a:bodyPr wrap="square" rtlCol="0">
            <a:spAutoFit/>
          </a:bodyPr>
          <a:lstStyle/>
          <a:p>
            <a:pPr marL="0" marR="0" lvl="0" indent="0" algn="just" defTabSz="913765"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2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新发展理念是习近平新时代中国特色社会主义经济思想的主要内容，深化拓展了我们党对中国特色社会主义经济发展规律的认识，丰富发展了中国特色社会主义政治经济学。</a:t>
            </a:r>
          </a:p>
        </p:txBody>
      </p:sp>
    </p:spTree>
    <p:extLst>
      <p:ext uri="{BB962C8B-B14F-4D97-AF65-F5344CB8AC3E}">
        <p14:creationId xmlns:p14="http://schemas.microsoft.com/office/powerpoint/2010/main" val="116294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300090" y="3704818"/>
            <a:ext cx="4968178" cy="2232248"/>
            <a:chOff x="6300090" y="3704818"/>
            <a:chExt cx="4968178" cy="2232248"/>
          </a:xfrm>
        </p:grpSpPr>
        <p:sp>
          <p:nvSpPr>
            <p:cNvPr id="42" name="矩形 41">
              <a:extLst>
                <a:ext uri="{FF2B5EF4-FFF2-40B4-BE49-F238E27FC236}">
                  <a16:creationId xmlns="" xmlns:a16="http://schemas.microsoft.com/office/drawing/2014/main" id="{F74FD6E2-AA8B-421D-B3FB-DC2A514C772A}"/>
                </a:ext>
              </a:extLst>
            </p:cNvPr>
            <p:cNvSpPr/>
            <p:nvPr/>
          </p:nvSpPr>
          <p:spPr>
            <a:xfrm>
              <a:off x="6300090" y="3704818"/>
              <a:ext cx="4968178" cy="2232248"/>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mn-lt"/>
                <a:ea typeface="+mn-ea"/>
                <a:cs typeface="+mn-ea"/>
              </a:endParaRPr>
            </a:p>
          </p:txBody>
        </p:sp>
        <p:sp>
          <p:nvSpPr>
            <p:cNvPr id="43" name="直角三角形 42">
              <a:extLst>
                <a:ext uri="{FF2B5EF4-FFF2-40B4-BE49-F238E27FC236}">
                  <a16:creationId xmlns="" xmlns:a16="http://schemas.microsoft.com/office/drawing/2014/main" id="{F6964F85-F5A1-463A-971A-C09E8AC66B08}"/>
                </a:ext>
              </a:extLst>
            </p:cNvPr>
            <p:cNvSpPr/>
            <p:nvPr/>
          </p:nvSpPr>
          <p:spPr>
            <a:xfrm flipH="1">
              <a:off x="11124252" y="5793050"/>
              <a:ext cx="144016" cy="144016"/>
            </a:xfrm>
            <a:prstGeom prst="rtTriangle">
              <a:avLst/>
            </a:prstGeom>
            <a:solidFill>
              <a:srgbClr val="C00000"/>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tx1">
                    <a:lumMod val="85000"/>
                    <a:lumOff val="15000"/>
                  </a:schemeClr>
                </a:solidFill>
              </a:endParaRPr>
            </a:p>
          </p:txBody>
        </p:sp>
      </p:grpSp>
      <p:grpSp>
        <p:nvGrpSpPr>
          <p:cNvPr id="2" name="组合 1"/>
          <p:cNvGrpSpPr/>
          <p:nvPr/>
        </p:nvGrpSpPr>
        <p:grpSpPr>
          <a:xfrm>
            <a:off x="983806" y="3704818"/>
            <a:ext cx="4968178" cy="2232248"/>
            <a:chOff x="983806" y="3704818"/>
            <a:chExt cx="4968178" cy="2232248"/>
          </a:xfrm>
        </p:grpSpPr>
        <p:sp>
          <p:nvSpPr>
            <p:cNvPr id="5" name="矩形 4">
              <a:extLst>
                <a:ext uri="{FF2B5EF4-FFF2-40B4-BE49-F238E27FC236}">
                  <a16:creationId xmlns="" xmlns:a16="http://schemas.microsoft.com/office/drawing/2014/main" id="{E4E554B6-6F38-4E58-96B6-CB3299B31997}"/>
                </a:ext>
              </a:extLst>
            </p:cNvPr>
            <p:cNvSpPr/>
            <p:nvPr/>
          </p:nvSpPr>
          <p:spPr>
            <a:xfrm>
              <a:off x="983806" y="3704818"/>
              <a:ext cx="4968178" cy="2232248"/>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mn-lt"/>
                <a:ea typeface="+mn-ea"/>
                <a:cs typeface="+mn-ea"/>
              </a:endParaRPr>
            </a:p>
          </p:txBody>
        </p:sp>
        <p:sp>
          <p:nvSpPr>
            <p:cNvPr id="6" name="直角三角形 5">
              <a:extLst>
                <a:ext uri="{FF2B5EF4-FFF2-40B4-BE49-F238E27FC236}">
                  <a16:creationId xmlns="" xmlns:a16="http://schemas.microsoft.com/office/drawing/2014/main" id="{FF9EB484-DE85-4E7E-AC90-6642338A1489}"/>
                </a:ext>
              </a:extLst>
            </p:cNvPr>
            <p:cNvSpPr/>
            <p:nvPr/>
          </p:nvSpPr>
          <p:spPr>
            <a:xfrm flipH="1">
              <a:off x="5807968" y="5793050"/>
              <a:ext cx="144016" cy="144016"/>
            </a:xfrm>
            <a:prstGeom prst="rtTriangle">
              <a:avLst/>
            </a:prstGeom>
            <a:solidFill>
              <a:srgbClr val="C00000"/>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tx1">
                    <a:lumMod val="85000"/>
                    <a:lumOff val="15000"/>
                  </a:schemeClr>
                </a:solidFill>
              </a:endParaRPr>
            </a:p>
          </p:txBody>
        </p:sp>
      </p:grpSp>
      <p:sp>
        <p:nvSpPr>
          <p:cNvPr id="4" name="文本框 3">
            <a:extLst>
              <a:ext uri="{FF2B5EF4-FFF2-40B4-BE49-F238E27FC236}">
                <a16:creationId xmlns="" xmlns:a16="http://schemas.microsoft.com/office/drawing/2014/main" id="{4C13C4F3-9CC0-4661-95FC-B93366C59C28}"/>
              </a:ext>
            </a:extLst>
          </p:cNvPr>
          <p:cNvSpPr txBox="1"/>
          <p:nvPr/>
        </p:nvSpPr>
        <p:spPr>
          <a:xfrm>
            <a:off x="2735311" y="557926"/>
            <a:ext cx="6739666" cy="646331"/>
          </a:xfrm>
          <a:prstGeom prst="rect">
            <a:avLst/>
          </a:prstGeom>
          <a:noFill/>
        </p:spPr>
        <p:txBody>
          <a:bodyPr wrap="none" rtlCol="0">
            <a:spAutoFit/>
          </a:bodyPr>
          <a:lstStyle/>
          <a:p>
            <a:pPr algn="ctr" eaLnBrk="1" hangingPunct="1">
              <a:lnSpc>
                <a:spcPct val="150000"/>
              </a:lnSpc>
              <a:defRPr/>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新发展理念开辟了我们党发展理论的新境界</a:t>
            </a:r>
          </a:p>
        </p:txBody>
      </p:sp>
      <p:sp>
        <p:nvSpPr>
          <p:cNvPr id="20" name="文本框 19">
            <a:extLst>
              <a:ext uri="{FF2B5EF4-FFF2-40B4-BE49-F238E27FC236}">
                <a16:creationId xmlns="" xmlns:a16="http://schemas.microsoft.com/office/drawing/2014/main" id="{884B8153-71B7-4BE9-8132-A7E2C9B0721F}"/>
              </a:ext>
            </a:extLst>
          </p:cNvPr>
          <p:cNvSpPr txBox="1"/>
          <p:nvPr/>
        </p:nvSpPr>
        <p:spPr>
          <a:xfrm>
            <a:off x="6392813" y="3717032"/>
            <a:ext cx="4782732" cy="2169825"/>
          </a:xfrm>
          <a:prstGeom prst="rect">
            <a:avLst/>
          </a:prstGeom>
          <a:noFill/>
        </p:spPr>
        <p:txBody>
          <a:bodyPr wrap="square" rtlCol="0">
            <a:spAutoFit/>
          </a:bodyPr>
          <a:lstStyle/>
          <a:p>
            <a:pPr indent="361950" algn="just" defTabSz="1218565" eaLnBrk="1" fontAlgn="auto" hangingPunct="1">
              <a:lnSpc>
                <a:spcPct val="150000"/>
              </a:lnSpc>
              <a:spcBef>
                <a:spcPts val="0"/>
              </a:spcBef>
              <a:spcAft>
                <a:spcPts val="600"/>
              </a:spcAft>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新发展理念</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科学回答了</a:t>
            </a:r>
            <a:r>
              <a:rPr lang="zh-CN"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实现什么样的发展、怎样实现发展</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的问题，阐明了当前与长远、公平与效率、政府与市场、对内与对外、人与自然等重大关系，标志着我们党发展理论达到新高度</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3" name="矩形 92">
            <a:extLst>
              <a:ext uri="{FF2B5EF4-FFF2-40B4-BE49-F238E27FC236}">
                <a16:creationId xmlns="" xmlns:a16="http://schemas.microsoft.com/office/drawing/2014/main" id="{597E9ACA-13B1-4866-904F-A52D7D579762}"/>
              </a:ext>
            </a:extLst>
          </p:cNvPr>
          <p:cNvSpPr/>
          <p:nvPr/>
        </p:nvSpPr>
        <p:spPr>
          <a:xfrm>
            <a:off x="983432" y="2348880"/>
            <a:ext cx="1338828" cy="757130"/>
          </a:xfrm>
          <a:prstGeom prst="rect">
            <a:avLst/>
          </a:prstGeom>
        </p:spPr>
        <p:txBody>
          <a:bodyPr wrap="non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以经济建设</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为中心</a:t>
            </a:r>
          </a:p>
        </p:txBody>
      </p:sp>
      <p:sp>
        <p:nvSpPr>
          <p:cNvPr id="94" name="矩形 93">
            <a:extLst>
              <a:ext uri="{FF2B5EF4-FFF2-40B4-BE49-F238E27FC236}">
                <a16:creationId xmlns="" xmlns:a16="http://schemas.microsoft.com/office/drawing/2014/main" id="{BE76A59B-D3F1-4394-A0F9-6A4558D5506B}"/>
              </a:ext>
            </a:extLst>
          </p:cNvPr>
          <p:cNvSpPr/>
          <p:nvPr/>
        </p:nvSpPr>
        <p:spPr>
          <a:xfrm>
            <a:off x="3647728" y="2348880"/>
            <a:ext cx="1584175" cy="424732"/>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发展是硬道理</a:t>
            </a:r>
          </a:p>
        </p:txBody>
      </p:sp>
      <p:sp>
        <p:nvSpPr>
          <p:cNvPr id="95" name="矩形 94">
            <a:extLst>
              <a:ext uri="{FF2B5EF4-FFF2-40B4-BE49-F238E27FC236}">
                <a16:creationId xmlns="" xmlns:a16="http://schemas.microsoft.com/office/drawing/2014/main" id="{E4B54CAF-ED65-45D0-9A11-C8F24CD58447}"/>
              </a:ext>
            </a:extLst>
          </p:cNvPr>
          <p:cNvSpPr/>
          <p:nvPr/>
        </p:nvSpPr>
        <p:spPr>
          <a:xfrm>
            <a:off x="5895679" y="2348880"/>
            <a:ext cx="2796170" cy="757130"/>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发展是党执政兴国的</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第一要务</a:t>
            </a:r>
          </a:p>
        </p:txBody>
      </p:sp>
      <p:sp>
        <p:nvSpPr>
          <p:cNvPr id="96" name="矩形 95">
            <a:extLst>
              <a:ext uri="{FF2B5EF4-FFF2-40B4-BE49-F238E27FC236}">
                <a16:creationId xmlns="" xmlns:a16="http://schemas.microsoft.com/office/drawing/2014/main" id="{661E86F9-4247-485B-9195-21D7F73630C3}"/>
              </a:ext>
            </a:extLst>
          </p:cNvPr>
          <p:cNvSpPr/>
          <p:nvPr/>
        </p:nvSpPr>
        <p:spPr>
          <a:xfrm>
            <a:off x="8983143" y="2348880"/>
            <a:ext cx="2262158" cy="757130"/>
          </a:xfrm>
          <a:prstGeom prst="rect">
            <a:avLst/>
          </a:prstGeom>
        </p:spPr>
        <p:txBody>
          <a:bodyPr wrap="none">
            <a:spAutoFit/>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以人为本、全面协调</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可持续发展</a:t>
            </a:r>
          </a:p>
        </p:txBody>
      </p:sp>
      <p:sp>
        <p:nvSpPr>
          <p:cNvPr id="98" name="iṣliḑê">
            <a:extLst>
              <a:ext uri="{FF2B5EF4-FFF2-40B4-BE49-F238E27FC236}">
                <a16:creationId xmlns="" xmlns:a16="http://schemas.microsoft.com/office/drawing/2014/main" id="{FB0D6360-7816-46A8-B84A-E49AA4695FCC}"/>
              </a:ext>
            </a:extLst>
          </p:cNvPr>
          <p:cNvSpPr txBox="1"/>
          <p:nvPr/>
        </p:nvSpPr>
        <p:spPr>
          <a:xfrm>
            <a:off x="-159552" y="1963416"/>
            <a:ext cx="12529392" cy="110266"/>
          </a:xfrm>
          <a:prstGeom prst="roundRect">
            <a:avLst>
              <a:gd name="adj" fmla="val 50000"/>
            </a:avLst>
          </a:prstGeom>
          <a:solidFill>
            <a:schemeClr val="accent4">
              <a:lumMod val="20000"/>
              <a:lumOff val="80000"/>
            </a:schemeClr>
          </a:solidFill>
          <a:ln>
            <a:noFill/>
          </a:ln>
        </p:spPr>
        <p:txBody>
          <a:bodyPr wrap="square" lIns="91440" tIns="45720" rIns="91440" bIns="45720" anchor="ctr" anchorCtr="0">
            <a:normAutofit fontScale="25000" lnSpcReduction="20000"/>
          </a:bodyPr>
          <a:ls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a:lstStyle>
          <a:p>
            <a:pPr algn="ctr">
              <a:buSzPct val="25000"/>
            </a:pPr>
            <a:endParaRPr lang="de-DE" sz="1600" b="1" dirty="0">
              <a:solidFill>
                <a:schemeClr val="tx1">
                  <a:lumMod val="85000"/>
                  <a:lumOff val="15000"/>
                </a:schemeClr>
              </a:solidFill>
            </a:endParaRPr>
          </a:p>
        </p:txBody>
      </p:sp>
      <p:sp>
        <p:nvSpPr>
          <p:cNvPr id="106" name="iṥľïḋê">
            <a:extLst>
              <a:ext uri="{FF2B5EF4-FFF2-40B4-BE49-F238E27FC236}">
                <a16:creationId xmlns="" xmlns:a16="http://schemas.microsoft.com/office/drawing/2014/main" id="{B9278C26-D6C5-4C0C-9E0B-B4336E707B40}"/>
              </a:ext>
            </a:extLst>
          </p:cNvPr>
          <p:cNvSpPr/>
          <p:nvPr/>
        </p:nvSpPr>
        <p:spPr>
          <a:xfrm flipH="1">
            <a:off x="1494396" y="1860099"/>
            <a:ext cx="316901" cy="316901"/>
          </a:xfrm>
          <a:prstGeom prst="ellipse">
            <a:avLst/>
          </a:prstGeom>
          <a:solidFill>
            <a:srgbClr val="D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lang="zh-CN" altLang="en-US" sz="2800" b="1">
              <a:solidFill>
                <a:schemeClr val="tx1">
                  <a:lumMod val="85000"/>
                  <a:lumOff val="15000"/>
                </a:schemeClr>
              </a:solidFill>
            </a:endParaRPr>
          </a:p>
        </p:txBody>
      </p:sp>
      <p:sp>
        <p:nvSpPr>
          <p:cNvPr id="100" name="ïṣľiḑe">
            <a:extLst>
              <a:ext uri="{FF2B5EF4-FFF2-40B4-BE49-F238E27FC236}">
                <a16:creationId xmlns="" xmlns:a16="http://schemas.microsoft.com/office/drawing/2014/main" id="{9C19EFE0-093D-42CF-8246-05D0F82B3ECD}"/>
              </a:ext>
            </a:extLst>
          </p:cNvPr>
          <p:cNvSpPr/>
          <p:nvPr/>
        </p:nvSpPr>
        <p:spPr>
          <a:xfrm flipH="1">
            <a:off x="4281365" y="1860099"/>
            <a:ext cx="316901" cy="316901"/>
          </a:xfrm>
          <a:prstGeom prst="ellipse">
            <a:avLst/>
          </a:prstGeom>
          <a:solidFill>
            <a:srgbClr val="B7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lang="zh-CN" altLang="en-US" sz="2800" b="1">
              <a:solidFill>
                <a:schemeClr val="tx1">
                  <a:lumMod val="85000"/>
                  <a:lumOff val="15000"/>
                </a:schemeClr>
              </a:solidFill>
            </a:endParaRPr>
          </a:p>
        </p:txBody>
      </p:sp>
      <p:sp>
        <p:nvSpPr>
          <p:cNvPr id="102" name="íšlïḍê">
            <a:extLst>
              <a:ext uri="{FF2B5EF4-FFF2-40B4-BE49-F238E27FC236}">
                <a16:creationId xmlns="" xmlns:a16="http://schemas.microsoft.com/office/drawing/2014/main" id="{AA098055-5A11-486B-83A2-D008719AB5CB}"/>
              </a:ext>
            </a:extLst>
          </p:cNvPr>
          <p:cNvSpPr/>
          <p:nvPr/>
        </p:nvSpPr>
        <p:spPr>
          <a:xfrm flipH="1">
            <a:off x="7135314" y="1860099"/>
            <a:ext cx="316901" cy="316901"/>
          </a:xfrm>
          <a:prstGeom prst="ellipse">
            <a:avLst/>
          </a:prstGeom>
          <a:solidFill>
            <a:srgbClr val="96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lang="zh-CN" altLang="en-US" sz="2800" b="1">
              <a:solidFill>
                <a:schemeClr val="tx1">
                  <a:lumMod val="85000"/>
                  <a:lumOff val="15000"/>
                </a:schemeClr>
              </a:solidFill>
            </a:endParaRPr>
          </a:p>
        </p:txBody>
      </p:sp>
      <p:sp>
        <p:nvSpPr>
          <p:cNvPr id="104" name="íṧ1íḑê">
            <a:extLst>
              <a:ext uri="{FF2B5EF4-FFF2-40B4-BE49-F238E27FC236}">
                <a16:creationId xmlns="" xmlns:a16="http://schemas.microsoft.com/office/drawing/2014/main" id="{6A24B5D1-1BC5-40D0-8671-D82D050376F4}"/>
              </a:ext>
            </a:extLst>
          </p:cNvPr>
          <p:cNvSpPr/>
          <p:nvPr/>
        </p:nvSpPr>
        <p:spPr>
          <a:xfrm flipH="1">
            <a:off x="9955772" y="1860099"/>
            <a:ext cx="316901" cy="3169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1pPr>
            <a:lvl2pPr marL="227330" indent="2305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2pPr>
            <a:lvl3pPr marL="455930" indent="4591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3pPr>
            <a:lvl4pPr marL="684530" indent="6877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4pPr>
            <a:lvl5pPr marL="913130" indent="916305" algn="l" rtl="0" eaLnBrk="0" fontAlgn="base" hangingPunct="0">
              <a:spcBef>
                <a:spcPct val="0"/>
              </a:spcBef>
              <a:spcAft>
                <a:spcPct val="0"/>
              </a:spcAft>
              <a:defRPr kern="1200">
                <a:solidFill>
                  <a:schemeClr val="lt1"/>
                </a:solidFill>
                <a:latin typeface="+mn-lt"/>
                <a:ea typeface="+mn-ea"/>
                <a:cs typeface="+mn-cs"/>
                <a:sym typeface="Helvetica" panose="020B0604020202020204" pitchFamily="34" charset="0"/>
              </a:defRPr>
            </a:lvl5pPr>
            <a:lvl6pPr marL="2286000" algn="l" defTabSz="914400" rtl="0" eaLnBrk="1" latinLnBrk="0" hangingPunct="1">
              <a:defRPr kern="1200">
                <a:solidFill>
                  <a:schemeClr val="lt1"/>
                </a:solidFill>
                <a:latin typeface="+mn-lt"/>
                <a:ea typeface="+mn-ea"/>
                <a:cs typeface="+mn-cs"/>
                <a:sym typeface="Helvetica" panose="020B0604020202020204" pitchFamily="34" charset="0"/>
              </a:defRPr>
            </a:lvl6pPr>
            <a:lvl7pPr marL="2743200" algn="l" defTabSz="914400" rtl="0" eaLnBrk="1" latinLnBrk="0" hangingPunct="1">
              <a:defRPr kern="1200">
                <a:solidFill>
                  <a:schemeClr val="lt1"/>
                </a:solidFill>
                <a:latin typeface="+mn-lt"/>
                <a:ea typeface="+mn-ea"/>
                <a:cs typeface="+mn-cs"/>
                <a:sym typeface="Helvetica" panose="020B0604020202020204" pitchFamily="34" charset="0"/>
              </a:defRPr>
            </a:lvl7pPr>
            <a:lvl8pPr marL="3200400" algn="l" defTabSz="914400" rtl="0" eaLnBrk="1" latinLnBrk="0" hangingPunct="1">
              <a:defRPr kern="1200">
                <a:solidFill>
                  <a:schemeClr val="lt1"/>
                </a:solidFill>
                <a:latin typeface="+mn-lt"/>
                <a:ea typeface="+mn-ea"/>
                <a:cs typeface="+mn-cs"/>
                <a:sym typeface="Helvetica" panose="020B0604020202020204" pitchFamily="34" charset="0"/>
              </a:defRPr>
            </a:lvl8pPr>
            <a:lvl9pPr marL="3657600" algn="l" defTabSz="914400" rtl="0" eaLnBrk="1" latinLnBrk="0" hangingPunct="1">
              <a:defRPr kern="1200">
                <a:solidFill>
                  <a:schemeClr val="lt1"/>
                </a:solidFill>
                <a:latin typeface="+mn-lt"/>
                <a:ea typeface="+mn-ea"/>
                <a:cs typeface="+mn-cs"/>
                <a:sym typeface="Helvetica" panose="020B0604020202020204" pitchFamily="34" charset="0"/>
              </a:defRPr>
            </a:lvl9pPr>
          </a:lstStyle>
          <a:p>
            <a:pPr algn="ctr"/>
            <a:endParaRPr lang="zh-CN" altLang="en-US" sz="2800" b="1">
              <a:solidFill>
                <a:schemeClr val="tx1">
                  <a:lumMod val="85000"/>
                  <a:lumOff val="15000"/>
                </a:schemeClr>
              </a:solidFill>
            </a:endParaRPr>
          </a:p>
        </p:txBody>
      </p:sp>
      <p:sp>
        <p:nvSpPr>
          <p:cNvPr id="40" name="文本框 39">
            <a:extLst>
              <a:ext uri="{FF2B5EF4-FFF2-40B4-BE49-F238E27FC236}">
                <a16:creationId xmlns="" xmlns:a16="http://schemas.microsoft.com/office/drawing/2014/main" id="{E247EF43-0F3D-4EC0-8039-0C5BE9AA5C00}"/>
              </a:ext>
            </a:extLst>
          </p:cNvPr>
          <p:cNvSpPr txBox="1"/>
          <p:nvPr/>
        </p:nvSpPr>
        <p:spPr>
          <a:xfrm>
            <a:off x="1076884" y="3717032"/>
            <a:ext cx="4803092" cy="1754326"/>
          </a:xfrm>
          <a:prstGeom prst="rect">
            <a:avLst/>
          </a:prstGeom>
          <a:noFill/>
        </p:spPr>
        <p:txBody>
          <a:bodyPr wrap="square" rtlCol="0">
            <a:spAutoFit/>
          </a:bodyPr>
          <a:lstStyle/>
          <a:p>
            <a:pPr indent="361950" algn="just" defTabSz="1218565" eaLnBrk="1" fontAlgn="auto" hangingPunct="1">
              <a:lnSpc>
                <a:spcPct val="150000"/>
              </a:lnSpc>
              <a:spcBef>
                <a:spcPts val="0"/>
              </a:spcBef>
              <a:spcAft>
                <a:spcPts val="600"/>
              </a:spcAft>
              <a:defRP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新发展理念进一步提出坚持</a:t>
            </a:r>
            <a:r>
              <a:rPr lang="zh-CN"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以人民为中心</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的发展思想，提出创新、协调、绿色、开放、共享五个维度，赋予经济建设这个中心更加鲜明的目标指向</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a:extLst>
              <a:ext uri="{FF2B5EF4-FFF2-40B4-BE49-F238E27FC236}">
                <a16:creationId xmlns="" xmlns:a16="http://schemas.microsoft.com/office/drawing/2014/main" id="{F8510BDA-78B7-4CB8-872C-967E222CA5D8}"/>
              </a:ext>
            </a:extLst>
          </p:cNvPr>
          <p:cNvSpPr/>
          <p:nvPr/>
        </p:nvSpPr>
        <p:spPr>
          <a:xfrm>
            <a:off x="983806" y="3704818"/>
            <a:ext cx="45719" cy="2232248"/>
          </a:xfrm>
          <a:prstGeom prst="rect">
            <a:avLst/>
          </a:prstGeom>
          <a:solidFill>
            <a:srgbClr val="C00000"/>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tx1">
                  <a:lumMod val="85000"/>
                  <a:lumOff val="15000"/>
                </a:schemeClr>
              </a:solidFill>
            </a:endParaRPr>
          </a:p>
        </p:txBody>
      </p:sp>
      <p:sp>
        <p:nvSpPr>
          <p:cNvPr id="31" name="矩形 30">
            <a:extLst>
              <a:ext uri="{FF2B5EF4-FFF2-40B4-BE49-F238E27FC236}">
                <a16:creationId xmlns="" xmlns:a16="http://schemas.microsoft.com/office/drawing/2014/main" id="{99A02382-98FF-4F2B-952F-325F7AC8186A}"/>
              </a:ext>
            </a:extLst>
          </p:cNvPr>
          <p:cNvSpPr/>
          <p:nvPr/>
        </p:nvSpPr>
        <p:spPr>
          <a:xfrm>
            <a:off x="6300090" y="3704818"/>
            <a:ext cx="45719" cy="2232248"/>
          </a:xfrm>
          <a:prstGeom prst="rect">
            <a:avLst/>
          </a:prstGeom>
          <a:solidFill>
            <a:srgbClr val="C00000"/>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tx1">
                  <a:lumMod val="85000"/>
                  <a:lumOff val="15000"/>
                </a:schemeClr>
              </a:solidFill>
            </a:endParaRPr>
          </a:p>
        </p:txBody>
      </p:sp>
    </p:spTree>
    <p:extLst>
      <p:ext uri="{BB962C8B-B14F-4D97-AF65-F5344CB8AC3E}">
        <p14:creationId xmlns:p14="http://schemas.microsoft.com/office/powerpoint/2010/main" val="235360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15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500"/>
                                        <p:tgtEl>
                                          <p:spTgt spid="98"/>
                                        </p:tgtEl>
                                      </p:cBhvr>
                                    </p:animEffect>
                                  </p:childTnLst>
                                </p:cTn>
                              </p:par>
                            </p:childTnLst>
                          </p:cTn>
                        </p:par>
                        <p:par>
                          <p:cTn id="12" fill="hold">
                            <p:stCondLst>
                              <p:cond delay="1650"/>
                            </p:stCondLst>
                            <p:childTnLst>
                              <p:par>
                                <p:cTn id="13" presetID="53" presetClass="entr" presetSubtype="16"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p:cTn id="15" dur="500" fill="hold"/>
                                        <p:tgtEl>
                                          <p:spTgt spid="106"/>
                                        </p:tgtEl>
                                        <p:attrNameLst>
                                          <p:attrName>ppt_w</p:attrName>
                                        </p:attrNameLst>
                                      </p:cBhvr>
                                      <p:tavLst>
                                        <p:tav tm="0">
                                          <p:val>
                                            <p:fltVal val="0"/>
                                          </p:val>
                                        </p:tav>
                                        <p:tav tm="100000">
                                          <p:val>
                                            <p:strVal val="#ppt_w"/>
                                          </p:val>
                                        </p:tav>
                                      </p:tavLst>
                                    </p:anim>
                                    <p:anim calcmode="lin" valueType="num">
                                      <p:cBhvr>
                                        <p:cTn id="16" dur="500" fill="hold"/>
                                        <p:tgtEl>
                                          <p:spTgt spid="106"/>
                                        </p:tgtEl>
                                        <p:attrNameLst>
                                          <p:attrName>ppt_h</p:attrName>
                                        </p:attrNameLst>
                                      </p:cBhvr>
                                      <p:tavLst>
                                        <p:tav tm="0">
                                          <p:val>
                                            <p:fltVal val="0"/>
                                          </p:val>
                                        </p:tav>
                                        <p:tav tm="100000">
                                          <p:val>
                                            <p:strVal val="#ppt_h"/>
                                          </p:val>
                                        </p:tav>
                                      </p:tavLst>
                                    </p:anim>
                                    <p:animEffect transition="in" filter="fade">
                                      <p:cBhvr>
                                        <p:cTn id="17" dur="500"/>
                                        <p:tgtEl>
                                          <p:spTgt spid="106"/>
                                        </p:tgtEl>
                                      </p:cBhvr>
                                    </p:animEffect>
                                  </p:childTnLst>
                                </p:cTn>
                              </p:par>
                            </p:childTnLst>
                          </p:cTn>
                        </p:par>
                        <p:par>
                          <p:cTn id="18" fill="hold">
                            <p:stCondLst>
                              <p:cond delay="215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childTnLst>
                          </p:cTn>
                        </p:par>
                        <p:par>
                          <p:cTn id="22" fill="hold">
                            <p:stCondLst>
                              <p:cond delay="2850"/>
                            </p:stCondLst>
                            <p:childTnLst>
                              <p:par>
                                <p:cTn id="23" presetID="53" presetClass="entr" presetSubtype="16"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p:cTn id="25" dur="500" fill="hold"/>
                                        <p:tgtEl>
                                          <p:spTgt spid="100"/>
                                        </p:tgtEl>
                                        <p:attrNameLst>
                                          <p:attrName>ppt_w</p:attrName>
                                        </p:attrNameLst>
                                      </p:cBhvr>
                                      <p:tavLst>
                                        <p:tav tm="0">
                                          <p:val>
                                            <p:fltVal val="0"/>
                                          </p:val>
                                        </p:tav>
                                        <p:tav tm="100000">
                                          <p:val>
                                            <p:strVal val="#ppt_w"/>
                                          </p:val>
                                        </p:tav>
                                      </p:tavLst>
                                    </p:anim>
                                    <p:anim calcmode="lin" valueType="num">
                                      <p:cBhvr>
                                        <p:cTn id="26" dur="500" fill="hold"/>
                                        <p:tgtEl>
                                          <p:spTgt spid="100"/>
                                        </p:tgtEl>
                                        <p:attrNameLst>
                                          <p:attrName>ppt_h</p:attrName>
                                        </p:attrNameLst>
                                      </p:cBhvr>
                                      <p:tavLst>
                                        <p:tav tm="0">
                                          <p:val>
                                            <p:fltVal val="0"/>
                                          </p:val>
                                        </p:tav>
                                        <p:tav tm="100000">
                                          <p:val>
                                            <p:strVal val="#ppt_h"/>
                                          </p:val>
                                        </p:tav>
                                      </p:tavLst>
                                    </p:anim>
                                    <p:animEffect transition="in" filter="fade">
                                      <p:cBhvr>
                                        <p:cTn id="27" dur="500"/>
                                        <p:tgtEl>
                                          <p:spTgt spid="100"/>
                                        </p:tgtEl>
                                      </p:cBhvr>
                                    </p:animEffect>
                                  </p:childTnLst>
                                </p:cTn>
                              </p:par>
                            </p:childTnLst>
                          </p:cTn>
                        </p:par>
                        <p:par>
                          <p:cTn id="28" fill="hold">
                            <p:stCondLst>
                              <p:cond delay="33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p:cTn id="35" dur="500" fill="hold"/>
                                        <p:tgtEl>
                                          <p:spTgt spid="102"/>
                                        </p:tgtEl>
                                        <p:attrNameLst>
                                          <p:attrName>ppt_w</p:attrName>
                                        </p:attrNameLst>
                                      </p:cBhvr>
                                      <p:tavLst>
                                        <p:tav tm="0">
                                          <p:val>
                                            <p:fltVal val="0"/>
                                          </p:val>
                                        </p:tav>
                                        <p:tav tm="100000">
                                          <p:val>
                                            <p:strVal val="#ppt_w"/>
                                          </p:val>
                                        </p:tav>
                                      </p:tavLst>
                                    </p:anim>
                                    <p:anim calcmode="lin" valueType="num">
                                      <p:cBhvr>
                                        <p:cTn id="36" dur="500" fill="hold"/>
                                        <p:tgtEl>
                                          <p:spTgt spid="102"/>
                                        </p:tgtEl>
                                        <p:attrNameLst>
                                          <p:attrName>ppt_h</p:attrName>
                                        </p:attrNameLst>
                                      </p:cBhvr>
                                      <p:tavLst>
                                        <p:tav tm="0">
                                          <p:val>
                                            <p:fltVal val="0"/>
                                          </p:val>
                                        </p:tav>
                                        <p:tav tm="100000">
                                          <p:val>
                                            <p:strVal val="#ppt_h"/>
                                          </p:val>
                                        </p:tav>
                                      </p:tavLst>
                                    </p:anim>
                                    <p:animEffect transition="in" filter="fade">
                                      <p:cBhvr>
                                        <p:cTn id="37" dur="500"/>
                                        <p:tgtEl>
                                          <p:spTgt spid="102"/>
                                        </p:tgtEl>
                                      </p:cBhvr>
                                    </p:animEffect>
                                  </p:childTnLst>
                                </p:cTn>
                              </p:par>
                            </p:childTnLst>
                          </p:cTn>
                        </p:par>
                        <p:par>
                          <p:cTn id="38" fill="hold">
                            <p:stCondLst>
                              <p:cond delay="45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95"/>
                                        </p:tgtEl>
                                        <p:attrNameLst>
                                          <p:attrName>style.visibility</p:attrName>
                                        </p:attrNameLst>
                                      </p:cBhvr>
                                      <p:to>
                                        <p:strVal val="visible"/>
                                      </p:to>
                                    </p:set>
                                    <p:animEffect transition="in" filter="fade">
                                      <p:cBhvr>
                                        <p:cTn id="41" dur="500"/>
                                        <p:tgtEl>
                                          <p:spTgt spid="95"/>
                                        </p:tgtEl>
                                      </p:cBhvr>
                                    </p:animEffect>
                                  </p:childTnLst>
                                </p:cTn>
                              </p:par>
                            </p:childTnLst>
                          </p:cTn>
                        </p:par>
                        <p:par>
                          <p:cTn id="42" fill="hold">
                            <p:stCondLst>
                              <p:cond delay="5350"/>
                            </p:stCondLst>
                            <p:childTnLst>
                              <p:par>
                                <p:cTn id="43" presetID="53" presetClass="entr" presetSubtype="16" fill="hold" grpId="0" nodeType="afterEffect">
                                  <p:stCondLst>
                                    <p:cond delay="0"/>
                                  </p:stCondLst>
                                  <p:childTnLst>
                                    <p:set>
                                      <p:cBhvr>
                                        <p:cTn id="44" dur="1" fill="hold">
                                          <p:stCondLst>
                                            <p:cond delay="0"/>
                                          </p:stCondLst>
                                        </p:cTn>
                                        <p:tgtEl>
                                          <p:spTgt spid="104"/>
                                        </p:tgtEl>
                                        <p:attrNameLst>
                                          <p:attrName>style.visibility</p:attrName>
                                        </p:attrNameLst>
                                      </p:cBhvr>
                                      <p:to>
                                        <p:strVal val="visible"/>
                                      </p:to>
                                    </p:set>
                                    <p:anim calcmode="lin" valueType="num">
                                      <p:cBhvr>
                                        <p:cTn id="45" dur="500" fill="hold"/>
                                        <p:tgtEl>
                                          <p:spTgt spid="104"/>
                                        </p:tgtEl>
                                        <p:attrNameLst>
                                          <p:attrName>ppt_w</p:attrName>
                                        </p:attrNameLst>
                                      </p:cBhvr>
                                      <p:tavLst>
                                        <p:tav tm="0">
                                          <p:val>
                                            <p:fltVal val="0"/>
                                          </p:val>
                                        </p:tav>
                                        <p:tav tm="100000">
                                          <p:val>
                                            <p:strVal val="#ppt_w"/>
                                          </p:val>
                                        </p:tav>
                                      </p:tavLst>
                                    </p:anim>
                                    <p:anim calcmode="lin" valueType="num">
                                      <p:cBhvr>
                                        <p:cTn id="46" dur="500" fill="hold"/>
                                        <p:tgtEl>
                                          <p:spTgt spid="104"/>
                                        </p:tgtEl>
                                        <p:attrNameLst>
                                          <p:attrName>ppt_h</p:attrName>
                                        </p:attrNameLst>
                                      </p:cBhvr>
                                      <p:tavLst>
                                        <p:tav tm="0">
                                          <p:val>
                                            <p:fltVal val="0"/>
                                          </p:val>
                                        </p:tav>
                                        <p:tav tm="100000">
                                          <p:val>
                                            <p:strVal val="#ppt_h"/>
                                          </p:val>
                                        </p:tav>
                                      </p:tavLst>
                                    </p:anim>
                                    <p:animEffect transition="in" filter="fade">
                                      <p:cBhvr>
                                        <p:cTn id="47" dur="500"/>
                                        <p:tgtEl>
                                          <p:spTgt spid="104"/>
                                        </p:tgtEl>
                                      </p:cBhvr>
                                    </p:animEffect>
                                  </p:childTnLst>
                                </p:cTn>
                              </p:par>
                            </p:childTnLst>
                          </p:cTn>
                        </p:par>
                        <p:par>
                          <p:cTn id="48" fill="hold">
                            <p:stCondLst>
                              <p:cond delay="58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childTnLst>
                          </p:cTn>
                        </p:par>
                        <p:par>
                          <p:cTn id="52" fill="hold">
                            <p:stCondLst>
                              <p:cond delay="6650"/>
                            </p:stCondLst>
                            <p:childTnLst>
                              <p:par>
                                <p:cTn id="53" presetID="22" presetClass="entr" presetSubtype="1"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par>
                          <p:cTn id="56" fill="hold">
                            <p:stCondLst>
                              <p:cond delay="7150"/>
                            </p:stCondLst>
                            <p:childTnLst>
                              <p:par>
                                <p:cTn id="57" presetID="2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500"/>
                                        <p:tgtEl>
                                          <p:spTgt spid="2"/>
                                        </p:tgtEl>
                                      </p:cBhvr>
                                    </p:animEffect>
                                  </p:childTnLst>
                                </p:cTn>
                              </p:par>
                            </p:childTnLst>
                          </p:cTn>
                        </p:par>
                        <p:par>
                          <p:cTn id="60" fill="hold">
                            <p:stCondLst>
                              <p:cond delay="7650"/>
                            </p:stCondLst>
                            <p:childTnLst>
                              <p:par>
                                <p:cTn id="61" presetID="10" presetClass="entr" presetSubtype="0" fill="hold" grpId="0" nodeType="afterEffect">
                                  <p:stCondLst>
                                    <p:cond delay="0"/>
                                  </p:stCondLst>
                                  <p:iterate type="wd">
                                    <p:tmPct val="10000"/>
                                  </p:iterate>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par>
                          <p:cTn id="64" fill="hold">
                            <p:stCondLst>
                              <p:cond delay="10150"/>
                            </p:stCondLst>
                            <p:childTnLst>
                              <p:par>
                                <p:cTn id="65" presetID="22" presetClass="entr" presetSubtype="1"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up)">
                                      <p:cBhvr>
                                        <p:cTn id="67" dur="500"/>
                                        <p:tgtEl>
                                          <p:spTgt spid="31"/>
                                        </p:tgtEl>
                                      </p:cBhvr>
                                    </p:animEffect>
                                  </p:childTnLst>
                                </p:cTn>
                              </p:par>
                            </p:childTnLst>
                          </p:cTn>
                        </p:par>
                        <p:par>
                          <p:cTn id="68" fill="hold">
                            <p:stCondLst>
                              <p:cond delay="10650"/>
                            </p:stCondLst>
                            <p:childTnLst>
                              <p:par>
                                <p:cTn id="69" presetID="22" presetClass="entr" presetSubtype="8"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childTnLst>
                          </p:cTn>
                        </p:par>
                        <p:par>
                          <p:cTn id="72" fill="hold">
                            <p:stCondLst>
                              <p:cond delay="11150"/>
                            </p:stCondLst>
                            <p:childTnLst>
                              <p:par>
                                <p:cTn id="73" presetID="10" presetClass="entr" presetSubtype="0" fill="hold" grpId="0" nodeType="afterEffect">
                                  <p:stCondLst>
                                    <p:cond delay="0"/>
                                  </p:stCondLst>
                                  <p:iterate type="wd">
                                    <p:tmPct val="10000"/>
                                  </p:iterate>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93" grpId="0"/>
      <p:bldP spid="94" grpId="0"/>
      <p:bldP spid="95" grpId="0"/>
      <p:bldP spid="96" grpId="0"/>
      <p:bldP spid="98" grpId="0" animBg="1"/>
      <p:bldP spid="106" grpId="0" animBg="1"/>
      <p:bldP spid="100" grpId="0" animBg="1"/>
      <p:bldP spid="102" grpId="0" animBg="1"/>
      <p:bldP spid="104" grpId="0" animBg="1"/>
      <p:bldP spid="40" grpId="0"/>
      <p:bldP spid="3"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9691"/>
          <a:stretch/>
        </p:blipFill>
        <p:spPr>
          <a:xfrm>
            <a:off x="1" y="557927"/>
            <a:ext cx="12192000" cy="5751394"/>
          </a:xfrm>
          <a:prstGeom prst="rect">
            <a:avLst/>
          </a:prstGeom>
        </p:spPr>
      </p:pic>
      <p:sp>
        <p:nvSpPr>
          <p:cNvPr id="8" name="矩形 7">
            <a:extLst>
              <a:ext uri="{FF2B5EF4-FFF2-40B4-BE49-F238E27FC236}">
                <a16:creationId xmlns="" xmlns:a16="http://schemas.microsoft.com/office/drawing/2014/main" id="{2AD7C98D-CF08-443F-8C3C-259A9FD014FF}"/>
              </a:ext>
            </a:extLst>
          </p:cNvPr>
          <p:cNvSpPr/>
          <p:nvPr/>
        </p:nvSpPr>
        <p:spPr>
          <a:xfrm>
            <a:off x="-48666" y="425808"/>
            <a:ext cx="12265346" cy="5883513"/>
          </a:xfrm>
          <a:prstGeom prst="rect">
            <a:avLst/>
          </a:prstGeom>
          <a:gradFill>
            <a:gsLst>
              <a:gs pos="100000">
                <a:srgbClr val="FFFFF5">
                  <a:alpha val="0"/>
                </a:srgbClr>
              </a:gs>
              <a:gs pos="83000">
                <a:srgbClr val="FFFFFD">
                  <a:alpha val="50000"/>
                </a:srgbClr>
              </a:gs>
              <a:gs pos="63000">
                <a:srgbClr val="FFFFFB">
                  <a:alpha val="28000"/>
                </a:srgbClr>
              </a:gs>
              <a:gs pos="40000">
                <a:srgbClr val="FFFFF5">
                  <a:alpha val="91000"/>
                </a:srgbClr>
              </a:gs>
              <a:gs pos="2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99407" y="1412776"/>
            <a:ext cx="8201049" cy="2592288"/>
          </a:xfrm>
          <a:prstGeom prst="rect">
            <a:avLst/>
          </a:prstGeom>
          <a:noFill/>
          <a:effectLst/>
        </p:spPr>
        <p:txBody>
          <a:bodyPr wrap="square" lIns="180000" tIns="180000" rIns="180000" bIns="180000" anchor="ctr" anchorCtr="0">
            <a:noAutofit/>
          </a:bodyPr>
          <a:lstStyle/>
          <a:p>
            <a:pPr algn="just" defTabSz="1218565" eaLnBrk="1" fontAlgn="auto" hangingPunct="1">
              <a:lnSpc>
                <a:spcPct val="150000"/>
              </a:lnSpc>
              <a:spcBef>
                <a:spcPts val="0"/>
              </a:spcBef>
              <a:spcAft>
                <a:spcPts val="0"/>
              </a:spcAft>
              <a:defRPr/>
            </a:pPr>
            <a:r>
              <a:rPr lang="zh-CN" altLang="en-US"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新发展理念深刻洞悉新时代我国社会主要矛盾的新变化，在继续推动发展的基础上，</a:t>
            </a:r>
            <a:r>
              <a:rPr lang="zh-CN" altLang="zh-CN" sz="2000" b="1" kern="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着力解决好</a:t>
            </a:r>
            <a:r>
              <a:rPr lang="zh-CN" altLang="zh-CN"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发展不平衡不充分问题，</a:t>
            </a:r>
            <a:r>
              <a:rPr lang="zh-CN" altLang="zh-CN" sz="2000" b="1" kern="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大力提升</a:t>
            </a:r>
            <a:r>
              <a:rPr lang="zh-CN" altLang="zh-CN"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发展质量和效益，</a:t>
            </a:r>
            <a:r>
              <a:rPr lang="zh-CN" altLang="zh-CN" sz="2000" b="1" kern="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更好满足</a:t>
            </a:r>
            <a:r>
              <a:rPr lang="zh-CN" altLang="zh-CN"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人民在经济、政治、文化、社会、生态文明等方面日益增长的需要，</a:t>
            </a:r>
            <a:r>
              <a:rPr lang="zh-CN" altLang="zh-CN" sz="2000" b="1" kern="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更好推动</a:t>
            </a:r>
            <a:r>
              <a:rPr lang="zh-CN" altLang="zh-CN" sz="2000" kern="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人的全面发展、社会全面进步，实现了中国特色社会主义发展理论的新飞跃。</a:t>
            </a:r>
          </a:p>
        </p:txBody>
      </p:sp>
      <p:sp>
        <p:nvSpPr>
          <p:cNvPr id="5" name="文本框 4">
            <a:extLst>
              <a:ext uri="{FF2B5EF4-FFF2-40B4-BE49-F238E27FC236}">
                <a16:creationId xmlns="" xmlns:a16="http://schemas.microsoft.com/office/drawing/2014/main" id="{461887E5-33A9-4862-8D3F-253E85B49068}"/>
              </a:ext>
            </a:extLst>
          </p:cNvPr>
          <p:cNvSpPr txBox="1"/>
          <p:nvPr/>
        </p:nvSpPr>
        <p:spPr>
          <a:xfrm>
            <a:off x="1927399" y="557926"/>
            <a:ext cx="8355492" cy="581057"/>
          </a:xfrm>
          <a:prstGeom prst="rect">
            <a:avLst/>
          </a:prstGeom>
          <a:noFill/>
        </p:spPr>
        <p:txBody>
          <a:bodyPr wrap="none" rtlCol="0">
            <a:spAutoFit/>
          </a:bodyPr>
          <a:lstStyle/>
          <a:p>
            <a:pPr algn="ctr" eaLnBrk="1" hangingPunct="1">
              <a:lnSpc>
                <a:spcPct val="150000"/>
              </a:lnSpc>
              <a:defRPr/>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新发展理念实现了中国特色社会主义发展理论的新飞跃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2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 xmlns:a16="http://schemas.microsoft.com/office/drawing/2014/main" id="{CACD5E33-61FF-43FD-888A-9CDC5C3844CC}"/>
              </a:ext>
            </a:extLst>
          </p:cNvPr>
          <p:cNvSpPr/>
          <p:nvPr/>
        </p:nvSpPr>
        <p:spPr>
          <a:xfrm>
            <a:off x="695400" y="1443657"/>
            <a:ext cx="3950904" cy="1938992"/>
          </a:xfrm>
          <a:prstGeom prst="rect">
            <a:avLst/>
          </a:prstGeom>
        </p:spPr>
        <p:txBody>
          <a:bodyPr wrap="square">
            <a:spAutoFit/>
          </a:bodyPr>
          <a:lstStyle/>
          <a:p>
            <a:pPr indent="358775" algn="just" eaLnBrk="1">
              <a:lnSpc>
                <a:spcPct val="150000"/>
              </a:lnSpc>
              <a:spcAft>
                <a:spcPts val="1200"/>
              </a:spcAft>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更加鲜明地强调</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发展是解决我国一切问题的基础和关键，强调没有水分的发展，强调着力转变发展方式、优化经济结构、转换增长动力，实现我国社会生产力水平总体跃升</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0" name="矩形 29">
            <a:extLst>
              <a:ext uri="{FF2B5EF4-FFF2-40B4-BE49-F238E27FC236}">
                <a16:creationId xmlns="" xmlns:a16="http://schemas.microsoft.com/office/drawing/2014/main" id="{6213D7C5-E492-4EF3-9E3A-CB5707869E60}"/>
              </a:ext>
            </a:extLst>
          </p:cNvPr>
          <p:cNvSpPr/>
          <p:nvPr/>
        </p:nvSpPr>
        <p:spPr>
          <a:xfrm>
            <a:off x="7336214" y="2054362"/>
            <a:ext cx="4064019" cy="1569660"/>
          </a:xfrm>
          <a:prstGeom prst="rect">
            <a:avLst/>
          </a:prstGeom>
        </p:spPr>
        <p:txBody>
          <a:bodyPr wrap="square">
            <a:spAutoFit/>
          </a:bodyPr>
          <a:lstStyle/>
          <a:p>
            <a:pPr indent="358775" algn="just" eaLnBrk="1" hangingPunct="1">
              <a:lnSpc>
                <a:spcPct val="150000"/>
              </a:lnSpc>
              <a:spcAft>
                <a:spcPts val="1200"/>
              </a:spcAft>
            </a:pPr>
            <a:r>
              <a:rPr lang="zh-CN" altLang="en-US"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更加鲜明地强调</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不断调整生产关系适应生产力发展，强调使市场在资源配置中起决定性作用，更好发挥政府作用，破除阻碍生产力发展的体制机制障碍。</a:t>
            </a:r>
          </a:p>
        </p:txBody>
      </p:sp>
      <p:sp>
        <p:nvSpPr>
          <p:cNvPr id="32" name="矩形 31">
            <a:extLst>
              <a:ext uri="{FF2B5EF4-FFF2-40B4-BE49-F238E27FC236}">
                <a16:creationId xmlns="" xmlns:a16="http://schemas.microsoft.com/office/drawing/2014/main" id="{53374B16-9DB8-44CD-837A-1CD89203BD82}"/>
              </a:ext>
            </a:extLst>
          </p:cNvPr>
          <p:cNvSpPr/>
          <p:nvPr/>
        </p:nvSpPr>
        <p:spPr>
          <a:xfrm>
            <a:off x="774369" y="3869919"/>
            <a:ext cx="3787244" cy="1938992"/>
          </a:xfrm>
          <a:prstGeom prst="rect">
            <a:avLst/>
          </a:prstGeom>
        </p:spPr>
        <p:txBody>
          <a:bodyPr wrap="square">
            <a:spAutoFit/>
          </a:bodyPr>
          <a:lstStyle/>
          <a:p>
            <a:pPr indent="358775" algn="just" eaLnBrk="1" hangingPunct="1">
              <a:lnSpc>
                <a:spcPct val="150000"/>
              </a:lnSpc>
              <a:spcAft>
                <a:spcPts val="1200"/>
              </a:spcAft>
            </a:pPr>
            <a:r>
              <a:rPr lang="zh-CN" altLang="en-US"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更加鲜明地强调</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mn-ea"/>
              </a:rPr>
              <a:t>社会再生产过程的协调性可持续性，强调产业间、城乡间、地区间、人与自然、国内与国际、人与人关系的改善，强调处理好当前和长远、局部和全局、重点与一般的关系。</a:t>
            </a:r>
          </a:p>
        </p:txBody>
      </p:sp>
      <p:sp>
        <p:nvSpPr>
          <p:cNvPr id="33" name="矩形 32">
            <a:extLst>
              <a:ext uri="{FF2B5EF4-FFF2-40B4-BE49-F238E27FC236}">
                <a16:creationId xmlns="" xmlns:a16="http://schemas.microsoft.com/office/drawing/2014/main" id="{A23C810F-DA6A-47DC-A815-EDBF8EDD310A}"/>
              </a:ext>
            </a:extLst>
          </p:cNvPr>
          <p:cNvSpPr/>
          <p:nvPr/>
        </p:nvSpPr>
        <p:spPr>
          <a:xfrm>
            <a:off x="7459741" y="4495233"/>
            <a:ext cx="4062334" cy="1569660"/>
          </a:xfrm>
          <a:prstGeom prst="rect">
            <a:avLst/>
          </a:prstGeom>
        </p:spPr>
        <p:txBody>
          <a:bodyPr wrap="square">
            <a:spAutoFit/>
          </a:bodyPr>
          <a:lstStyle/>
          <a:p>
            <a:pPr indent="358775" algn="just" eaLnBrk="1" hangingPunct="1">
              <a:lnSpc>
                <a:spcPct val="150000"/>
              </a:lnSpc>
              <a:spcAft>
                <a:spcPts val="1200"/>
              </a:spcAft>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更加鲜明地强调</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坚持以人民为中心的发展思想，强调人民是推动发展的根本力量，坚持人民主体地位，坚持调动各方面积极性、主动性、创造性，汇聚成发展的强大动力。</a:t>
            </a:r>
          </a:p>
        </p:txBody>
      </p:sp>
      <p:sp>
        <p:nvSpPr>
          <p:cNvPr id="18" name="矩形 146"/>
          <p:cNvSpPr>
            <a:spLocks noChangeArrowheads="1"/>
          </p:cNvSpPr>
          <p:nvPr/>
        </p:nvSpPr>
        <p:spPr bwMode="auto">
          <a:xfrm>
            <a:off x="1936371" y="561453"/>
            <a:ext cx="8331643"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eaLnBrk="1" hangingPunct="1">
              <a:lnSpc>
                <a:spcPct val="150000"/>
              </a:lnSpc>
              <a:spcBef>
                <a:spcPct val="0"/>
              </a:spcBef>
              <a:buFont typeface="Arial" panose="020B0604020202020204" pitchFamily="34" charset="0"/>
              <a:buNone/>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新发展理念书写了中国特色社会主义政治经济学新篇章</a:t>
            </a:r>
          </a:p>
        </p:txBody>
      </p:sp>
      <p:grpSp>
        <p:nvGrpSpPr>
          <p:cNvPr id="7" name="组合 6"/>
          <p:cNvGrpSpPr/>
          <p:nvPr/>
        </p:nvGrpSpPr>
        <p:grpSpPr>
          <a:xfrm>
            <a:off x="5051798" y="3015998"/>
            <a:ext cx="2100787" cy="1770622"/>
            <a:chOff x="5051798" y="3015998"/>
            <a:chExt cx="2100787" cy="1770622"/>
          </a:xfrm>
        </p:grpSpPr>
        <p:sp>
          <p:nvSpPr>
            <p:cNvPr id="21" name="işḷiḋê">
              <a:extLst>
                <a:ext uri="{FF2B5EF4-FFF2-40B4-BE49-F238E27FC236}">
                  <a16:creationId xmlns="" xmlns:a16="http://schemas.microsoft.com/office/drawing/2014/main" id="{F5FD38E4-F868-4B37-9862-00F11B7DC5D5}"/>
                </a:ext>
              </a:extLst>
            </p:cNvPr>
            <p:cNvSpPr/>
            <p:nvPr/>
          </p:nvSpPr>
          <p:spPr bwMode="auto">
            <a:xfrm rot="9198256">
              <a:off x="5212448" y="3015998"/>
              <a:ext cx="1767103" cy="1770622"/>
            </a:xfrm>
            <a:prstGeom prst="rect">
              <a:avLst/>
            </a:prstGeom>
            <a:solidFill>
              <a:srgbClr val="C00000"/>
            </a:solidFill>
            <a:ln w="6350">
              <a:noFill/>
              <a:miter lim="800000"/>
              <a:headEnd/>
              <a:tailEnd/>
            </a:ln>
            <a:effectLst/>
            <a:extLst/>
          </p:spPr>
          <p:txBody>
            <a:bodyPr wrap="none" lIns="0" tIns="0" rIns="0" bIns="0" anchor="ctr"/>
            <a:lstStyle>
              <a:lvl1pPr>
                <a:defRPr sz="1300" b="1">
                  <a:solidFill>
                    <a:srgbClr val="000000"/>
                  </a:solidFill>
                </a:defRPr>
              </a:lvl1pPr>
              <a:lvl2pPr marL="742950" indent="-285750">
                <a:defRPr sz="1300" b="1">
                  <a:solidFill>
                    <a:srgbClr val="000000"/>
                  </a:solidFill>
                </a:defRPr>
              </a:lvl2pPr>
              <a:lvl3pPr marL="1143000" indent="-228600">
                <a:defRPr sz="1300" b="1">
                  <a:solidFill>
                    <a:srgbClr val="000000"/>
                  </a:solidFill>
                </a:defRPr>
              </a:lvl3pPr>
              <a:lvl4pPr marL="1600200" indent="-228600">
                <a:defRPr sz="1300" b="1">
                  <a:solidFill>
                    <a:srgbClr val="000000"/>
                  </a:solidFill>
                </a:defRPr>
              </a:lvl4pPr>
              <a:lvl5pPr marL="2057400" indent="-228600">
                <a:defRPr sz="1300" b="1">
                  <a:solidFill>
                    <a:srgbClr val="000000"/>
                  </a:solidFill>
                </a:defRPr>
              </a:lvl5pPr>
              <a:lvl6pPr marL="2514600" indent="-228600" eaLnBrk="0" fontAlgn="base" hangingPunct="0">
                <a:spcBef>
                  <a:spcPct val="0"/>
                </a:spcBef>
                <a:spcAft>
                  <a:spcPct val="0"/>
                </a:spcAft>
                <a:defRPr sz="1300" b="1">
                  <a:solidFill>
                    <a:srgbClr val="000000"/>
                  </a:solidFill>
                </a:defRPr>
              </a:lvl6pPr>
              <a:lvl7pPr marL="2971800" indent="-228600" eaLnBrk="0" fontAlgn="base" hangingPunct="0">
                <a:spcBef>
                  <a:spcPct val="0"/>
                </a:spcBef>
                <a:spcAft>
                  <a:spcPct val="0"/>
                </a:spcAft>
                <a:defRPr sz="1300" b="1">
                  <a:solidFill>
                    <a:srgbClr val="000000"/>
                  </a:solidFill>
                </a:defRPr>
              </a:lvl7pPr>
              <a:lvl8pPr marL="3429000" indent="-228600" eaLnBrk="0" fontAlgn="base" hangingPunct="0">
                <a:spcBef>
                  <a:spcPct val="0"/>
                </a:spcBef>
                <a:spcAft>
                  <a:spcPct val="0"/>
                </a:spcAft>
                <a:defRPr sz="1300" b="1">
                  <a:solidFill>
                    <a:srgbClr val="000000"/>
                  </a:solidFill>
                </a:defRPr>
              </a:lvl8pPr>
              <a:lvl9pPr marL="3886200" indent="-228600" eaLnBrk="0" fontAlgn="base" hangingPunct="0">
                <a:spcBef>
                  <a:spcPct val="0"/>
                </a:spcBef>
                <a:spcAft>
                  <a:spcPct val="0"/>
                </a:spcAft>
                <a:defRPr sz="1300" b="1">
                  <a:solidFill>
                    <a:srgbClr val="000000"/>
                  </a:solidFill>
                </a:defRPr>
              </a:lvl9pPr>
            </a:lstStyle>
            <a:p>
              <a:endParaRPr lang="zh-CN" altLang="en-US"/>
            </a:p>
          </p:txBody>
        </p:sp>
        <p:sp>
          <p:nvSpPr>
            <p:cNvPr id="6" name="矩形 5"/>
            <p:cNvSpPr/>
            <p:nvPr/>
          </p:nvSpPr>
          <p:spPr>
            <a:xfrm>
              <a:off x="5051798" y="3331310"/>
              <a:ext cx="2100787" cy="1077218"/>
            </a:xfrm>
            <a:prstGeom prst="rect">
              <a:avLst/>
            </a:prstGeom>
          </p:spPr>
          <p:txBody>
            <a:bodyPr wrap="square">
              <a:spAutoFit/>
            </a:bodyPr>
            <a:lstStyle/>
            <a:p>
              <a:pPr algn="ctr"/>
              <a:r>
                <a:rPr lang="zh-CN" altLang="en-US" sz="3200" b="1" dirty="0">
                  <a:solidFill>
                    <a:schemeClr val="bg1"/>
                  </a:solidFill>
                  <a:latin typeface="+mj-ea"/>
                  <a:ea typeface="+mj-ea"/>
                </a:rPr>
                <a:t>四个</a:t>
              </a:r>
            </a:p>
            <a:p>
              <a:pPr algn="ctr"/>
              <a:r>
                <a:rPr lang="zh-CN" altLang="en-US" sz="3200" b="1" dirty="0">
                  <a:solidFill>
                    <a:schemeClr val="bg1"/>
                  </a:solidFill>
                  <a:latin typeface="+mj-ea"/>
                  <a:ea typeface="+mj-ea"/>
                </a:rPr>
                <a:t>强调</a:t>
              </a:r>
            </a:p>
          </p:txBody>
        </p:sp>
      </p:grpSp>
      <p:sp>
        <p:nvSpPr>
          <p:cNvPr id="22" name="íśḷídê">
            <a:extLst>
              <a:ext uri="{FF2B5EF4-FFF2-40B4-BE49-F238E27FC236}">
                <a16:creationId xmlns="" xmlns:a16="http://schemas.microsoft.com/office/drawing/2014/main" id="{FB7D5A78-0825-4D6E-A06E-497B0D4F3EFB}"/>
              </a:ext>
            </a:extLst>
          </p:cNvPr>
          <p:cNvSpPr/>
          <p:nvPr/>
        </p:nvSpPr>
        <p:spPr bwMode="auto">
          <a:xfrm rot="14598256">
            <a:off x="3160215" y="3878428"/>
            <a:ext cx="2017031" cy="2210639"/>
          </a:xfrm>
          <a:custGeom>
            <a:avLst/>
            <a:gdLst>
              <a:gd name="T0" fmla="*/ 0 w 820"/>
              <a:gd name="T1" fmla="*/ 0 h 819"/>
              <a:gd name="T2" fmla="*/ 0 w 820"/>
              <a:gd name="T3" fmla="*/ 2147483646 h 819"/>
              <a:gd name="T4" fmla="*/ 2147483646 w 820"/>
              <a:gd name="T5" fmla="*/ 2147483646 h 819"/>
              <a:gd name="T6" fmla="*/ 0 60000 65536"/>
              <a:gd name="T7" fmla="*/ 0 60000 65536"/>
              <a:gd name="T8" fmla="*/ 0 60000 65536"/>
            </a:gdLst>
            <a:ahLst/>
            <a:cxnLst>
              <a:cxn ang="T6">
                <a:pos x="T0" y="T1"/>
              </a:cxn>
              <a:cxn ang="T7">
                <a:pos x="T2" y="T3"/>
              </a:cxn>
              <a:cxn ang="T8">
                <a:pos x="T4" y="T5"/>
              </a:cxn>
            </a:cxnLst>
            <a:rect l="0" t="0" r="r" b="b"/>
            <a:pathLst>
              <a:path w="820" h="819">
                <a:moveTo>
                  <a:pt x="0" y="0"/>
                </a:moveTo>
                <a:lnTo>
                  <a:pt x="0" y="819"/>
                </a:lnTo>
                <a:lnTo>
                  <a:pt x="820" y="819"/>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23" name="íšľîḑè">
            <a:extLst>
              <a:ext uri="{FF2B5EF4-FFF2-40B4-BE49-F238E27FC236}">
                <a16:creationId xmlns="" xmlns:a16="http://schemas.microsoft.com/office/drawing/2014/main" id="{B9022E88-EF1D-4617-9ED5-1530AD79BBC1}"/>
              </a:ext>
            </a:extLst>
          </p:cNvPr>
          <p:cNvSpPr/>
          <p:nvPr/>
        </p:nvSpPr>
        <p:spPr bwMode="auto">
          <a:xfrm rot="14598256" flipH="1" flipV="1">
            <a:off x="7018273" y="1713552"/>
            <a:ext cx="2009991" cy="2210639"/>
          </a:xfrm>
          <a:custGeom>
            <a:avLst/>
            <a:gdLst>
              <a:gd name="T0" fmla="*/ 0 w 820"/>
              <a:gd name="T1" fmla="*/ 0 h 819"/>
              <a:gd name="T2" fmla="*/ 0 w 820"/>
              <a:gd name="T3" fmla="*/ 2147483646 h 819"/>
              <a:gd name="T4" fmla="*/ 2147483646 w 820"/>
              <a:gd name="T5" fmla="*/ 2147483646 h 819"/>
              <a:gd name="T6" fmla="*/ 0 60000 65536"/>
              <a:gd name="T7" fmla="*/ 0 60000 65536"/>
              <a:gd name="T8" fmla="*/ 0 60000 65536"/>
            </a:gdLst>
            <a:ahLst/>
            <a:cxnLst>
              <a:cxn ang="T6">
                <a:pos x="T0" y="T1"/>
              </a:cxn>
              <a:cxn ang="T7">
                <a:pos x="T2" y="T3"/>
              </a:cxn>
              <a:cxn ang="T8">
                <a:pos x="T4" y="T5"/>
              </a:cxn>
            </a:cxnLst>
            <a:rect l="0" t="0" r="r" b="b"/>
            <a:pathLst>
              <a:path w="820" h="819">
                <a:moveTo>
                  <a:pt x="0" y="0"/>
                </a:moveTo>
                <a:lnTo>
                  <a:pt x="0" y="819"/>
                </a:lnTo>
                <a:lnTo>
                  <a:pt x="820" y="819"/>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grpSp>
        <p:nvGrpSpPr>
          <p:cNvPr id="24" name="组合 23"/>
          <p:cNvGrpSpPr/>
          <p:nvPr/>
        </p:nvGrpSpPr>
        <p:grpSpPr>
          <a:xfrm>
            <a:off x="5678636" y="4394072"/>
            <a:ext cx="5843439" cy="452288"/>
            <a:chOff x="5678636" y="4152727"/>
            <a:chExt cx="5843439" cy="452288"/>
          </a:xfrm>
        </p:grpSpPr>
        <p:sp>
          <p:nvSpPr>
            <p:cNvPr id="26" name="iŝľîḍê">
              <a:extLst>
                <a:ext uri="{FF2B5EF4-FFF2-40B4-BE49-F238E27FC236}">
                  <a16:creationId xmlns="" xmlns:a16="http://schemas.microsoft.com/office/drawing/2014/main" id="{F65671EB-B2EC-4572-A47B-37545A6A2D6B}"/>
                </a:ext>
              </a:extLst>
            </p:cNvPr>
            <p:cNvSpPr/>
            <p:nvPr/>
          </p:nvSpPr>
          <p:spPr bwMode="auto">
            <a:xfrm rot="9198256">
              <a:off x="5678636" y="4605015"/>
              <a:ext cx="2013512" cy="0"/>
            </a:xfrm>
            <a:custGeom>
              <a:avLst/>
              <a:gdLst>
                <a:gd name="T0" fmla="*/ 0 w 820"/>
                <a:gd name="T1" fmla="*/ 0 h 819"/>
                <a:gd name="T2" fmla="*/ 0 w 820"/>
                <a:gd name="T3" fmla="*/ 2147483646 h 819"/>
                <a:gd name="T4" fmla="*/ 2147483646 w 820"/>
                <a:gd name="T5" fmla="*/ 2147483646 h 819"/>
                <a:gd name="T6" fmla="*/ 0 60000 65536"/>
                <a:gd name="T7" fmla="*/ 0 60000 65536"/>
                <a:gd name="T8" fmla="*/ 0 60000 65536"/>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cxnSp>
          <p:nvCxnSpPr>
            <p:cNvPr id="27" name="直接连接符 26">
              <a:extLst>
                <a:ext uri="{FF2B5EF4-FFF2-40B4-BE49-F238E27FC236}">
                  <a16:creationId xmlns="" xmlns:a16="http://schemas.microsoft.com/office/drawing/2014/main" id="{51738E9B-D644-4B3A-AF17-1CFEDD913579}"/>
                </a:ext>
              </a:extLst>
            </p:cNvPr>
            <p:cNvCxnSpPr>
              <a:cxnSpLocks/>
            </p:cNvCxnSpPr>
            <p:nvPr/>
          </p:nvCxnSpPr>
          <p:spPr>
            <a:xfrm flipH="1">
              <a:off x="7577498" y="4152727"/>
              <a:ext cx="3944577" cy="0"/>
            </a:xfrm>
            <a:prstGeom prst="line">
              <a:avLst/>
            </a:pr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28" name="组合 27"/>
          <p:cNvGrpSpPr/>
          <p:nvPr/>
        </p:nvGrpSpPr>
        <p:grpSpPr>
          <a:xfrm>
            <a:off x="669926" y="2959591"/>
            <a:ext cx="5837189" cy="448730"/>
            <a:chOff x="669926" y="2718246"/>
            <a:chExt cx="5837189" cy="448730"/>
          </a:xfrm>
        </p:grpSpPr>
        <p:cxnSp>
          <p:nvCxnSpPr>
            <p:cNvPr id="31" name="直接连接符 30">
              <a:extLst>
                <a:ext uri="{FF2B5EF4-FFF2-40B4-BE49-F238E27FC236}">
                  <a16:creationId xmlns="" xmlns:a16="http://schemas.microsoft.com/office/drawing/2014/main" id="{9198F811-F5AD-4AA0-BBE7-77EB63A66ED9}"/>
                </a:ext>
              </a:extLst>
            </p:cNvPr>
            <p:cNvCxnSpPr>
              <a:cxnSpLocks/>
            </p:cNvCxnSpPr>
            <p:nvPr/>
          </p:nvCxnSpPr>
          <p:spPr>
            <a:xfrm flipH="1">
              <a:off x="669926" y="3166976"/>
              <a:ext cx="3952874" cy="0"/>
            </a:xfrm>
            <a:prstGeom prst="line">
              <a:avLst/>
            </a:prstGeom>
            <a:ln w="19050" cap="rnd">
              <a:solidFill>
                <a:srgbClr val="C0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0" name="î$1îḑè">
              <a:extLst>
                <a:ext uri="{FF2B5EF4-FFF2-40B4-BE49-F238E27FC236}">
                  <a16:creationId xmlns="" xmlns:a16="http://schemas.microsoft.com/office/drawing/2014/main" id="{68E8F596-B0DD-4E33-B7B0-AB2655EBF59A}"/>
                </a:ext>
              </a:extLst>
            </p:cNvPr>
            <p:cNvSpPr/>
            <p:nvPr/>
          </p:nvSpPr>
          <p:spPr bwMode="auto">
            <a:xfrm rot="3798256" flipH="1">
              <a:off x="5508279" y="1719410"/>
              <a:ext cx="0" cy="1997672"/>
            </a:xfrm>
            <a:custGeom>
              <a:avLst/>
              <a:gdLst>
                <a:gd name="T0" fmla="*/ 0 w 820"/>
                <a:gd name="T1" fmla="*/ 0 h 819"/>
                <a:gd name="T2" fmla="*/ 0 w 820"/>
                <a:gd name="T3" fmla="*/ 2147483646 h 819"/>
                <a:gd name="T4" fmla="*/ 2147483646 w 820"/>
                <a:gd name="T5" fmla="*/ 2147483646 h 819"/>
                <a:gd name="T6" fmla="*/ 0 60000 65536"/>
                <a:gd name="T7" fmla="*/ 0 60000 65536"/>
                <a:gd name="T8" fmla="*/ 0 60000 65536"/>
                <a:gd name="connsiteX0" fmla="*/ 0 w 0"/>
                <a:gd name="connsiteY0" fmla="*/ 0 h 10000"/>
                <a:gd name="connsiteX1" fmla="*/ 0 w 0"/>
                <a:gd name="connsiteY1" fmla="*/ 10000 h 10000"/>
              </a:gdLst>
              <a:ahLst/>
              <a:cxnLst>
                <a:cxn ang="0">
                  <a:pos x="connsiteX0" y="connsiteY0"/>
                </a:cxn>
                <a:cxn ang="0">
                  <a:pos x="connsiteX1" y="connsiteY1"/>
                </a:cxn>
              </a:cxnLst>
              <a:rect l="l" t="t" r="r" b="b"/>
              <a:pathLst>
                <a:path h="10000">
                  <a:moveTo>
                    <a:pt x="0" y="0"/>
                  </a:moveTo>
                  <a:lnTo>
                    <a:pt x="0" y="10000"/>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10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550"/>
                            </p:stCondLst>
                            <p:childTnLst>
                              <p:par>
                                <p:cTn id="15" presetID="22" presetClass="entr" presetSubtype="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par>
                          <p:cTn id="18" fill="hold">
                            <p:stCondLst>
                              <p:cond delay="205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4700"/>
                            </p:stCondLst>
                            <p:childTnLst>
                              <p:par>
                                <p:cTn id="23" presetID="22" presetClass="entr" presetSubtype="4"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par>
                          <p:cTn id="26" fill="hold">
                            <p:stCondLst>
                              <p:cond delay="52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p:stCondLst>
                              <p:cond delay="7500"/>
                            </p:stCondLst>
                            <p:childTnLst>
                              <p:par>
                                <p:cTn id="31" presetID="22" presetClass="entr" presetSubtype="1"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par>
                          <p:cTn id="34" fill="hold">
                            <p:stCondLst>
                              <p:cond delay="8000"/>
                            </p:stCondLst>
                            <p:childTnLst>
                              <p:par>
                                <p:cTn id="35" presetID="10" presetClass="entr" presetSubtype="0" fill="hold" grpId="0" nodeType="afterEffect">
                                  <p:stCondLst>
                                    <p:cond delay="0"/>
                                  </p:stCondLst>
                                  <p:iterate type="wd">
                                    <p:tmPct val="10000"/>
                                  </p:iterate>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par>
                          <p:cTn id="38" fill="hold">
                            <p:stCondLst>
                              <p:cond delay="11150"/>
                            </p:stCondLst>
                            <p:childTnLst>
                              <p:par>
                                <p:cTn id="39" presetID="22" presetClass="entr" presetSubtype="8"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par>
                          <p:cTn id="42" fill="hold">
                            <p:stCondLst>
                              <p:cond delay="11650"/>
                            </p:stCondLst>
                            <p:childTnLst>
                              <p:par>
                                <p:cTn id="43" presetID="10" presetClass="entr" presetSubtype="0" fill="hold" grpId="0" nodeType="afterEffect">
                                  <p:stCondLst>
                                    <p:cond delay="0"/>
                                  </p:stCondLst>
                                  <p:iterate type="wd">
                                    <p:tmPct val="10000"/>
                                  </p:iterate>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18" grpId="0"/>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讲-36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56" y="-8356"/>
            <a:ext cx="12206856" cy="68663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F05A1D0-9941-49D7-9D79-BE9C0759B287}"/>
              </a:ext>
            </a:extLst>
          </p:cNvPr>
          <p:cNvSpPr/>
          <p:nvPr/>
        </p:nvSpPr>
        <p:spPr>
          <a:xfrm>
            <a:off x="695522" y="2811186"/>
            <a:ext cx="10800957" cy="1384290"/>
          </a:xfrm>
          <a:prstGeom prst="rect">
            <a:avLst/>
          </a:prstGeom>
        </p:spPr>
        <p:txBody>
          <a:bodyPr wrap="square">
            <a:spAutoFit/>
          </a:bodyPr>
          <a:lstStyle/>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发展理念是否对头</a:t>
            </a:r>
            <a:endParaRPr lang="en-US" altLang="zh-CN"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endParaRPr>
          </a:p>
          <a:p>
            <a:pPr lvl="0" algn="ctr" eaLnBrk="1" fontAlgn="auto" hangingPunct="1">
              <a:lnSpc>
                <a:spcPct val="1200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从根本上决定着发展成效乃至成败</a:t>
            </a:r>
          </a:p>
        </p:txBody>
      </p:sp>
      <p:sp>
        <p:nvSpPr>
          <p:cNvPr id="2" name="TextBox 100">
            <a:extLst>
              <a:ext uri="{FF2B5EF4-FFF2-40B4-BE49-F238E27FC236}">
                <a16:creationId xmlns="" xmlns:a16="http://schemas.microsoft.com/office/drawing/2014/main" id="{218456A2-636C-4F41-8CE6-EC06E101A935}"/>
              </a:ext>
            </a:extLst>
          </p:cNvPr>
          <p:cNvSpPr txBox="1">
            <a:spLocks noChangeArrowheads="1"/>
          </p:cNvSpPr>
          <p:nvPr/>
        </p:nvSpPr>
        <p:spPr bwMode="auto">
          <a:xfrm>
            <a:off x="1122626" y="1980131"/>
            <a:ext cx="994674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eaLnBrk="1" hangingPunct="1">
              <a:defRPr/>
            </a:pPr>
            <a:r>
              <a:rPr lang="zh-CN" altLang="en-US" sz="3200" b="1" dirty="0">
                <a:solidFill>
                  <a:srgbClr val="C00000"/>
                </a:solidFill>
                <a:latin typeface="微软雅黑" panose="020B0503020204020204" pitchFamily="34" charset="-122"/>
                <a:ea typeface="微软雅黑" panose="020B0503020204020204" pitchFamily="34" charset="-122"/>
              </a:rPr>
              <a:t>四、提高贯彻新发展理念的能力和水平</a:t>
            </a:r>
          </a:p>
        </p:txBody>
      </p:sp>
      <p:cxnSp>
        <p:nvCxnSpPr>
          <p:cNvPr id="5" name="直接箭头连接符 4">
            <a:extLst>
              <a:ext uri="{FF2B5EF4-FFF2-40B4-BE49-F238E27FC236}">
                <a16:creationId xmlns="" xmlns:a16="http://schemas.microsoft.com/office/drawing/2014/main" id="{A75B1BFA-0DF0-4B65-A6BA-14389A19CD98}"/>
              </a:ext>
            </a:extLst>
          </p:cNvPr>
          <p:cNvCxnSpPr>
            <a:cxnSpLocks/>
          </p:cNvCxnSpPr>
          <p:nvPr/>
        </p:nvCxnSpPr>
        <p:spPr>
          <a:xfrm>
            <a:off x="1053535" y="27111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 xmlns:a16="http://schemas.microsoft.com/office/drawing/2014/main" id="{CE3402EB-45D6-40ED-8438-68806CC1C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1" y="1619250"/>
            <a:ext cx="653891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 xmlns:a16="http://schemas.microsoft.com/office/drawing/2014/main" id="{AC1588C1-CCA7-4876-9DFF-3074FA65F499}"/>
              </a:ext>
            </a:extLst>
          </p:cNvPr>
          <p:cNvSpPr txBox="1">
            <a:spLocks noChangeArrowheads="1"/>
          </p:cNvSpPr>
          <p:nvPr/>
        </p:nvSpPr>
        <p:spPr bwMode="auto">
          <a:xfrm>
            <a:off x="6816080" y="1587564"/>
            <a:ext cx="434600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marR="0" lvl="0" indent="457200" algn="just" defTabSz="914400" rtl="0" eaLnBrk="1" fontAlgn="base" latinLnBrk="0" hangingPunct="1">
              <a:lnSpc>
                <a:spcPct val="15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  </a:t>
            </a:r>
            <a:r>
              <a:rPr kumimoji="0" lang="zh-CN"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发展是解决我</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国</a:t>
            </a:r>
            <a:r>
              <a:rPr kumimoji="0" lang="zh-CN"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一切问题的基础和关键，发展必须是科学发展，必须坚定不移贯彻创新、协调、绿色、开放、共享的发展理念。</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a:p>
            <a:pPr algn="r" eaLnBrk="1" hangingPunct="1">
              <a:lnSpc>
                <a:spcPct val="150000"/>
              </a:lnSpc>
              <a:defRPr/>
            </a:pPr>
            <a:endParaRPr lang="en-US" altLang="zh-CN" sz="1200" dirty="0">
              <a:solidFill>
                <a:prstClr val="white"/>
              </a:solidFill>
              <a:latin typeface="微软雅黑" panose="020B0503020204020204" pitchFamily="34" charset="-122"/>
              <a:ea typeface="微软雅黑" panose="020B0503020204020204" pitchFamily="34" charset="-122"/>
            </a:endParaRPr>
          </a:p>
          <a:p>
            <a:pPr algn="r" eaLnBrk="1" hangingPunct="1">
              <a:lnSpc>
                <a:spcPct val="120000"/>
              </a:lnSpc>
              <a:defRPr/>
            </a:pPr>
            <a:r>
              <a:rPr lang="en-US" altLang="zh-CN" sz="1200" dirty="0">
                <a:solidFill>
                  <a:prstClr val="white"/>
                </a:solidFill>
                <a:latin typeface="微软雅黑" panose="020B0503020204020204" pitchFamily="34" charset="-122"/>
                <a:ea typeface="微软雅黑" panose="020B0503020204020204" pitchFamily="34" charset="-122"/>
              </a:rPr>
              <a:t>——2017</a:t>
            </a:r>
            <a:r>
              <a:rPr lang="zh-CN" altLang="zh-CN" sz="1200" dirty="0">
                <a:solidFill>
                  <a:prstClr val="white"/>
                </a:solidFill>
                <a:latin typeface="微软雅黑" panose="020B0503020204020204" pitchFamily="34" charset="-122"/>
                <a:ea typeface="微软雅黑" panose="020B0503020204020204" pitchFamily="34" charset="-122"/>
              </a:rPr>
              <a:t>年</a:t>
            </a:r>
            <a:r>
              <a:rPr lang="en-US" altLang="zh-CN" sz="1200" dirty="0">
                <a:solidFill>
                  <a:prstClr val="white"/>
                </a:solidFill>
                <a:latin typeface="微软雅黑" panose="020B0503020204020204" pitchFamily="34" charset="-122"/>
                <a:ea typeface="微软雅黑" panose="020B0503020204020204" pitchFamily="34" charset="-122"/>
              </a:rPr>
              <a:t>10</a:t>
            </a:r>
            <a:r>
              <a:rPr lang="zh-CN" altLang="zh-CN" sz="1200" dirty="0">
                <a:solidFill>
                  <a:prstClr val="white"/>
                </a:solidFill>
                <a:latin typeface="微软雅黑" panose="020B0503020204020204" pitchFamily="34" charset="-122"/>
                <a:ea typeface="微软雅黑" panose="020B0503020204020204" pitchFamily="34" charset="-122"/>
              </a:rPr>
              <a:t>月</a:t>
            </a:r>
            <a:r>
              <a:rPr lang="en-US" altLang="zh-CN" sz="1200" dirty="0">
                <a:solidFill>
                  <a:prstClr val="white"/>
                </a:solidFill>
                <a:latin typeface="微软雅黑" panose="020B0503020204020204" pitchFamily="34" charset="-122"/>
                <a:ea typeface="微软雅黑" panose="020B0503020204020204" pitchFamily="34" charset="-122"/>
              </a:rPr>
              <a:t>18</a:t>
            </a:r>
            <a:r>
              <a:rPr lang="zh-CN" altLang="zh-CN" sz="1200" dirty="0">
                <a:solidFill>
                  <a:prstClr val="white"/>
                </a:solidFill>
                <a:latin typeface="微软雅黑" panose="020B0503020204020204" pitchFamily="34" charset="-122"/>
                <a:ea typeface="微软雅黑" panose="020B0503020204020204" pitchFamily="34" charset="-122"/>
              </a:rPr>
              <a:t>日，习近平在中国共产党</a:t>
            </a:r>
            <a:endParaRPr lang="en-US" altLang="zh-CN" sz="1200" dirty="0">
              <a:solidFill>
                <a:prstClr val="white"/>
              </a:solidFill>
              <a:latin typeface="微软雅黑" panose="020B0503020204020204" pitchFamily="34" charset="-122"/>
              <a:ea typeface="微软雅黑" panose="020B0503020204020204" pitchFamily="34" charset="-122"/>
            </a:endParaRPr>
          </a:p>
          <a:p>
            <a:pPr algn="r" eaLnBrk="1" hangingPunct="1">
              <a:lnSpc>
                <a:spcPct val="120000"/>
              </a:lnSpc>
              <a:defRPr/>
            </a:pPr>
            <a:r>
              <a:rPr lang="zh-CN" altLang="zh-CN" sz="1200" dirty="0">
                <a:solidFill>
                  <a:prstClr val="white"/>
                </a:solidFill>
                <a:latin typeface="微软雅黑" panose="020B0503020204020204" pitchFamily="34" charset="-122"/>
                <a:ea typeface="微软雅黑" panose="020B0503020204020204" pitchFamily="34" charset="-122"/>
              </a:rPr>
              <a:t>第十九次全国代表大会上的报告</a:t>
            </a:r>
            <a:endParaRPr lang="en-US" altLang="zh-CN" sz="1200"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944E28C5-C674-41C0-A9D1-8A64F9A2793B}"/>
              </a:ext>
            </a:extLst>
          </p:cNvPr>
          <p:cNvSpPr/>
          <p:nvPr/>
        </p:nvSpPr>
        <p:spPr>
          <a:xfrm>
            <a:off x="1919536" y="1879554"/>
            <a:ext cx="9307513" cy="2883159"/>
          </a:xfrm>
          <a:prstGeom prst="rect">
            <a:avLst/>
          </a:prstGeom>
          <a:solidFill>
            <a:srgbClr val="E2432E"/>
          </a:solidFill>
          <a:ln w="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
          <p:cNvSpPr>
            <a:spLocks noChangeArrowheads="1"/>
          </p:cNvSpPr>
          <p:nvPr/>
        </p:nvSpPr>
        <p:spPr bwMode="auto">
          <a:xfrm>
            <a:off x="4801000" y="2354104"/>
            <a:ext cx="60488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a:lnSpc>
                <a:spcPct val="150000"/>
              </a:lnSpc>
            </a:pPr>
            <a:r>
              <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坚持创新发展、协调发展、绿色发展、开放发展、共享发展，是关系我国发展全局的一场深刻变革。</a:t>
            </a:r>
          </a:p>
          <a:p>
            <a:pPr algn="r"/>
            <a:endPar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 xmlns:a16="http://schemas.microsoft.com/office/drawing/2014/main" id="{23A393A5-3253-4450-A6DE-1493A4E47DA9}"/>
              </a:ext>
            </a:extLst>
          </p:cNvPr>
          <p:cNvGrpSpPr/>
          <p:nvPr/>
        </p:nvGrpSpPr>
        <p:grpSpPr>
          <a:xfrm>
            <a:off x="1041504" y="1184158"/>
            <a:ext cx="3562965" cy="4273949"/>
            <a:chOff x="1492130" y="3004995"/>
            <a:chExt cx="2754145" cy="3303730"/>
          </a:xfrm>
        </p:grpSpPr>
        <p:pic>
          <p:nvPicPr>
            <p:cNvPr id="11" name="图片 10">
              <a:extLst>
                <a:ext uri="{FF2B5EF4-FFF2-40B4-BE49-F238E27FC236}">
                  <a16:creationId xmlns="" xmlns:a16="http://schemas.microsoft.com/office/drawing/2014/main" id="{AB5CFB0E-2D7C-4CCC-8BCE-CF4D4593F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22" t="2361" r="11296"/>
            <a:stretch/>
          </p:blipFill>
          <p:spPr>
            <a:xfrm>
              <a:off x="1492130" y="3141221"/>
              <a:ext cx="2384341" cy="3028085"/>
            </a:xfrm>
            <a:prstGeom prst="rect">
              <a:avLst/>
            </a:prstGeom>
          </p:spPr>
        </p:pic>
        <p:pic>
          <p:nvPicPr>
            <p:cNvPr id="12" name="图片 11">
              <a:extLst>
                <a:ext uri="{FF2B5EF4-FFF2-40B4-BE49-F238E27FC236}">
                  <a16:creationId xmlns="" xmlns:a16="http://schemas.microsoft.com/office/drawing/2014/main" id="{89C3E71B-4969-4E30-96D2-773387DA5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8" r="11944"/>
            <a:stretch/>
          </p:blipFill>
          <p:spPr>
            <a:xfrm>
              <a:off x="1624156" y="3004995"/>
              <a:ext cx="2622119" cy="3303730"/>
            </a:xfrm>
            <a:prstGeom prst="rect">
              <a:avLst/>
            </a:prstGeom>
            <a:effectLst>
              <a:outerShdw blurRad="50800" dist="38100" algn="l" rotWithShape="0">
                <a:prstClr val="black">
                  <a:alpha val="40000"/>
                </a:prstClr>
              </a:outerShdw>
            </a:effectLst>
          </p:spPr>
        </p:pic>
      </p:grpSp>
      <p:sp>
        <p:nvSpPr>
          <p:cNvPr id="2" name="矩形 1"/>
          <p:cNvSpPr/>
          <p:nvPr/>
        </p:nvSpPr>
        <p:spPr>
          <a:xfrm>
            <a:off x="6997533" y="4160113"/>
            <a:ext cx="3852337" cy="516745"/>
          </a:xfrm>
          <a:prstGeom prst="rect">
            <a:avLst/>
          </a:prstGeom>
        </p:spPr>
        <p:txBody>
          <a:bodyPr wrap="none">
            <a:spAutoFit/>
          </a:bodyPr>
          <a:lstStyle/>
          <a:p>
            <a:pPr algn="r">
              <a:lnSpc>
                <a:spcPct val="120000"/>
              </a:lnSpc>
            </a:pPr>
            <a:r>
              <a:rPr lang="en-US" altLang="zh-CN" sz="1200" dirty="0">
                <a:solidFill>
                  <a:schemeClr val="bg1"/>
                </a:solidFill>
                <a:latin typeface="微软雅黑" panose="020B0503020204020204" pitchFamily="34" charset="-122"/>
                <a:ea typeface="微软雅黑" panose="020B0503020204020204" pitchFamily="34" charset="-122"/>
              </a:rPr>
              <a:t>——2015</a:t>
            </a:r>
            <a:r>
              <a:rPr lang="zh-CN" altLang="en-US" sz="1200" dirty="0">
                <a:solidFill>
                  <a:schemeClr val="bg1"/>
                </a:solidFill>
                <a:latin typeface="微软雅黑" panose="020B0503020204020204" pitchFamily="34" charset="-122"/>
                <a:ea typeface="微软雅黑" panose="020B0503020204020204" pitchFamily="34" charset="-122"/>
              </a:rPr>
              <a:t>年</a:t>
            </a:r>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r>
              <a:rPr lang="en-US" altLang="zh-CN" sz="1200" dirty="0">
                <a:solidFill>
                  <a:schemeClr val="bg1"/>
                </a:solidFill>
                <a:latin typeface="微软雅黑" panose="020B0503020204020204" pitchFamily="34" charset="-122"/>
                <a:ea typeface="微软雅黑" panose="020B0503020204020204" pitchFamily="34" charset="-122"/>
              </a:rPr>
              <a:t>29</a:t>
            </a:r>
            <a:r>
              <a:rPr lang="zh-CN" altLang="en-US" sz="1200" dirty="0">
                <a:solidFill>
                  <a:schemeClr val="bg1"/>
                </a:solidFill>
                <a:latin typeface="微软雅黑" panose="020B0503020204020204" pitchFamily="34" charset="-122"/>
                <a:ea typeface="微软雅黑" panose="020B0503020204020204" pitchFamily="34" charset="-122"/>
              </a:rPr>
              <a:t>日，</a:t>
            </a:r>
            <a:r>
              <a:rPr lang="zh-CN" altLang="zh-CN" sz="1200" dirty="0">
                <a:solidFill>
                  <a:schemeClr val="bg1"/>
                </a:solidFill>
                <a:latin typeface="微软雅黑" panose="020B0503020204020204" pitchFamily="34" charset="-122"/>
                <a:ea typeface="微软雅黑" panose="020B0503020204020204" pitchFamily="34" charset="-122"/>
              </a:rPr>
              <a:t>习近平</a:t>
            </a:r>
            <a:r>
              <a:rPr lang="zh-CN" altLang="en-US" sz="1200" dirty="0">
                <a:solidFill>
                  <a:schemeClr val="bg1"/>
                </a:solidFill>
                <a:latin typeface="微软雅黑" panose="020B0503020204020204" pitchFamily="34" charset="-122"/>
                <a:ea typeface="微软雅黑" panose="020B0503020204020204" pitchFamily="34" charset="-122"/>
              </a:rPr>
              <a:t>在党的十八届五中全会</a:t>
            </a:r>
            <a:endParaRPr lang="en-US" altLang="zh-CN" sz="1200" dirty="0">
              <a:solidFill>
                <a:schemeClr val="bg1"/>
              </a:solidFill>
              <a:latin typeface="微软雅黑" panose="020B0503020204020204" pitchFamily="34" charset="-122"/>
              <a:ea typeface="微软雅黑" panose="020B0503020204020204" pitchFamily="34" charset="-122"/>
            </a:endParaRPr>
          </a:p>
          <a:p>
            <a:pPr algn="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第二次全体会议上的讲话</a:t>
            </a:r>
            <a:endParaRPr lang="zh-CN" altLang="zh-CN" sz="1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510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28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36420"/>
            <a:ext cx="12265346" cy="5867737"/>
            <a:chOff x="0" y="636420"/>
            <a:chExt cx="12265346" cy="5867737"/>
          </a:xfrm>
        </p:grpSpPr>
        <p:grpSp>
          <p:nvGrpSpPr>
            <p:cNvPr id="78" name="21563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rot="21156436" flipH="1">
              <a:off x="382592" y="2491949"/>
              <a:ext cx="9122560" cy="3794924"/>
              <a:chOff x="-6439798" y="1607274"/>
              <a:chExt cx="12658109" cy="5265690"/>
            </a:xfrm>
          </p:grpSpPr>
          <p:sp>
            <p:nvSpPr>
              <p:cNvPr id="79" name="íšlîḓè"/>
              <p:cNvSpPr/>
              <p:nvPr/>
            </p:nvSpPr>
            <p:spPr>
              <a:xfrm rot="21156436">
                <a:off x="-6439798" y="4712027"/>
                <a:ext cx="11445135" cy="2160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21" y="8497"/>
                    </a:lnTo>
                    <a:lnTo>
                      <a:pt x="9470" y="15497"/>
                    </a:lnTo>
                    <a:lnTo>
                      <a:pt x="21600" y="21600"/>
                    </a:lnTo>
                  </a:path>
                </a:pathLst>
              </a:custGeom>
              <a:ln w="38100">
                <a:solidFill>
                  <a:srgbClr val="7F7F7F"/>
                </a:solidFill>
                <a:miter lim="400000"/>
              </a:ln>
            </p:spPr>
            <p:txBody>
              <a:bodyPr lIns="25400" tIns="25400" rIns="25400" bIns="25400" anchor="ct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3200"/>
                </a:pPr>
                <a:endParaRPr sz="1600">
                  <a:solidFill>
                    <a:srgbClr val="1E1E1E"/>
                  </a:solidFill>
                </a:endParaRPr>
              </a:p>
            </p:txBody>
          </p:sp>
          <p:grpSp>
            <p:nvGrpSpPr>
              <p:cNvPr id="80" name="ïṥḷíḋé"/>
              <p:cNvGrpSpPr/>
              <p:nvPr/>
            </p:nvGrpSpPr>
            <p:grpSpPr>
              <a:xfrm>
                <a:off x="3764554" y="1607274"/>
                <a:ext cx="2453757" cy="4539526"/>
                <a:chOff x="3764554" y="1607274"/>
                <a:chExt cx="2453757" cy="4539526"/>
              </a:xfrm>
            </p:grpSpPr>
            <p:sp>
              <p:nvSpPr>
                <p:cNvPr id="81" name="íṡļiḍé"/>
                <p:cNvSpPr/>
                <p:nvPr/>
              </p:nvSpPr>
              <p:spPr>
                <a:xfrm>
                  <a:off x="4822072" y="5700999"/>
                  <a:ext cx="363702" cy="445801"/>
                </a:xfrm>
                <a:custGeom>
                  <a:avLst/>
                  <a:gdLst/>
                  <a:ahLst/>
                  <a:cxnLst>
                    <a:cxn ang="0">
                      <a:pos x="wd2" y="hd2"/>
                    </a:cxn>
                    <a:cxn ang="5400000">
                      <a:pos x="wd2" y="hd2"/>
                    </a:cxn>
                    <a:cxn ang="10800000">
                      <a:pos x="wd2" y="hd2"/>
                    </a:cxn>
                    <a:cxn ang="16200000">
                      <a:pos x="wd2" y="hd2"/>
                    </a:cxn>
                  </a:cxnLst>
                  <a:rect l="0" t="0" r="r" b="b"/>
                  <a:pathLst>
                    <a:path w="21600" h="21600" extrusionOk="0">
                      <a:moveTo>
                        <a:pt x="10792" y="0"/>
                      </a:moveTo>
                      <a:cubicBezTo>
                        <a:pt x="5571" y="0"/>
                        <a:pt x="1248" y="1556"/>
                        <a:pt x="0" y="3629"/>
                      </a:cubicBezTo>
                      <a:lnTo>
                        <a:pt x="3588" y="15741"/>
                      </a:lnTo>
                      <a:cubicBezTo>
                        <a:pt x="4711" y="18888"/>
                        <a:pt x="6820" y="21600"/>
                        <a:pt x="10800" y="21600"/>
                      </a:cubicBezTo>
                      <a:cubicBezTo>
                        <a:pt x="14775" y="21600"/>
                        <a:pt x="16836" y="18941"/>
                        <a:pt x="18004" y="15741"/>
                      </a:cubicBezTo>
                      <a:lnTo>
                        <a:pt x="21600" y="3629"/>
                      </a:lnTo>
                      <a:cubicBezTo>
                        <a:pt x="20337" y="1556"/>
                        <a:pt x="16024" y="0"/>
                        <a:pt x="10792" y="0"/>
                      </a:cubicBezTo>
                      <a:close/>
                    </a:path>
                  </a:pathLst>
                </a:custGeom>
                <a:solidFill>
                  <a:schemeClr val="tx1">
                    <a:lumMod val="50000"/>
                    <a:lumOff val="50000"/>
                  </a:schemeClr>
                </a:solidFill>
                <a:ln w="12700">
                  <a:miter lim="400000"/>
                </a:ln>
              </p:spPr>
              <p:txBody>
                <a:bodyPr lIns="19050" tIns="19050" rIns="19050" bIns="19050" anchor="ct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3200">
                      <a:solidFill>
                        <a:srgbClr val="FFFFFF"/>
                      </a:solidFill>
                    </a:defRPr>
                  </a:pPr>
                  <a:endParaRPr sz="1600">
                    <a:solidFill>
                      <a:srgbClr val="1E1E1E"/>
                    </a:solidFill>
                  </a:endParaRPr>
                </a:p>
              </p:txBody>
            </p:sp>
            <p:grpSp>
              <p:nvGrpSpPr>
                <p:cNvPr id="82" name="iŝlïḓè"/>
                <p:cNvGrpSpPr/>
                <p:nvPr/>
              </p:nvGrpSpPr>
              <p:grpSpPr>
                <a:xfrm>
                  <a:off x="3783487" y="1951147"/>
                  <a:ext cx="1144369" cy="3849670"/>
                  <a:chOff x="5212635" y="1951147"/>
                  <a:chExt cx="1144369" cy="3849670"/>
                </a:xfrm>
                <a:solidFill>
                  <a:schemeClr val="bg1">
                    <a:lumMod val="95000"/>
                  </a:schemeClr>
                </a:solidFill>
              </p:grpSpPr>
              <p:sp>
                <p:nvSpPr>
                  <p:cNvPr id="90" name="ïşḻíḓé"/>
                  <p:cNvSpPr/>
                  <p:nvPr/>
                </p:nvSpPr>
                <p:spPr>
                  <a:xfrm>
                    <a:off x="5212635" y="1951147"/>
                    <a:ext cx="846305" cy="3362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793" y="21600"/>
                        </a:lnTo>
                        <a:lnTo>
                          <a:pt x="21600" y="19383"/>
                        </a:lnTo>
                        <a:lnTo>
                          <a:pt x="14869" y="2142"/>
                        </a:lnTo>
                        <a:cubicBezTo>
                          <a:pt x="14869" y="2142"/>
                          <a:pt x="0" y="0"/>
                          <a:pt x="0" y="0"/>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1E1E1E"/>
                        </a:solidFill>
                      </a:defRPr>
                    </a:pPr>
                    <a:endParaRPr sz="4000">
                      <a:solidFill>
                        <a:srgbClr val="1E1E1E"/>
                      </a:solidFill>
                    </a:endParaRPr>
                  </a:p>
                </p:txBody>
              </p:sp>
              <p:sp>
                <p:nvSpPr>
                  <p:cNvPr id="91" name="îŝlïḓe"/>
                  <p:cNvSpPr/>
                  <p:nvPr/>
                </p:nvSpPr>
                <p:spPr>
                  <a:xfrm>
                    <a:off x="5710849" y="4964129"/>
                    <a:ext cx="646155" cy="836688"/>
                  </a:xfrm>
                  <a:custGeom>
                    <a:avLst/>
                    <a:gdLst/>
                    <a:ahLst/>
                    <a:cxnLst>
                      <a:cxn ang="0">
                        <a:pos x="wd2" y="hd2"/>
                      </a:cxn>
                      <a:cxn ang="5400000">
                        <a:pos x="wd2" y="hd2"/>
                      </a:cxn>
                      <a:cxn ang="10800000">
                        <a:pos x="wd2" y="hd2"/>
                      </a:cxn>
                      <a:cxn ang="16200000">
                        <a:pos x="wd2" y="hd2"/>
                      </a:cxn>
                    </a:cxnLst>
                    <a:rect l="0" t="0" r="r" b="b"/>
                    <a:pathLst>
                      <a:path w="21600" h="21600" extrusionOk="0">
                        <a:moveTo>
                          <a:pt x="0" y="8890"/>
                        </a:moveTo>
                        <a:lnTo>
                          <a:pt x="18250" y="21600"/>
                        </a:lnTo>
                        <a:cubicBezTo>
                          <a:pt x="18374" y="21175"/>
                          <a:pt x="21039" y="20063"/>
                          <a:pt x="21600" y="19719"/>
                        </a:cubicBezTo>
                        <a:lnTo>
                          <a:pt x="11480" y="0"/>
                        </a:lnTo>
                        <a:cubicBezTo>
                          <a:pt x="11480" y="0"/>
                          <a:pt x="0" y="8890"/>
                          <a:pt x="0" y="8890"/>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1E1E1E"/>
                        </a:solidFill>
                      </a:defRPr>
                    </a:pPr>
                    <a:endParaRPr sz="4000">
                      <a:solidFill>
                        <a:srgbClr val="1E1E1E"/>
                      </a:solidFill>
                    </a:endParaRPr>
                  </a:p>
                </p:txBody>
              </p:sp>
            </p:grpSp>
            <p:grpSp>
              <p:nvGrpSpPr>
                <p:cNvPr id="83" name="ïŝḷíďê"/>
                <p:cNvGrpSpPr/>
                <p:nvPr/>
              </p:nvGrpSpPr>
              <p:grpSpPr>
                <a:xfrm>
                  <a:off x="5074546" y="1951147"/>
                  <a:ext cx="1139129" cy="3846502"/>
                  <a:chOff x="6513219" y="1951147"/>
                  <a:chExt cx="1139129" cy="3846502"/>
                </a:xfrm>
                <a:solidFill>
                  <a:schemeClr val="bg1">
                    <a:lumMod val="75000"/>
                  </a:schemeClr>
                </a:solidFill>
              </p:grpSpPr>
              <p:sp>
                <p:nvSpPr>
                  <p:cNvPr id="88" name="isļídê"/>
                  <p:cNvSpPr/>
                  <p:nvPr/>
                </p:nvSpPr>
                <p:spPr>
                  <a:xfrm>
                    <a:off x="6807968" y="1951147"/>
                    <a:ext cx="844380" cy="3355241"/>
                  </a:xfrm>
                  <a:custGeom>
                    <a:avLst/>
                    <a:gdLst/>
                    <a:ahLst/>
                    <a:cxnLst>
                      <a:cxn ang="0">
                        <a:pos x="wd2" y="hd2"/>
                      </a:cxn>
                      <a:cxn ang="5400000">
                        <a:pos x="wd2" y="hd2"/>
                      </a:cxn>
                      <a:cxn ang="10800000">
                        <a:pos x="wd2" y="hd2"/>
                      </a:cxn>
                      <a:cxn ang="16200000">
                        <a:pos x="wd2" y="hd2"/>
                      </a:cxn>
                    </a:cxnLst>
                    <a:rect l="0" t="0" r="r" b="b"/>
                    <a:pathLst>
                      <a:path w="21600" h="21600" extrusionOk="0">
                        <a:moveTo>
                          <a:pt x="6732" y="2142"/>
                        </a:moveTo>
                        <a:lnTo>
                          <a:pt x="0" y="19383"/>
                        </a:lnTo>
                        <a:lnTo>
                          <a:pt x="8808" y="21600"/>
                        </a:lnTo>
                        <a:lnTo>
                          <a:pt x="21600" y="0"/>
                        </a:lnTo>
                        <a:cubicBezTo>
                          <a:pt x="21600" y="0"/>
                          <a:pt x="6732" y="2142"/>
                          <a:pt x="6732" y="2142"/>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53585F"/>
                        </a:solidFill>
                      </a:defRPr>
                    </a:pPr>
                    <a:endParaRPr sz="4000">
                      <a:solidFill>
                        <a:srgbClr val="1E1E1E"/>
                      </a:solidFill>
                    </a:endParaRPr>
                  </a:p>
                </p:txBody>
              </p:sp>
              <p:sp>
                <p:nvSpPr>
                  <p:cNvPr id="89" name="îšḻîḑé"/>
                  <p:cNvSpPr/>
                  <p:nvPr/>
                </p:nvSpPr>
                <p:spPr>
                  <a:xfrm>
                    <a:off x="6513219" y="4964128"/>
                    <a:ext cx="646170" cy="833521"/>
                  </a:xfrm>
                  <a:custGeom>
                    <a:avLst/>
                    <a:gdLst/>
                    <a:ahLst/>
                    <a:cxnLst>
                      <a:cxn ang="0">
                        <a:pos x="wd2" y="hd2"/>
                      </a:cxn>
                      <a:cxn ang="5400000">
                        <a:pos x="wd2" y="hd2"/>
                      </a:cxn>
                      <a:cxn ang="10800000">
                        <a:pos x="wd2" y="hd2"/>
                      </a:cxn>
                      <a:cxn ang="16200000">
                        <a:pos x="wd2" y="hd2"/>
                      </a:cxn>
                    </a:cxnLst>
                    <a:rect l="0" t="0" r="r" b="b"/>
                    <a:pathLst>
                      <a:path w="21600" h="21600" extrusionOk="0">
                        <a:moveTo>
                          <a:pt x="10126" y="0"/>
                        </a:moveTo>
                        <a:lnTo>
                          <a:pt x="0" y="19794"/>
                        </a:lnTo>
                        <a:cubicBezTo>
                          <a:pt x="568" y="20140"/>
                          <a:pt x="3263" y="21169"/>
                          <a:pt x="3383" y="21600"/>
                        </a:cubicBezTo>
                        <a:lnTo>
                          <a:pt x="21600" y="8924"/>
                        </a:lnTo>
                        <a:lnTo>
                          <a:pt x="21600" y="8873"/>
                        </a:lnTo>
                        <a:cubicBezTo>
                          <a:pt x="21600" y="8873"/>
                          <a:pt x="10126" y="0"/>
                          <a:pt x="10126" y="0"/>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53585F"/>
                        </a:solidFill>
                      </a:defRPr>
                    </a:pPr>
                    <a:endParaRPr sz="4000">
                      <a:solidFill>
                        <a:srgbClr val="1E1E1E"/>
                      </a:solidFill>
                    </a:endParaRPr>
                  </a:p>
                </p:txBody>
              </p:sp>
            </p:grpSp>
            <p:sp>
              <p:nvSpPr>
                <p:cNvPr id="84" name="išļîḍé"/>
                <p:cNvSpPr/>
                <p:nvPr/>
              </p:nvSpPr>
              <p:spPr>
                <a:xfrm>
                  <a:off x="3764554" y="1607274"/>
                  <a:ext cx="2453757" cy="665550"/>
                </a:xfrm>
                <a:custGeom>
                  <a:avLst/>
                  <a:gdLst/>
                  <a:ahLst/>
                  <a:cxnLst>
                    <a:cxn ang="0">
                      <a:pos x="wd2" y="hd2"/>
                    </a:cxn>
                    <a:cxn ang="5400000">
                      <a:pos x="wd2" y="hd2"/>
                    </a:cxn>
                    <a:cxn ang="10800000">
                      <a:pos x="wd2" y="hd2"/>
                    </a:cxn>
                    <a:cxn ang="16200000">
                      <a:pos x="wd2" y="hd2"/>
                    </a:cxn>
                  </a:cxnLst>
                  <a:rect l="0" t="0" r="r" b="b"/>
                  <a:pathLst>
                    <a:path w="21600" h="21600" extrusionOk="0">
                      <a:moveTo>
                        <a:pt x="5117" y="21600"/>
                      </a:moveTo>
                      <a:lnTo>
                        <a:pt x="0" y="10800"/>
                      </a:lnTo>
                      <a:lnTo>
                        <a:pt x="5117" y="0"/>
                      </a:lnTo>
                      <a:lnTo>
                        <a:pt x="16484" y="0"/>
                      </a:lnTo>
                      <a:lnTo>
                        <a:pt x="21600" y="10800"/>
                      </a:lnTo>
                      <a:lnTo>
                        <a:pt x="16484" y="21600"/>
                      </a:lnTo>
                      <a:cubicBezTo>
                        <a:pt x="16484" y="21600"/>
                        <a:pt x="5117" y="21600"/>
                        <a:pt x="5117" y="21600"/>
                      </a:cubicBezTo>
                      <a:close/>
                    </a:path>
                  </a:pathLst>
                </a:custGeom>
                <a:solidFill>
                  <a:srgbClr val="7F7F7F"/>
                </a:solidFill>
                <a:ln w="12700">
                  <a:miter lim="400000"/>
                </a:ln>
              </p:spPr>
              <p:txBody>
                <a:bodyPr lIns="19050" tIns="19050" rIns="19050" bIns="19050" anchor="ct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1E1E1E"/>
                      </a:solidFill>
                    </a:defRPr>
                  </a:pPr>
                  <a:endParaRPr sz="4000">
                    <a:solidFill>
                      <a:srgbClr val="1E1E1E"/>
                    </a:solidFill>
                  </a:endParaRPr>
                </a:p>
              </p:txBody>
            </p:sp>
            <p:grpSp>
              <p:nvGrpSpPr>
                <p:cNvPr id="85" name="î$1ïdé"/>
                <p:cNvGrpSpPr/>
                <p:nvPr/>
              </p:nvGrpSpPr>
              <p:grpSpPr>
                <a:xfrm>
                  <a:off x="4354051" y="2278645"/>
                  <a:ext cx="1291253" cy="3449317"/>
                  <a:chOff x="5792724" y="2278645"/>
                  <a:chExt cx="1291253" cy="3449317"/>
                </a:xfrm>
                <a:solidFill>
                  <a:schemeClr val="bg1">
                    <a:lumMod val="85000"/>
                  </a:schemeClr>
                </a:solidFill>
              </p:grpSpPr>
              <p:sp>
                <p:nvSpPr>
                  <p:cNvPr id="86" name="ïşľiḓè"/>
                  <p:cNvSpPr/>
                  <p:nvPr/>
                </p:nvSpPr>
                <p:spPr>
                  <a:xfrm>
                    <a:off x="6054722" y="4964129"/>
                    <a:ext cx="764968" cy="763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548" y="21600"/>
                        </a:lnTo>
                        <a:cubicBezTo>
                          <a:pt x="9238" y="21430"/>
                          <a:pt x="9990" y="21321"/>
                          <a:pt x="10797" y="21321"/>
                        </a:cubicBezTo>
                        <a:cubicBezTo>
                          <a:pt x="11608" y="21321"/>
                          <a:pt x="12363" y="21430"/>
                          <a:pt x="13046" y="21600"/>
                        </a:cubicBezTo>
                        <a:lnTo>
                          <a:pt x="21600" y="0"/>
                        </a:lnTo>
                        <a:cubicBezTo>
                          <a:pt x="21600" y="0"/>
                          <a:pt x="0" y="0"/>
                          <a:pt x="0" y="0"/>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53585F"/>
                        </a:solidFill>
                      </a:defRPr>
                    </a:pPr>
                    <a:endParaRPr sz="4000">
                      <a:solidFill>
                        <a:srgbClr val="1E1E1E"/>
                      </a:solidFill>
                    </a:endParaRPr>
                  </a:p>
                </p:txBody>
              </p:sp>
              <p:sp>
                <p:nvSpPr>
                  <p:cNvPr id="87" name="íŝlídê"/>
                  <p:cNvSpPr/>
                  <p:nvPr/>
                </p:nvSpPr>
                <p:spPr>
                  <a:xfrm>
                    <a:off x="5792724" y="2278645"/>
                    <a:ext cx="1291253" cy="26897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198" y="21600"/>
                        </a:lnTo>
                        <a:lnTo>
                          <a:pt x="4402" y="21600"/>
                        </a:lnTo>
                        <a:cubicBezTo>
                          <a:pt x="4402" y="21600"/>
                          <a:pt x="0" y="0"/>
                          <a:pt x="0" y="0"/>
                        </a:cubicBezTo>
                        <a:close/>
                      </a:path>
                    </a:pathLst>
                  </a:custGeom>
                  <a:grpFill/>
                  <a:ln w="12700" cap="flat">
                    <a:noFill/>
                    <a:miter lim="400000"/>
                  </a:ln>
                  <a:effectLst/>
                </p:spPr>
                <p:txBody>
                  <a:bodyPr wrap="square" lIns="19050" tIns="19050" rIns="19050" bIns="19050" numCol="1" anchor="ctr">
                    <a:no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sz="8000">
                        <a:solidFill>
                          <a:srgbClr val="53585F"/>
                        </a:solidFill>
                      </a:defRPr>
                    </a:pPr>
                    <a:endParaRPr sz="4000">
                      <a:solidFill>
                        <a:srgbClr val="1E1E1E"/>
                      </a:solidFill>
                    </a:endParaRPr>
                  </a:p>
                </p:txBody>
              </p:sp>
            </p:grpSp>
          </p:grpSp>
        </p:grpSp>
        <p:sp>
          <p:nvSpPr>
            <p:cNvPr id="92" name="矩形 91">
              <a:extLst>
                <a:ext uri="{FF2B5EF4-FFF2-40B4-BE49-F238E27FC236}">
                  <a16:creationId xmlns="" xmlns:a16="http://schemas.microsoft.com/office/drawing/2014/main" id="{2AD7C98D-CF08-443F-8C3C-259A9FD014FF}"/>
                </a:ext>
              </a:extLst>
            </p:cNvPr>
            <p:cNvSpPr/>
            <p:nvPr/>
          </p:nvSpPr>
          <p:spPr>
            <a:xfrm>
              <a:off x="0" y="636420"/>
              <a:ext cx="12265346" cy="5867737"/>
            </a:xfrm>
            <a:prstGeom prst="rect">
              <a:avLst/>
            </a:prstGeom>
            <a:gradFill>
              <a:gsLst>
                <a:gs pos="100000">
                  <a:srgbClr val="FFFFF5"/>
                </a:gs>
                <a:gs pos="83000">
                  <a:srgbClr val="FFFFFD">
                    <a:alpha val="64000"/>
                  </a:srgbClr>
                </a:gs>
                <a:gs pos="63000">
                  <a:srgbClr val="FFFFFB">
                    <a:alpha val="88000"/>
                  </a:srgbClr>
                </a:gs>
                <a:gs pos="40000">
                  <a:srgbClr val="FFFFF5">
                    <a:alpha val="91000"/>
                  </a:srgbClr>
                </a:gs>
                <a:gs pos="2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箭头连接符 11"/>
          <p:cNvCxnSpPr/>
          <p:nvPr/>
        </p:nvCxnSpPr>
        <p:spPr>
          <a:xfrm>
            <a:off x="5015880" y="2057739"/>
            <a:ext cx="0" cy="2005116"/>
          </a:xfrm>
          <a:prstGeom prst="straightConnector1">
            <a:avLst/>
          </a:prstGeom>
          <a:ln w="1905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 xmlns:a16="http://schemas.microsoft.com/office/drawing/2014/main" id="{0D4CDCE4-5CFE-4A4A-AD1F-72C16EB52BF0}"/>
              </a:ext>
            </a:extLst>
          </p:cNvPr>
          <p:cNvSpPr/>
          <p:nvPr/>
        </p:nvSpPr>
        <p:spPr>
          <a:xfrm>
            <a:off x="5320088" y="2037733"/>
            <a:ext cx="5521855" cy="1938992"/>
          </a:xfrm>
          <a:prstGeom prst="rect">
            <a:avLst/>
          </a:prstGeom>
          <a:noFill/>
        </p:spPr>
        <p:txBody>
          <a:bodyPr wrap="square" rtlCol="0">
            <a:spAutoFit/>
          </a:bodyPr>
          <a:lstStyle/>
          <a:p>
            <a:pPr lvl="0" algn="just" defTabSz="913765" eaLnBrk="1" fontAlgn="auto" hangingPunct="1">
              <a:lnSpc>
                <a:spcPct val="150000"/>
              </a:lnSpc>
              <a:spcBef>
                <a:spcPts val="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通过加强学习，确立对贯彻新发展理念的自觉和自信，把新发展理念贯穿领导活动全过程，真正做到崇尚创新、注重协调、倡导绿色、厚植开放、推进共享。</a:t>
            </a:r>
          </a:p>
        </p:txBody>
      </p:sp>
      <p:sp>
        <p:nvSpPr>
          <p:cNvPr id="14" name="矩形 146">
            <a:extLst>
              <a:ext uri="{FF2B5EF4-FFF2-40B4-BE49-F238E27FC236}">
                <a16:creationId xmlns="" xmlns:a16="http://schemas.microsoft.com/office/drawing/2014/main" id="{0F446C15-BA78-4543-8369-31DE5A790B13}"/>
              </a:ext>
            </a:extLst>
          </p:cNvPr>
          <p:cNvSpPr>
            <a:spLocks noChangeArrowheads="1"/>
          </p:cNvSpPr>
          <p:nvPr/>
        </p:nvSpPr>
        <p:spPr bwMode="auto">
          <a:xfrm>
            <a:off x="1162400" y="795670"/>
            <a:ext cx="986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增强贯彻落实新发展理念的本领</a:t>
            </a:r>
          </a:p>
        </p:txBody>
      </p:sp>
      <p:grpSp>
        <p:nvGrpSpPr>
          <p:cNvPr id="9" name="组合 8"/>
          <p:cNvGrpSpPr/>
          <p:nvPr/>
        </p:nvGrpSpPr>
        <p:grpSpPr>
          <a:xfrm>
            <a:off x="1631502" y="1939479"/>
            <a:ext cx="3093917" cy="777428"/>
            <a:chOff x="1631502" y="1939479"/>
            <a:chExt cx="3093917" cy="777428"/>
          </a:xfrm>
        </p:grpSpPr>
        <p:sp>
          <p:nvSpPr>
            <p:cNvPr id="8" name="剪去对角的矩形 7"/>
            <p:cNvSpPr/>
            <p:nvPr/>
          </p:nvSpPr>
          <p:spPr>
            <a:xfrm>
              <a:off x="1739515" y="1947466"/>
              <a:ext cx="2877893" cy="769441"/>
            </a:xfrm>
            <a:prstGeom prst="snip2DiagRect">
              <a:avLst/>
            </a:prstGeom>
            <a:solidFill>
              <a:srgbClr val="C00000"/>
            </a:solidFill>
            <a:ln w="38100" cap="flat" cmpd="sng" algn="ctr">
              <a:solidFill>
                <a:schemeClr val="bg1"/>
              </a:solidFill>
              <a:prstDash val="solid"/>
            </a:ln>
            <a:effectLst>
              <a:outerShdw blurRad="76200" dir="13500000" sy="23000" kx="1200000" algn="br" rotWithShape="0">
                <a:prstClr val="black">
                  <a:alpha val="20000"/>
                </a:prstClr>
              </a:outerShdw>
            </a:effectLst>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20" name="文本框 19">
              <a:extLst>
                <a:ext uri="{FF2B5EF4-FFF2-40B4-BE49-F238E27FC236}">
                  <a16:creationId xmlns="" xmlns:a16="http://schemas.microsoft.com/office/drawing/2014/main" id="{03C535CF-CF10-49E4-99C1-A1A0C9B9D88C}"/>
                </a:ext>
              </a:extLst>
            </p:cNvPr>
            <p:cNvSpPr txBox="1"/>
            <p:nvPr/>
          </p:nvSpPr>
          <p:spPr>
            <a:xfrm>
              <a:off x="1631502" y="1939479"/>
              <a:ext cx="3093917" cy="769441"/>
            </a:xfrm>
            <a:prstGeom prst="snip2DiagRect">
              <a:avLst>
                <a:gd name="adj1" fmla="val 0"/>
                <a:gd name="adj2" fmla="val 0"/>
              </a:avLst>
            </a:prstGeom>
            <a:noFill/>
            <a:effectLst>
              <a:outerShdw blurRad="76200" dir="13500000" sy="23000" kx="1200000" algn="br" rotWithShape="0">
                <a:prstClr val="black">
                  <a:alpha val="20000"/>
                </a:prstClr>
              </a:outerShdw>
            </a:effectLst>
          </p:spPr>
          <p:txBody>
            <a:bodyPr wrap="square" rtlCol="0" anchor="ctr">
              <a:spAutoFit/>
            </a:bodyPr>
            <a:lstStyle/>
            <a:p>
              <a:pPr algn="ctr"/>
              <a:r>
                <a:rPr lang="zh-CN" altLang="en-US" sz="44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深学笃用</a:t>
              </a:r>
            </a:p>
          </p:txBody>
        </p:sp>
      </p:grpSp>
    </p:spTree>
    <p:extLst>
      <p:ext uri="{BB962C8B-B14F-4D97-AF65-F5344CB8AC3E}">
        <p14:creationId xmlns:p14="http://schemas.microsoft.com/office/powerpoint/2010/main" val="16950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9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45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9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 xmlns:a16="http://schemas.microsoft.com/office/drawing/2014/main" id="{0D4CDCE4-5CFE-4A4A-AD1F-72C16EB52BF0}"/>
              </a:ext>
            </a:extLst>
          </p:cNvPr>
          <p:cNvSpPr/>
          <p:nvPr/>
        </p:nvSpPr>
        <p:spPr>
          <a:xfrm>
            <a:off x="5359952" y="959093"/>
            <a:ext cx="5904656" cy="4939814"/>
          </a:xfrm>
          <a:prstGeom prst="rect">
            <a:avLst/>
          </a:prstGeom>
          <a:noFill/>
        </p:spPr>
        <p:txBody>
          <a:bodyPr wrap="square" rtlCol="0">
            <a:spAutoFit/>
          </a:bodyPr>
          <a:lstStyle/>
          <a:p>
            <a:pPr lvl="0" defTabSz="913765" eaLnBrk="1" fontAlgn="auto" hangingPunct="1">
              <a:lnSpc>
                <a:spcPct val="150000"/>
              </a:lnSpc>
              <a:spcBef>
                <a:spcPts val="60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坚持系统的观点，依照新发展理念的整体性和关联性进行系统设计。</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defTabSz="913765" eaLnBrk="1" fontAlgn="auto" hangingPunct="1">
              <a:lnSpc>
                <a:spcPct val="150000"/>
              </a:lnSpc>
              <a:spcBef>
                <a:spcPts val="60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坚持两点论和重点论的统一，以重点突破带动整体推进，在整体推进中实现重点突破。</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defTabSz="913765" eaLnBrk="1" fontAlgn="auto" hangingPunct="1">
              <a:lnSpc>
                <a:spcPct val="150000"/>
              </a:lnSpc>
              <a:spcBef>
                <a:spcPts val="60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遵循对立统一规律、质量互变规律、否定之否定规律，坚持继承和创新相统一，既求真务实、稳扎稳打，又与时俱进、敢闯敢拼。</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defTabSz="913765" eaLnBrk="1" fontAlgn="auto" hangingPunct="1">
              <a:lnSpc>
                <a:spcPct val="150000"/>
              </a:lnSpc>
              <a:spcBef>
                <a:spcPts val="60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坚持具体问题具体分析，一切以时间、地点、条件为转移，善于进行交换比较反复，善于把握工作的时度效。 </a:t>
            </a:r>
          </a:p>
        </p:txBody>
      </p:sp>
      <p:grpSp>
        <p:nvGrpSpPr>
          <p:cNvPr id="57" name="组合 56"/>
          <p:cNvGrpSpPr/>
          <p:nvPr/>
        </p:nvGrpSpPr>
        <p:grpSpPr>
          <a:xfrm>
            <a:off x="1631502" y="1067396"/>
            <a:ext cx="3093917" cy="777428"/>
            <a:chOff x="1631502" y="1939479"/>
            <a:chExt cx="3093917" cy="777428"/>
          </a:xfrm>
        </p:grpSpPr>
        <p:sp>
          <p:nvSpPr>
            <p:cNvPr id="58" name="剪去对角的矩形 57"/>
            <p:cNvSpPr/>
            <p:nvPr/>
          </p:nvSpPr>
          <p:spPr>
            <a:xfrm>
              <a:off x="1739515" y="1947466"/>
              <a:ext cx="2877893" cy="769441"/>
            </a:xfrm>
            <a:prstGeom prst="snip2DiagRect">
              <a:avLst/>
            </a:prstGeom>
            <a:solidFill>
              <a:srgbClr val="C00000"/>
            </a:solidFill>
            <a:ln w="38100" cap="flat" cmpd="sng" algn="ctr">
              <a:solidFill>
                <a:schemeClr val="bg1"/>
              </a:solidFill>
              <a:prstDash val="solid"/>
            </a:ln>
            <a:effectLst>
              <a:outerShdw blurRad="76200" dir="13500000" sy="23000" kx="1200000" algn="br" rotWithShape="0">
                <a:prstClr val="black">
                  <a:alpha val="20000"/>
                </a:prstClr>
              </a:outerShdw>
            </a:effectLst>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59" name="文本框 58">
              <a:extLst>
                <a:ext uri="{FF2B5EF4-FFF2-40B4-BE49-F238E27FC236}">
                  <a16:creationId xmlns="" xmlns:a16="http://schemas.microsoft.com/office/drawing/2014/main" id="{03C535CF-CF10-49E4-99C1-A1A0C9B9D88C}"/>
                </a:ext>
              </a:extLst>
            </p:cNvPr>
            <p:cNvSpPr txBox="1"/>
            <p:nvPr/>
          </p:nvSpPr>
          <p:spPr>
            <a:xfrm>
              <a:off x="1631502" y="1939479"/>
              <a:ext cx="3093917" cy="769441"/>
            </a:xfrm>
            <a:prstGeom prst="snip2DiagRect">
              <a:avLst>
                <a:gd name="adj1" fmla="val 0"/>
                <a:gd name="adj2" fmla="val 0"/>
              </a:avLst>
            </a:prstGeom>
            <a:noFill/>
            <a:effectLst>
              <a:outerShdw blurRad="76200" dir="13500000" sy="23000" kx="1200000" algn="br" rotWithShape="0">
                <a:prstClr val="black">
                  <a:alpha val="20000"/>
                </a:prstClr>
              </a:outerShdw>
            </a:effectLst>
          </p:spPr>
          <p:txBody>
            <a:bodyPr wrap="square" rtlCol="0" anchor="ctr">
              <a:spAutoFit/>
            </a:bodyPr>
            <a:lstStyle/>
            <a:p>
              <a:pPr algn="ctr"/>
              <a:r>
                <a:rPr lang="zh-CN" altLang="en-US" sz="4400" dirty="0">
                  <a:solidFill>
                    <a:schemeClr val="bg1"/>
                  </a:solidFill>
                  <a:latin typeface="华文新魏" panose="02010800040101010101" pitchFamily="2" charset="-122"/>
                  <a:ea typeface="华文新魏" panose="02010800040101010101" pitchFamily="2" charset="-122"/>
                </a:rPr>
                <a:t>用好辩证法</a:t>
              </a:r>
            </a:p>
          </p:txBody>
        </p:sp>
      </p:grpSp>
      <p:cxnSp>
        <p:nvCxnSpPr>
          <p:cNvPr id="65" name="直接箭头连接符 64"/>
          <p:cNvCxnSpPr/>
          <p:nvPr/>
        </p:nvCxnSpPr>
        <p:spPr>
          <a:xfrm>
            <a:off x="5087888" y="1124744"/>
            <a:ext cx="0" cy="4536504"/>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9" name="ïṡļïďé"/>
          <p:cNvGrpSpPr/>
          <p:nvPr/>
        </p:nvGrpSpPr>
        <p:grpSpPr>
          <a:xfrm rot="21197793">
            <a:off x="623392" y="2636912"/>
            <a:ext cx="3316533" cy="3385363"/>
            <a:chOff x="673100" y="1661379"/>
            <a:chExt cx="4394225" cy="4485421"/>
          </a:xfrm>
        </p:grpSpPr>
        <p:sp>
          <p:nvSpPr>
            <p:cNvPr id="10" name="iśḷíde">
              <a:extLst>
                <a:ext uri="{FF2B5EF4-FFF2-40B4-BE49-F238E27FC236}">
                  <a16:creationId xmlns="" xmlns:a16="http://schemas.microsoft.com/office/drawing/2014/main" id="{1164F1CC-4235-4F3E-B0C8-9A589000D209}"/>
                </a:ext>
              </a:extLst>
            </p:cNvPr>
            <p:cNvSpPr/>
            <p:nvPr/>
          </p:nvSpPr>
          <p:spPr bwMode="auto">
            <a:xfrm>
              <a:off x="1401672" y="3065942"/>
              <a:ext cx="758370" cy="1344969"/>
            </a:xfrm>
            <a:custGeom>
              <a:avLst/>
              <a:gdLst>
                <a:gd name="T0" fmla="*/ 102 w 274"/>
                <a:gd name="T1" fmla="*/ 64 h 486"/>
                <a:gd name="T2" fmla="*/ 65 w 274"/>
                <a:gd name="T3" fmla="*/ 84 h 486"/>
                <a:gd name="T4" fmla="*/ 53 w 274"/>
                <a:gd name="T5" fmla="*/ 56 h 486"/>
                <a:gd name="T6" fmla="*/ 53 w 274"/>
                <a:gd name="T7" fmla="*/ 35 h 486"/>
                <a:gd name="T8" fmla="*/ 52 w 274"/>
                <a:gd name="T9" fmla="*/ 18 h 486"/>
                <a:gd name="T10" fmla="*/ 39 w 274"/>
                <a:gd name="T11" fmla="*/ 3 h 486"/>
                <a:gd name="T12" fmla="*/ 17 w 274"/>
                <a:gd name="T13" fmla="*/ 5 h 486"/>
                <a:gd name="T14" fmla="*/ 1 w 274"/>
                <a:gd name="T15" fmla="*/ 21 h 486"/>
                <a:gd name="T16" fmla="*/ 4 w 274"/>
                <a:gd name="T17" fmla="*/ 40 h 486"/>
                <a:gd name="T18" fmla="*/ 17 w 274"/>
                <a:gd name="T19" fmla="*/ 52 h 486"/>
                <a:gd name="T20" fmla="*/ 35 w 274"/>
                <a:gd name="T21" fmla="*/ 65 h 486"/>
                <a:gd name="T22" fmla="*/ 35 w 274"/>
                <a:gd name="T23" fmla="*/ 65 h 486"/>
                <a:gd name="T24" fmla="*/ 48 w 274"/>
                <a:gd name="T25" fmla="*/ 93 h 486"/>
                <a:gd name="T26" fmla="*/ 8 w 274"/>
                <a:gd name="T27" fmla="*/ 114 h 486"/>
                <a:gd name="T28" fmla="*/ 173 w 274"/>
                <a:gd name="T29" fmla="*/ 486 h 486"/>
                <a:gd name="T30" fmla="*/ 274 w 274"/>
                <a:gd name="T31" fmla="*/ 433 h 486"/>
                <a:gd name="T32" fmla="*/ 102 w 274"/>
                <a:gd name="T33" fmla="*/ 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86">
                  <a:moveTo>
                    <a:pt x="102" y="64"/>
                  </a:moveTo>
                  <a:cubicBezTo>
                    <a:pt x="65" y="84"/>
                    <a:pt x="65" y="84"/>
                    <a:pt x="65" y="84"/>
                  </a:cubicBezTo>
                  <a:cubicBezTo>
                    <a:pt x="53" y="56"/>
                    <a:pt x="53" y="56"/>
                    <a:pt x="53" y="56"/>
                  </a:cubicBezTo>
                  <a:cubicBezTo>
                    <a:pt x="49" y="48"/>
                    <a:pt x="52" y="41"/>
                    <a:pt x="53" y="35"/>
                  </a:cubicBezTo>
                  <a:cubicBezTo>
                    <a:pt x="54" y="29"/>
                    <a:pt x="54" y="24"/>
                    <a:pt x="52" y="18"/>
                  </a:cubicBezTo>
                  <a:cubicBezTo>
                    <a:pt x="49" y="12"/>
                    <a:pt x="44" y="6"/>
                    <a:pt x="39" y="3"/>
                  </a:cubicBezTo>
                  <a:cubicBezTo>
                    <a:pt x="33" y="1"/>
                    <a:pt x="27" y="0"/>
                    <a:pt x="17" y="5"/>
                  </a:cubicBezTo>
                  <a:cubicBezTo>
                    <a:pt x="7" y="10"/>
                    <a:pt x="3" y="15"/>
                    <a:pt x="1" y="21"/>
                  </a:cubicBezTo>
                  <a:cubicBezTo>
                    <a:pt x="0" y="27"/>
                    <a:pt x="1" y="33"/>
                    <a:pt x="4" y="40"/>
                  </a:cubicBezTo>
                  <a:cubicBezTo>
                    <a:pt x="7" y="46"/>
                    <a:pt x="11" y="49"/>
                    <a:pt x="17" y="52"/>
                  </a:cubicBezTo>
                  <a:cubicBezTo>
                    <a:pt x="23" y="55"/>
                    <a:pt x="30" y="57"/>
                    <a:pt x="35" y="65"/>
                  </a:cubicBezTo>
                  <a:cubicBezTo>
                    <a:pt x="35" y="65"/>
                    <a:pt x="35" y="65"/>
                    <a:pt x="35" y="65"/>
                  </a:cubicBezTo>
                  <a:cubicBezTo>
                    <a:pt x="48" y="93"/>
                    <a:pt x="48" y="93"/>
                    <a:pt x="48" y="93"/>
                  </a:cubicBezTo>
                  <a:cubicBezTo>
                    <a:pt x="8" y="114"/>
                    <a:pt x="8" y="114"/>
                    <a:pt x="8" y="114"/>
                  </a:cubicBezTo>
                  <a:cubicBezTo>
                    <a:pt x="61" y="233"/>
                    <a:pt x="119" y="364"/>
                    <a:pt x="173" y="486"/>
                  </a:cubicBezTo>
                  <a:cubicBezTo>
                    <a:pt x="274" y="433"/>
                    <a:pt x="274" y="433"/>
                    <a:pt x="274" y="433"/>
                  </a:cubicBezTo>
                  <a:cubicBezTo>
                    <a:pt x="218" y="313"/>
                    <a:pt x="157" y="183"/>
                    <a:pt x="102" y="64"/>
                  </a:cubicBezTo>
                  <a:close/>
                </a:path>
              </a:pathLst>
            </a:custGeom>
            <a:solidFill>
              <a:schemeClr val="bg1">
                <a:lumMod val="8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1" name="ïṣ1iḓè">
              <a:extLst>
                <a:ext uri="{FF2B5EF4-FFF2-40B4-BE49-F238E27FC236}">
                  <a16:creationId xmlns="" xmlns:a16="http://schemas.microsoft.com/office/drawing/2014/main" id="{1E8A9885-9AEE-40A2-BEDD-8CCEAE666EAC}"/>
                </a:ext>
              </a:extLst>
            </p:cNvPr>
            <p:cNvSpPr/>
            <p:nvPr/>
          </p:nvSpPr>
          <p:spPr bwMode="auto">
            <a:xfrm>
              <a:off x="2445162" y="1780568"/>
              <a:ext cx="1371845" cy="876391"/>
            </a:xfrm>
            <a:custGeom>
              <a:avLst/>
              <a:gdLst>
                <a:gd name="T0" fmla="*/ 482 w 496"/>
                <a:gd name="T1" fmla="*/ 148 h 317"/>
                <a:gd name="T2" fmla="*/ 478 w 496"/>
                <a:gd name="T3" fmla="*/ 149 h 317"/>
                <a:gd name="T4" fmla="*/ 470 w 496"/>
                <a:gd name="T5" fmla="*/ 158 h 317"/>
                <a:gd name="T6" fmla="*/ 446 w 496"/>
                <a:gd name="T7" fmla="*/ 174 h 317"/>
                <a:gd name="T8" fmla="*/ 415 w 496"/>
                <a:gd name="T9" fmla="*/ 171 h 317"/>
                <a:gd name="T10" fmla="*/ 393 w 496"/>
                <a:gd name="T11" fmla="*/ 141 h 317"/>
                <a:gd name="T12" fmla="*/ 400 w 496"/>
                <a:gd name="T13" fmla="*/ 104 h 317"/>
                <a:gd name="T14" fmla="*/ 427 w 496"/>
                <a:gd name="T15" fmla="*/ 89 h 317"/>
                <a:gd name="T16" fmla="*/ 454 w 496"/>
                <a:gd name="T17" fmla="*/ 92 h 317"/>
                <a:gd name="T18" fmla="*/ 464 w 496"/>
                <a:gd name="T19" fmla="*/ 96 h 317"/>
                <a:gd name="T20" fmla="*/ 469 w 496"/>
                <a:gd name="T21" fmla="*/ 95 h 317"/>
                <a:gd name="T22" fmla="*/ 445 w 496"/>
                <a:gd name="T23" fmla="*/ 0 h 317"/>
                <a:gd name="T24" fmla="*/ 161 w 496"/>
                <a:gd name="T25" fmla="*/ 98 h 317"/>
                <a:gd name="T26" fmla="*/ 0 w 496"/>
                <a:gd name="T27" fmla="*/ 146 h 317"/>
                <a:gd name="T28" fmla="*/ 30 w 496"/>
                <a:gd name="T29" fmla="*/ 218 h 317"/>
                <a:gd name="T30" fmla="*/ 35 w 496"/>
                <a:gd name="T31" fmla="*/ 216 h 317"/>
                <a:gd name="T32" fmla="*/ 42 w 496"/>
                <a:gd name="T33" fmla="*/ 206 h 317"/>
                <a:gd name="T34" fmla="*/ 64 w 496"/>
                <a:gd name="T35" fmla="*/ 187 h 317"/>
                <a:gd name="T36" fmla="*/ 95 w 496"/>
                <a:gd name="T37" fmla="*/ 185 h 317"/>
                <a:gd name="T38" fmla="*/ 120 w 496"/>
                <a:gd name="T39" fmla="*/ 212 h 317"/>
                <a:gd name="T40" fmla="*/ 119 w 496"/>
                <a:gd name="T41" fmla="*/ 250 h 317"/>
                <a:gd name="T42" fmla="*/ 93 w 496"/>
                <a:gd name="T43" fmla="*/ 269 h 317"/>
                <a:gd name="T44" fmla="*/ 66 w 496"/>
                <a:gd name="T45" fmla="*/ 269 h 317"/>
                <a:gd name="T46" fmla="*/ 56 w 496"/>
                <a:gd name="T47" fmla="*/ 267 h 317"/>
                <a:gd name="T48" fmla="*/ 50 w 496"/>
                <a:gd name="T49" fmla="*/ 268 h 317"/>
                <a:gd name="T50" fmla="*/ 70 w 496"/>
                <a:gd name="T51" fmla="*/ 317 h 317"/>
                <a:gd name="T52" fmla="*/ 252 w 496"/>
                <a:gd name="T53" fmla="*/ 277 h 317"/>
                <a:gd name="T54" fmla="*/ 496 w 496"/>
                <a:gd name="T55" fmla="*/ 206 h 317"/>
                <a:gd name="T56" fmla="*/ 482 w 496"/>
                <a:gd name="T57" fmla="*/ 14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6" h="317">
                  <a:moveTo>
                    <a:pt x="482" y="148"/>
                  </a:moveTo>
                  <a:cubicBezTo>
                    <a:pt x="478" y="149"/>
                    <a:pt x="478" y="149"/>
                    <a:pt x="478" y="149"/>
                  </a:cubicBezTo>
                  <a:cubicBezTo>
                    <a:pt x="476" y="149"/>
                    <a:pt x="475" y="151"/>
                    <a:pt x="470" y="158"/>
                  </a:cubicBezTo>
                  <a:cubicBezTo>
                    <a:pt x="465" y="164"/>
                    <a:pt x="457" y="172"/>
                    <a:pt x="446" y="174"/>
                  </a:cubicBezTo>
                  <a:cubicBezTo>
                    <a:pt x="436" y="176"/>
                    <a:pt x="425" y="177"/>
                    <a:pt x="415" y="171"/>
                  </a:cubicBezTo>
                  <a:cubicBezTo>
                    <a:pt x="405" y="167"/>
                    <a:pt x="396" y="155"/>
                    <a:pt x="393" y="141"/>
                  </a:cubicBezTo>
                  <a:cubicBezTo>
                    <a:pt x="390" y="127"/>
                    <a:pt x="393" y="113"/>
                    <a:pt x="400" y="104"/>
                  </a:cubicBezTo>
                  <a:cubicBezTo>
                    <a:pt x="407" y="95"/>
                    <a:pt x="417" y="91"/>
                    <a:pt x="427" y="89"/>
                  </a:cubicBezTo>
                  <a:cubicBezTo>
                    <a:pt x="438" y="86"/>
                    <a:pt x="448" y="90"/>
                    <a:pt x="454" y="92"/>
                  </a:cubicBezTo>
                  <a:cubicBezTo>
                    <a:pt x="462" y="96"/>
                    <a:pt x="463" y="96"/>
                    <a:pt x="464" y="96"/>
                  </a:cubicBezTo>
                  <a:cubicBezTo>
                    <a:pt x="469" y="95"/>
                    <a:pt x="469" y="95"/>
                    <a:pt x="469" y="95"/>
                  </a:cubicBezTo>
                  <a:cubicBezTo>
                    <a:pt x="445" y="0"/>
                    <a:pt x="445" y="0"/>
                    <a:pt x="445" y="0"/>
                  </a:cubicBezTo>
                  <a:cubicBezTo>
                    <a:pt x="358" y="21"/>
                    <a:pt x="262" y="55"/>
                    <a:pt x="161" y="98"/>
                  </a:cubicBezTo>
                  <a:cubicBezTo>
                    <a:pt x="103" y="122"/>
                    <a:pt x="49" y="137"/>
                    <a:pt x="0" y="146"/>
                  </a:cubicBezTo>
                  <a:cubicBezTo>
                    <a:pt x="30" y="218"/>
                    <a:pt x="30" y="218"/>
                    <a:pt x="30" y="218"/>
                  </a:cubicBezTo>
                  <a:cubicBezTo>
                    <a:pt x="35" y="216"/>
                    <a:pt x="35" y="216"/>
                    <a:pt x="35" y="216"/>
                  </a:cubicBezTo>
                  <a:cubicBezTo>
                    <a:pt x="37" y="215"/>
                    <a:pt x="37" y="213"/>
                    <a:pt x="42" y="206"/>
                  </a:cubicBezTo>
                  <a:cubicBezTo>
                    <a:pt x="46" y="199"/>
                    <a:pt x="53" y="191"/>
                    <a:pt x="64" y="187"/>
                  </a:cubicBezTo>
                  <a:cubicBezTo>
                    <a:pt x="73" y="183"/>
                    <a:pt x="84" y="181"/>
                    <a:pt x="95" y="185"/>
                  </a:cubicBezTo>
                  <a:cubicBezTo>
                    <a:pt x="105" y="189"/>
                    <a:pt x="115" y="199"/>
                    <a:pt x="120" y="212"/>
                  </a:cubicBezTo>
                  <a:cubicBezTo>
                    <a:pt x="126" y="226"/>
                    <a:pt x="124" y="241"/>
                    <a:pt x="119" y="250"/>
                  </a:cubicBezTo>
                  <a:cubicBezTo>
                    <a:pt x="112" y="260"/>
                    <a:pt x="103" y="266"/>
                    <a:pt x="93" y="269"/>
                  </a:cubicBezTo>
                  <a:cubicBezTo>
                    <a:pt x="83" y="273"/>
                    <a:pt x="73" y="271"/>
                    <a:pt x="66" y="269"/>
                  </a:cubicBezTo>
                  <a:cubicBezTo>
                    <a:pt x="58" y="266"/>
                    <a:pt x="57" y="266"/>
                    <a:pt x="56" y="267"/>
                  </a:cubicBezTo>
                  <a:cubicBezTo>
                    <a:pt x="50" y="268"/>
                    <a:pt x="50" y="268"/>
                    <a:pt x="50" y="268"/>
                  </a:cubicBezTo>
                  <a:cubicBezTo>
                    <a:pt x="70" y="317"/>
                    <a:pt x="70" y="317"/>
                    <a:pt x="70" y="317"/>
                  </a:cubicBezTo>
                  <a:cubicBezTo>
                    <a:pt x="126" y="310"/>
                    <a:pt x="186" y="297"/>
                    <a:pt x="252" y="277"/>
                  </a:cubicBezTo>
                  <a:cubicBezTo>
                    <a:pt x="346" y="248"/>
                    <a:pt x="427" y="224"/>
                    <a:pt x="496" y="206"/>
                  </a:cubicBezTo>
                  <a:lnTo>
                    <a:pt x="482" y="148"/>
                  </a:lnTo>
                  <a:close/>
                </a:path>
              </a:pathLst>
            </a:custGeom>
            <a:solidFill>
              <a:srgbClr val="F2F2F2"/>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4" name="íSḷíďe">
              <a:extLst>
                <a:ext uri="{FF2B5EF4-FFF2-40B4-BE49-F238E27FC236}">
                  <a16:creationId xmlns="" xmlns:a16="http://schemas.microsoft.com/office/drawing/2014/main" id="{263F43E4-230D-4F05-9F3C-1C66DD4D73A3}"/>
                </a:ext>
              </a:extLst>
            </p:cNvPr>
            <p:cNvSpPr/>
            <p:nvPr/>
          </p:nvSpPr>
          <p:spPr bwMode="auto">
            <a:xfrm>
              <a:off x="1340909" y="2007261"/>
              <a:ext cx="1402226" cy="942997"/>
            </a:xfrm>
            <a:custGeom>
              <a:avLst/>
              <a:gdLst>
                <a:gd name="T0" fmla="*/ 503 w 507"/>
                <a:gd name="T1" fmla="*/ 136 h 341"/>
                <a:gd name="T2" fmla="*/ 488 w 507"/>
                <a:gd name="T3" fmla="*/ 120 h 341"/>
                <a:gd name="T4" fmla="*/ 469 w 507"/>
                <a:gd name="T5" fmla="*/ 121 h 341"/>
                <a:gd name="T6" fmla="*/ 456 w 507"/>
                <a:gd name="T7" fmla="*/ 133 h 341"/>
                <a:gd name="T8" fmla="*/ 442 w 507"/>
                <a:gd name="T9" fmla="*/ 150 h 341"/>
                <a:gd name="T10" fmla="*/ 441 w 507"/>
                <a:gd name="T11" fmla="*/ 150 h 341"/>
                <a:gd name="T12" fmla="*/ 413 w 507"/>
                <a:gd name="T13" fmla="*/ 160 h 341"/>
                <a:gd name="T14" fmla="*/ 375 w 507"/>
                <a:gd name="T15" fmla="*/ 67 h 341"/>
                <a:gd name="T16" fmla="*/ 34 w 507"/>
                <a:gd name="T17" fmla="*/ 0 h 341"/>
                <a:gd name="T18" fmla="*/ 34 w 507"/>
                <a:gd name="T19" fmla="*/ 0 h 341"/>
                <a:gd name="T20" fmla="*/ 12 w 507"/>
                <a:gd name="T21" fmla="*/ 74 h 341"/>
                <a:gd name="T22" fmla="*/ 70 w 507"/>
                <a:gd name="T23" fmla="*/ 195 h 341"/>
                <a:gd name="T24" fmla="*/ 207 w 507"/>
                <a:gd name="T25" fmla="*/ 233 h 341"/>
                <a:gd name="T26" fmla="*/ 370 w 507"/>
                <a:gd name="T27" fmla="*/ 243 h 341"/>
                <a:gd name="T28" fmla="*/ 375 w 507"/>
                <a:gd name="T29" fmla="*/ 280 h 341"/>
                <a:gd name="T30" fmla="*/ 369 w 507"/>
                <a:gd name="T31" fmla="*/ 299 h 341"/>
                <a:gd name="T32" fmla="*/ 365 w 507"/>
                <a:gd name="T33" fmla="*/ 316 h 341"/>
                <a:gd name="T34" fmla="*/ 373 w 507"/>
                <a:gd name="T35" fmla="*/ 334 h 341"/>
                <a:gd name="T36" fmla="*/ 395 w 507"/>
                <a:gd name="T37" fmla="*/ 339 h 341"/>
                <a:gd name="T38" fmla="*/ 414 w 507"/>
                <a:gd name="T39" fmla="*/ 328 h 341"/>
                <a:gd name="T40" fmla="*/ 417 w 507"/>
                <a:gd name="T41" fmla="*/ 309 h 341"/>
                <a:gd name="T42" fmla="*/ 408 w 507"/>
                <a:gd name="T43" fmla="*/ 294 h 341"/>
                <a:gd name="T44" fmla="*/ 395 w 507"/>
                <a:gd name="T45" fmla="*/ 276 h 341"/>
                <a:gd name="T46" fmla="*/ 395 w 507"/>
                <a:gd name="T47" fmla="*/ 276 h 341"/>
                <a:gd name="T48" fmla="*/ 390 w 507"/>
                <a:gd name="T49" fmla="*/ 242 h 341"/>
                <a:gd name="T50" fmla="*/ 445 w 507"/>
                <a:gd name="T51" fmla="*/ 238 h 341"/>
                <a:gd name="T52" fmla="*/ 420 w 507"/>
                <a:gd name="T53" fmla="*/ 179 h 341"/>
                <a:gd name="T54" fmla="*/ 449 w 507"/>
                <a:gd name="T55" fmla="*/ 168 h 341"/>
                <a:gd name="T56" fmla="*/ 470 w 507"/>
                <a:gd name="T57" fmla="*/ 170 h 341"/>
                <a:gd name="T58" fmla="*/ 487 w 507"/>
                <a:gd name="T59" fmla="*/ 170 h 341"/>
                <a:gd name="T60" fmla="*/ 503 w 507"/>
                <a:gd name="T61" fmla="*/ 159 h 341"/>
                <a:gd name="T62" fmla="*/ 503 w 507"/>
                <a:gd name="T63" fmla="*/ 13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7" h="341">
                  <a:moveTo>
                    <a:pt x="503" y="136"/>
                  </a:moveTo>
                  <a:cubicBezTo>
                    <a:pt x="499" y="126"/>
                    <a:pt x="494" y="122"/>
                    <a:pt x="488" y="120"/>
                  </a:cubicBezTo>
                  <a:cubicBezTo>
                    <a:pt x="482" y="118"/>
                    <a:pt x="476" y="118"/>
                    <a:pt x="469" y="121"/>
                  </a:cubicBezTo>
                  <a:cubicBezTo>
                    <a:pt x="463" y="123"/>
                    <a:pt x="460" y="127"/>
                    <a:pt x="456" y="133"/>
                  </a:cubicBezTo>
                  <a:cubicBezTo>
                    <a:pt x="453" y="138"/>
                    <a:pt x="450" y="146"/>
                    <a:pt x="442" y="150"/>
                  </a:cubicBezTo>
                  <a:cubicBezTo>
                    <a:pt x="442" y="150"/>
                    <a:pt x="441" y="150"/>
                    <a:pt x="441" y="150"/>
                  </a:cubicBezTo>
                  <a:cubicBezTo>
                    <a:pt x="413" y="160"/>
                    <a:pt x="413" y="160"/>
                    <a:pt x="413" y="160"/>
                  </a:cubicBezTo>
                  <a:cubicBezTo>
                    <a:pt x="375" y="67"/>
                    <a:pt x="375" y="67"/>
                    <a:pt x="375" y="67"/>
                  </a:cubicBezTo>
                  <a:cubicBezTo>
                    <a:pt x="159" y="97"/>
                    <a:pt x="34" y="0"/>
                    <a:pt x="34" y="0"/>
                  </a:cubicBezTo>
                  <a:cubicBezTo>
                    <a:pt x="34" y="0"/>
                    <a:pt x="34" y="0"/>
                    <a:pt x="34" y="0"/>
                  </a:cubicBezTo>
                  <a:cubicBezTo>
                    <a:pt x="9" y="16"/>
                    <a:pt x="0" y="48"/>
                    <a:pt x="12" y="74"/>
                  </a:cubicBezTo>
                  <a:cubicBezTo>
                    <a:pt x="70" y="195"/>
                    <a:pt x="70" y="195"/>
                    <a:pt x="70" y="195"/>
                  </a:cubicBezTo>
                  <a:cubicBezTo>
                    <a:pt x="95" y="206"/>
                    <a:pt x="142" y="223"/>
                    <a:pt x="207" y="233"/>
                  </a:cubicBezTo>
                  <a:cubicBezTo>
                    <a:pt x="250" y="240"/>
                    <a:pt x="305" y="245"/>
                    <a:pt x="370" y="243"/>
                  </a:cubicBezTo>
                  <a:cubicBezTo>
                    <a:pt x="375" y="280"/>
                    <a:pt x="375" y="280"/>
                    <a:pt x="375" y="280"/>
                  </a:cubicBezTo>
                  <a:cubicBezTo>
                    <a:pt x="377" y="288"/>
                    <a:pt x="372" y="294"/>
                    <a:pt x="369" y="299"/>
                  </a:cubicBezTo>
                  <a:cubicBezTo>
                    <a:pt x="366" y="305"/>
                    <a:pt x="364" y="310"/>
                    <a:pt x="365" y="316"/>
                  </a:cubicBezTo>
                  <a:cubicBezTo>
                    <a:pt x="366" y="323"/>
                    <a:pt x="369" y="330"/>
                    <a:pt x="373" y="334"/>
                  </a:cubicBezTo>
                  <a:cubicBezTo>
                    <a:pt x="378" y="338"/>
                    <a:pt x="384" y="341"/>
                    <a:pt x="395" y="339"/>
                  </a:cubicBezTo>
                  <a:cubicBezTo>
                    <a:pt x="406" y="337"/>
                    <a:pt x="411" y="333"/>
                    <a:pt x="414" y="328"/>
                  </a:cubicBezTo>
                  <a:cubicBezTo>
                    <a:pt x="418" y="323"/>
                    <a:pt x="418" y="316"/>
                    <a:pt x="417" y="309"/>
                  </a:cubicBezTo>
                  <a:cubicBezTo>
                    <a:pt x="416" y="302"/>
                    <a:pt x="413" y="298"/>
                    <a:pt x="408" y="294"/>
                  </a:cubicBezTo>
                  <a:cubicBezTo>
                    <a:pt x="403" y="289"/>
                    <a:pt x="397" y="285"/>
                    <a:pt x="395" y="276"/>
                  </a:cubicBezTo>
                  <a:cubicBezTo>
                    <a:pt x="395" y="276"/>
                    <a:pt x="395" y="276"/>
                    <a:pt x="395" y="276"/>
                  </a:cubicBezTo>
                  <a:cubicBezTo>
                    <a:pt x="390" y="242"/>
                    <a:pt x="390" y="242"/>
                    <a:pt x="390" y="242"/>
                  </a:cubicBezTo>
                  <a:cubicBezTo>
                    <a:pt x="408" y="242"/>
                    <a:pt x="426" y="240"/>
                    <a:pt x="445" y="238"/>
                  </a:cubicBezTo>
                  <a:cubicBezTo>
                    <a:pt x="420" y="179"/>
                    <a:pt x="420" y="179"/>
                    <a:pt x="420" y="179"/>
                  </a:cubicBezTo>
                  <a:cubicBezTo>
                    <a:pt x="449" y="168"/>
                    <a:pt x="449" y="168"/>
                    <a:pt x="449" y="168"/>
                  </a:cubicBezTo>
                  <a:cubicBezTo>
                    <a:pt x="457" y="165"/>
                    <a:pt x="464" y="168"/>
                    <a:pt x="470" y="170"/>
                  </a:cubicBezTo>
                  <a:cubicBezTo>
                    <a:pt x="476" y="171"/>
                    <a:pt x="481" y="172"/>
                    <a:pt x="487" y="170"/>
                  </a:cubicBezTo>
                  <a:cubicBezTo>
                    <a:pt x="494" y="168"/>
                    <a:pt x="500" y="164"/>
                    <a:pt x="503" y="159"/>
                  </a:cubicBezTo>
                  <a:cubicBezTo>
                    <a:pt x="506" y="153"/>
                    <a:pt x="507" y="147"/>
                    <a:pt x="503" y="136"/>
                  </a:cubicBezTo>
                  <a:close/>
                </a:path>
              </a:pathLst>
            </a:custGeom>
            <a:solidFill>
              <a:srgbClr val="F2F2F2"/>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5" name="ïṥľíḋé">
              <a:extLst>
                <a:ext uri="{FF2B5EF4-FFF2-40B4-BE49-F238E27FC236}">
                  <a16:creationId xmlns="" xmlns:a16="http://schemas.microsoft.com/office/drawing/2014/main" id="{37AEA93F-81E4-4702-BB5F-FEB4FAE10157}"/>
                </a:ext>
              </a:extLst>
            </p:cNvPr>
            <p:cNvSpPr/>
            <p:nvPr/>
          </p:nvSpPr>
          <p:spPr bwMode="auto">
            <a:xfrm>
              <a:off x="1573445" y="2610219"/>
              <a:ext cx="1966623" cy="1042322"/>
            </a:xfrm>
            <a:custGeom>
              <a:avLst/>
              <a:gdLst>
                <a:gd name="T0" fmla="*/ 707 w 711"/>
                <a:gd name="T1" fmla="*/ 66 h 377"/>
                <a:gd name="T2" fmla="*/ 692 w 711"/>
                <a:gd name="T3" fmla="*/ 50 h 377"/>
                <a:gd name="T4" fmla="*/ 672 w 711"/>
                <a:gd name="T5" fmla="*/ 52 h 377"/>
                <a:gd name="T6" fmla="*/ 660 w 711"/>
                <a:gd name="T7" fmla="*/ 64 h 377"/>
                <a:gd name="T8" fmla="*/ 646 w 711"/>
                <a:gd name="T9" fmla="*/ 81 h 377"/>
                <a:gd name="T10" fmla="*/ 646 w 711"/>
                <a:gd name="T11" fmla="*/ 81 h 377"/>
                <a:gd name="T12" fmla="*/ 611 w 711"/>
                <a:gd name="T13" fmla="*/ 96 h 377"/>
                <a:gd name="T14" fmla="*/ 572 w 711"/>
                <a:gd name="T15" fmla="*/ 0 h 377"/>
                <a:gd name="T16" fmla="*/ 327 w 711"/>
                <a:gd name="T17" fmla="*/ 47 h 377"/>
                <a:gd name="T18" fmla="*/ 328 w 711"/>
                <a:gd name="T19" fmla="*/ 54 h 377"/>
                <a:gd name="T20" fmla="*/ 336 w 711"/>
                <a:gd name="T21" fmla="*/ 63 h 377"/>
                <a:gd name="T22" fmla="*/ 351 w 711"/>
                <a:gd name="T23" fmla="*/ 88 h 377"/>
                <a:gd name="T24" fmla="*/ 345 w 711"/>
                <a:gd name="T25" fmla="*/ 119 h 377"/>
                <a:gd name="T26" fmla="*/ 313 w 711"/>
                <a:gd name="T27" fmla="*/ 138 h 377"/>
                <a:gd name="T28" fmla="*/ 277 w 711"/>
                <a:gd name="T29" fmla="*/ 129 h 377"/>
                <a:gd name="T30" fmla="*/ 264 w 711"/>
                <a:gd name="T31" fmla="*/ 100 h 377"/>
                <a:gd name="T32" fmla="*/ 270 w 711"/>
                <a:gd name="T33" fmla="*/ 73 h 377"/>
                <a:gd name="T34" fmla="*/ 274 w 711"/>
                <a:gd name="T35" fmla="*/ 63 h 377"/>
                <a:gd name="T36" fmla="*/ 272 w 711"/>
                <a:gd name="T37" fmla="*/ 50 h 377"/>
                <a:gd name="T38" fmla="*/ 256 w 711"/>
                <a:gd name="T39" fmla="*/ 50 h 377"/>
                <a:gd name="T40" fmla="*/ 117 w 711"/>
                <a:gd name="T41" fmla="*/ 39 h 377"/>
                <a:gd name="T42" fmla="*/ 0 w 711"/>
                <a:gd name="T43" fmla="*/ 9 h 377"/>
                <a:gd name="T44" fmla="*/ 115 w 711"/>
                <a:gd name="T45" fmla="*/ 251 h 377"/>
                <a:gd name="T46" fmla="*/ 388 w 711"/>
                <a:gd name="T47" fmla="*/ 282 h 377"/>
                <a:gd name="T48" fmla="*/ 396 w 711"/>
                <a:gd name="T49" fmla="*/ 317 h 377"/>
                <a:gd name="T50" fmla="*/ 391 w 711"/>
                <a:gd name="T51" fmla="*/ 337 h 377"/>
                <a:gd name="T52" fmla="*/ 388 w 711"/>
                <a:gd name="T53" fmla="*/ 354 h 377"/>
                <a:gd name="T54" fmla="*/ 397 w 711"/>
                <a:gd name="T55" fmla="*/ 371 h 377"/>
                <a:gd name="T56" fmla="*/ 419 w 711"/>
                <a:gd name="T57" fmla="*/ 375 h 377"/>
                <a:gd name="T58" fmla="*/ 438 w 711"/>
                <a:gd name="T59" fmla="*/ 362 h 377"/>
                <a:gd name="T60" fmla="*/ 439 w 711"/>
                <a:gd name="T61" fmla="*/ 343 h 377"/>
                <a:gd name="T62" fmla="*/ 429 w 711"/>
                <a:gd name="T63" fmla="*/ 329 h 377"/>
                <a:gd name="T64" fmla="*/ 415 w 711"/>
                <a:gd name="T65" fmla="*/ 312 h 377"/>
                <a:gd name="T66" fmla="*/ 415 w 711"/>
                <a:gd name="T67" fmla="*/ 312 h 377"/>
                <a:gd name="T68" fmla="*/ 408 w 711"/>
                <a:gd name="T69" fmla="*/ 279 h 377"/>
                <a:gd name="T70" fmla="*/ 650 w 711"/>
                <a:gd name="T71" fmla="*/ 192 h 377"/>
                <a:gd name="T72" fmla="*/ 618 w 711"/>
                <a:gd name="T73" fmla="*/ 114 h 377"/>
                <a:gd name="T74" fmla="*/ 654 w 711"/>
                <a:gd name="T75" fmla="*/ 99 h 377"/>
                <a:gd name="T76" fmla="*/ 675 w 711"/>
                <a:gd name="T77" fmla="*/ 100 h 377"/>
                <a:gd name="T78" fmla="*/ 692 w 711"/>
                <a:gd name="T79" fmla="*/ 100 h 377"/>
                <a:gd name="T80" fmla="*/ 707 w 711"/>
                <a:gd name="T81" fmla="*/ 88 h 377"/>
                <a:gd name="T82" fmla="*/ 707 w 711"/>
                <a:gd name="T83" fmla="*/ 6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1" h="377">
                  <a:moveTo>
                    <a:pt x="707" y="66"/>
                  </a:moveTo>
                  <a:cubicBezTo>
                    <a:pt x="703" y="56"/>
                    <a:pt x="697" y="52"/>
                    <a:pt x="692" y="50"/>
                  </a:cubicBezTo>
                  <a:cubicBezTo>
                    <a:pt x="686" y="48"/>
                    <a:pt x="679" y="49"/>
                    <a:pt x="672" y="52"/>
                  </a:cubicBezTo>
                  <a:cubicBezTo>
                    <a:pt x="666" y="54"/>
                    <a:pt x="663" y="58"/>
                    <a:pt x="660" y="64"/>
                  </a:cubicBezTo>
                  <a:cubicBezTo>
                    <a:pt x="657" y="70"/>
                    <a:pt x="654" y="77"/>
                    <a:pt x="646" y="81"/>
                  </a:cubicBezTo>
                  <a:cubicBezTo>
                    <a:pt x="646" y="81"/>
                    <a:pt x="646" y="81"/>
                    <a:pt x="646" y="81"/>
                  </a:cubicBezTo>
                  <a:cubicBezTo>
                    <a:pt x="611" y="96"/>
                    <a:pt x="611" y="96"/>
                    <a:pt x="611" y="96"/>
                  </a:cubicBezTo>
                  <a:cubicBezTo>
                    <a:pt x="572" y="0"/>
                    <a:pt x="572" y="0"/>
                    <a:pt x="572" y="0"/>
                  </a:cubicBezTo>
                  <a:cubicBezTo>
                    <a:pt x="481" y="28"/>
                    <a:pt x="399" y="42"/>
                    <a:pt x="327" y="47"/>
                  </a:cubicBezTo>
                  <a:cubicBezTo>
                    <a:pt x="328" y="54"/>
                    <a:pt x="328" y="54"/>
                    <a:pt x="328" y="54"/>
                  </a:cubicBezTo>
                  <a:cubicBezTo>
                    <a:pt x="328" y="56"/>
                    <a:pt x="330" y="57"/>
                    <a:pt x="336" y="63"/>
                  </a:cubicBezTo>
                  <a:cubicBezTo>
                    <a:pt x="342" y="68"/>
                    <a:pt x="349" y="76"/>
                    <a:pt x="351" y="88"/>
                  </a:cubicBezTo>
                  <a:cubicBezTo>
                    <a:pt x="352" y="98"/>
                    <a:pt x="351" y="109"/>
                    <a:pt x="345" y="119"/>
                  </a:cubicBezTo>
                  <a:cubicBezTo>
                    <a:pt x="340" y="128"/>
                    <a:pt x="328" y="136"/>
                    <a:pt x="313" y="138"/>
                  </a:cubicBezTo>
                  <a:cubicBezTo>
                    <a:pt x="299" y="140"/>
                    <a:pt x="285" y="136"/>
                    <a:pt x="277" y="129"/>
                  </a:cubicBezTo>
                  <a:cubicBezTo>
                    <a:pt x="268" y="120"/>
                    <a:pt x="265" y="110"/>
                    <a:pt x="264" y="100"/>
                  </a:cubicBezTo>
                  <a:cubicBezTo>
                    <a:pt x="262" y="89"/>
                    <a:pt x="266" y="79"/>
                    <a:pt x="270" y="73"/>
                  </a:cubicBezTo>
                  <a:cubicBezTo>
                    <a:pt x="274" y="65"/>
                    <a:pt x="274" y="65"/>
                    <a:pt x="274" y="63"/>
                  </a:cubicBezTo>
                  <a:cubicBezTo>
                    <a:pt x="272" y="50"/>
                    <a:pt x="272" y="50"/>
                    <a:pt x="272" y="50"/>
                  </a:cubicBezTo>
                  <a:cubicBezTo>
                    <a:pt x="267" y="50"/>
                    <a:pt x="261" y="50"/>
                    <a:pt x="256" y="50"/>
                  </a:cubicBezTo>
                  <a:cubicBezTo>
                    <a:pt x="202" y="50"/>
                    <a:pt x="155" y="45"/>
                    <a:pt x="117" y="39"/>
                  </a:cubicBezTo>
                  <a:cubicBezTo>
                    <a:pt x="68" y="30"/>
                    <a:pt x="28" y="19"/>
                    <a:pt x="0" y="9"/>
                  </a:cubicBezTo>
                  <a:cubicBezTo>
                    <a:pt x="115" y="251"/>
                    <a:pt x="115" y="251"/>
                    <a:pt x="115" y="251"/>
                  </a:cubicBezTo>
                  <a:cubicBezTo>
                    <a:pt x="170" y="276"/>
                    <a:pt x="256" y="304"/>
                    <a:pt x="388" y="282"/>
                  </a:cubicBezTo>
                  <a:cubicBezTo>
                    <a:pt x="396" y="317"/>
                    <a:pt x="396" y="317"/>
                    <a:pt x="396" y="317"/>
                  </a:cubicBezTo>
                  <a:cubicBezTo>
                    <a:pt x="397" y="325"/>
                    <a:pt x="393" y="332"/>
                    <a:pt x="391" y="337"/>
                  </a:cubicBezTo>
                  <a:cubicBezTo>
                    <a:pt x="388" y="343"/>
                    <a:pt x="387" y="348"/>
                    <a:pt x="388" y="354"/>
                  </a:cubicBezTo>
                  <a:cubicBezTo>
                    <a:pt x="389" y="361"/>
                    <a:pt x="392" y="367"/>
                    <a:pt x="397" y="371"/>
                  </a:cubicBezTo>
                  <a:cubicBezTo>
                    <a:pt x="402" y="375"/>
                    <a:pt x="408" y="377"/>
                    <a:pt x="419" y="375"/>
                  </a:cubicBezTo>
                  <a:cubicBezTo>
                    <a:pt x="430" y="372"/>
                    <a:pt x="435" y="368"/>
                    <a:pt x="438" y="362"/>
                  </a:cubicBezTo>
                  <a:cubicBezTo>
                    <a:pt x="441" y="357"/>
                    <a:pt x="441" y="350"/>
                    <a:pt x="439" y="343"/>
                  </a:cubicBezTo>
                  <a:cubicBezTo>
                    <a:pt x="438" y="337"/>
                    <a:pt x="434" y="333"/>
                    <a:pt x="429" y="329"/>
                  </a:cubicBezTo>
                  <a:cubicBezTo>
                    <a:pt x="424" y="325"/>
                    <a:pt x="417" y="321"/>
                    <a:pt x="415" y="312"/>
                  </a:cubicBezTo>
                  <a:cubicBezTo>
                    <a:pt x="415" y="312"/>
                    <a:pt x="415" y="312"/>
                    <a:pt x="415" y="312"/>
                  </a:cubicBezTo>
                  <a:cubicBezTo>
                    <a:pt x="408" y="279"/>
                    <a:pt x="408" y="279"/>
                    <a:pt x="408" y="279"/>
                  </a:cubicBezTo>
                  <a:cubicBezTo>
                    <a:pt x="476" y="265"/>
                    <a:pt x="556" y="238"/>
                    <a:pt x="650" y="192"/>
                  </a:cubicBezTo>
                  <a:cubicBezTo>
                    <a:pt x="618" y="114"/>
                    <a:pt x="618" y="114"/>
                    <a:pt x="618" y="114"/>
                  </a:cubicBezTo>
                  <a:cubicBezTo>
                    <a:pt x="654" y="99"/>
                    <a:pt x="654" y="99"/>
                    <a:pt x="654" y="99"/>
                  </a:cubicBezTo>
                  <a:cubicBezTo>
                    <a:pt x="662" y="96"/>
                    <a:pt x="669" y="99"/>
                    <a:pt x="675" y="100"/>
                  </a:cubicBezTo>
                  <a:cubicBezTo>
                    <a:pt x="681" y="102"/>
                    <a:pt x="686" y="103"/>
                    <a:pt x="692" y="100"/>
                  </a:cubicBezTo>
                  <a:cubicBezTo>
                    <a:pt x="699" y="98"/>
                    <a:pt x="704" y="93"/>
                    <a:pt x="707" y="88"/>
                  </a:cubicBezTo>
                  <a:cubicBezTo>
                    <a:pt x="710" y="83"/>
                    <a:pt x="711" y="76"/>
                    <a:pt x="707" y="66"/>
                  </a:cubicBez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6" name="íšlidê">
              <a:extLst>
                <a:ext uri="{FF2B5EF4-FFF2-40B4-BE49-F238E27FC236}">
                  <a16:creationId xmlns="" xmlns:a16="http://schemas.microsoft.com/office/drawing/2014/main" id="{6D4AE61C-8296-4C3B-88FC-66B5391883AB}"/>
                </a:ext>
              </a:extLst>
            </p:cNvPr>
            <p:cNvSpPr/>
            <p:nvPr/>
          </p:nvSpPr>
          <p:spPr bwMode="auto">
            <a:xfrm>
              <a:off x="3218723" y="2322762"/>
              <a:ext cx="1773817" cy="787584"/>
            </a:xfrm>
            <a:custGeom>
              <a:avLst/>
              <a:gdLst>
                <a:gd name="T0" fmla="*/ 641 w 641"/>
                <a:gd name="T1" fmla="*/ 250 h 285"/>
                <a:gd name="T2" fmla="*/ 607 w 641"/>
                <a:gd name="T3" fmla="*/ 74 h 285"/>
                <a:gd name="T4" fmla="*/ 411 w 641"/>
                <a:gd name="T5" fmla="*/ 2 h 285"/>
                <a:gd name="T6" fmla="*/ 411 w 641"/>
                <a:gd name="T7" fmla="*/ 5 h 285"/>
                <a:gd name="T8" fmla="*/ 420 w 641"/>
                <a:gd name="T9" fmla="*/ 14 h 285"/>
                <a:gd name="T10" fmla="*/ 435 w 641"/>
                <a:gd name="T11" fmla="*/ 39 h 285"/>
                <a:gd name="T12" fmla="*/ 430 w 641"/>
                <a:gd name="T13" fmla="*/ 70 h 285"/>
                <a:gd name="T14" fmla="*/ 398 w 641"/>
                <a:gd name="T15" fmla="*/ 89 h 285"/>
                <a:gd name="T16" fmla="*/ 362 w 641"/>
                <a:gd name="T17" fmla="*/ 80 h 285"/>
                <a:gd name="T18" fmla="*/ 348 w 641"/>
                <a:gd name="T19" fmla="*/ 52 h 285"/>
                <a:gd name="T20" fmla="*/ 354 w 641"/>
                <a:gd name="T21" fmla="*/ 25 h 285"/>
                <a:gd name="T22" fmla="*/ 358 w 641"/>
                <a:gd name="T23" fmla="*/ 15 h 285"/>
                <a:gd name="T24" fmla="*/ 356 w 641"/>
                <a:gd name="T25" fmla="*/ 7 h 285"/>
                <a:gd name="T26" fmla="*/ 0 w 641"/>
                <a:gd name="T27" fmla="*/ 97 h 285"/>
                <a:gd name="T28" fmla="*/ 31 w 641"/>
                <a:gd name="T29" fmla="*/ 174 h 285"/>
                <a:gd name="T30" fmla="*/ 43 w 641"/>
                <a:gd name="T31" fmla="*/ 170 h 285"/>
                <a:gd name="T32" fmla="*/ 50 w 641"/>
                <a:gd name="T33" fmla="*/ 159 h 285"/>
                <a:gd name="T34" fmla="*/ 70 w 641"/>
                <a:gd name="T35" fmla="*/ 140 h 285"/>
                <a:gd name="T36" fmla="*/ 102 w 641"/>
                <a:gd name="T37" fmla="*/ 137 h 285"/>
                <a:gd name="T38" fmla="*/ 128 w 641"/>
                <a:gd name="T39" fmla="*/ 163 h 285"/>
                <a:gd name="T40" fmla="*/ 128 w 641"/>
                <a:gd name="T41" fmla="*/ 201 h 285"/>
                <a:gd name="T42" fmla="*/ 103 w 641"/>
                <a:gd name="T43" fmla="*/ 221 h 285"/>
                <a:gd name="T44" fmla="*/ 75 w 641"/>
                <a:gd name="T45" fmla="*/ 222 h 285"/>
                <a:gd name="T46" fmla="*/ 65 w 641"/>
                <a:gd name="T47" fmla="*/ 220 h 285"/>
                <a:gd name="T48" fmla="*/ 52 w 641"/>
                <a:gd name="T49" fmla="*/ 225 h 285"/>
                <a:gd name="T50" fmla="*/ 76 w 641"/>
                <a:gd name="T51" fmla="*/ 285 h 285"/>
                <a:gd name="T52" fmla="*/ 106 w 641"/>
                <a:gd name="T53" fmla="*/ 268 h 285"/>
                <a:gd name="T54" fmla="*/ 359 w 641"/>
                <a:gd name="T55" fmla="*/ 181 h 285"/>
                <a:gd name="T56" fmla="*/ 363 w 641"/>
                <a:gd name="T57" fmla="*/ 206 h 285"/>
                <a:gd name="T58" fmla="*/ 357 w 641"/>
                <a:gd name="T59" fmla="*/ 226 h 285"/>
                <a:gd name="T60" fmla="*/ 354 w 641"/>
                <a:gd name="T61" fmla="*/ 243 h 285"/>
                <a:gd name="T62" fmla="*/ 362 w 641"/>
                <a:gd name="T63" fmla="*/ 261 h 285"/>
                <a:gd name="T64" fmla="*/ 384 w 641"/>
                <a:gd name="T65" fmla="*/ 265 h 285"/>
                <a:gd name="T66" fmla="*/ 403 w 641"/>
                <a:gd name="T67" fmla="*/ 254 h 285"/>
                <a:gd name="T68" fmla="*/ 406 w 641"/>
                <a:gd name="T69" fmla="*/ 235 h 285"/>
                <a:gd name="T70" fmla="*/ 396 w 641"/>
                <a:gd name="T71" fmla="*/ 220 h 285"/>
                <a:gd name="T72" fmla="*/ 383 w 641"/>
                <a:gd name="T73" fmla="*/ 203 h 285"/>
                <a:gd name="T74" fmla="*/ 383 w 641"/>
                <a:gd name="T75" fmla="*/ 202 h 285"/>
                <a:gd name="T76" fmla="*/ 379 w 641"/>
                <a:gd name="T77" fmla="*/ 179 h 285"/>
                <a:gd name="T78" fmla="*/ 641 w 641"/>
                <a:gd name="T79" fmla="*/ 25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1" h="285">
                  <a:moveTo>
                    <a:pt x="641" y="250"/>
                  </a:moveTo>
                  <a:cubicBezTo>
                    <a:pt x="607" y="74"/>
                    <a:pt x="607" y="74"/>
                    <a:pt x="607" y="74"/>
                  </a:cubicBezTo>
                  <a:cubicBezTo>
                    <a:pt x="549" y="23"/>
                    <a:pt x="493" y="0"/>
                    <a:pt x="411" y="2"/>
                  </a:cubicBezTo>
                  <a:cubicBezTo>
                    <a:pt x="411" y="5"/>
                    <a:pt x="411" y="5"/>
                    <a:pt x="411" y="5"/>
                  </a:cubicBezTo>
                  <a:cubicBezTo>
                    <a:pt x="412" y="7"/>
                    <a:pt x="414" y="8"/>
                    <a:pt x="420" y="14"/>
                  </a:cubicBezTo>
                  <a:cubicBezTo>
                    <a:pt x="425" y="19"/>
                    <a:pt x="433" y="27"/>
                    <a:pt x="435" y="39"/>
                  </a:cubicBezTo>
                  <a:cubicBezTo>
                    <a:pt x="436" y="49"/>
                    <a:pt x="436" y="60"/>
                    <a:pt x="430" y="70"/>
                  </a:cubicBezTo>
                  <a:cubicBezTo>
                    <a:pt x="424" y="79"/>
                    <a:pt x="413" y="87"/>
                    <a:pt x="398" y="89"/>
                  </a:cubicBezTo>
                  <a:cubicBezTo>
                    <a:pt x="384" y="92"/>
                    <a:pt x="370" y="88"/>
                    <a:pt x="362" y="80"/>
                  </a:cubicBezTo>
                  <a:cubicBezTo>
                    <a:pt x="353" y="72"/>
                    <a:pt x="349" y="62"/>
                    <a:pt x="348" y="52"/>
                  </a:cubicBezTo>
                  <a:cubicBezTo>
                    <a:pt x="346" y="41"/>
                    <a:pt x="350" y="31"/>
                    <a:pt x="354" y="25"/>
                  </a:cubicBezTo>
                  <a:cubicBezTo>
                    <a:pt x="357" y="17"/>
                    <a:pt x="358" y="17"/>
                    <a:pt x="358" y="15"/>
                  </a:cubicBezTo>
                  <a:cubicBezTo>
                    <a:pt x="356" y="7"/>
                    <a:pt x="356" y="7"/>
                    <a:pt x="356" y="7"/>
                  </a:cubicBezTo>
                  <a:cubicBezTo>
                    <a:pt x="271" y="18"/>
                    <a:pt x="159" y="49"/>
                    <a:pt x="0" y="97"/>
                  </a:cubicBezTo>
                  <a:cubicBezTo>
                    <a:pt x="31" y="174"/>
                    <a:pt x="31" y="174"/>
                    <a:pt x="31" y="174"/>
                  </a:cubicBezTo>
                  <a:cubicBezTo>
                    <a:pt x="43" y="170"/>
                    <a:pt x="43" y="170"/>
                    <a:pt x="43" y="170"/>
                  </a:cubicBezTo>
                  <a:cubicBezTo>
                    <a:pt x="44" y="169"/>
                    <a:pt x="45" y="167"/>
                    <a:pt x="50" y="159"/>
                  </a:cubicBezTo>
                  <a:cubicBezTo>
                    <a:pt x="53" y="153"/>
                    <a:pt x="60" y="144"/>
                    <a:pt x="70" y="140"/>
                  </a:cubicBezTo>
                  <a:cubicBezTo>
                    <a:pt x="80" y="136"/>
                    <a:pt x="91" y="134"/>
                    <a:pt x="102" y="137"/>
                  </a:cubicBezTo>
                  <a:cubicBezTo>
                    <a:pt x="112" y="140"/>
                    <a:pt x="122" y="150"/>
                    <a:pt x="128" y="163"/>
                  </a:cubicBezTo>
                  <a:cubicBezTo>
                    <a:pt x="134" y="177"/>
                    <a:pt x="133" y="192"/>
                    <a:pt x="128" y="201"/>
                  </a:cubicBezTo>
                  <a:cubicBezTo>
                    <a:pt x="122" y="211"/>
                    <a:pt x="113" y="217"/>
                    <a:pt x="103" y="221"/>
                  </a:cubicBezTo>
                  <a:cubicBezTo>
                    <a:pt x="93" y="225"/>
                    <a:pt x="82" y="223"/>
                    <a:pt x="75" y="222"/>
                  </a:cubicBezTo>
                  <a:cubicBezTo>
                    <a:pt x="67" y="220"/>
                    <a:pt x="66" y="219"/>
                    <a:pt x="65" y="220"/>
                  </a:cubicBezTo>
                  <a:cubicBezTo>
                    <a:pt x="52" y="225"/>
                    <a:pt x="52" y="225"/>
                    <a:pt x="52" y="225"/>
                  </a:cubicBezTo>
                  <a:cubicBezTo>
                    <a:pt x="76" y="285"/>
                    <a:pt x="76" y="285"/>
                    <a:pt x="76" y="285"/>
                  </a:cubicBezTo>
                  <a:cubicBezTo>
                    <a:pt x="86" y="279"/>
                    <a:pt x="96" y="274"/>
                    <a:pt x="106" y="268"/>
                  </a:cubicBezTo>
                  <a:cubicBezTo>
                    <a:pt x="203" y="215"/>
                    <a:pt x="287" y="189"/>
                    <a:pt x="359" y="181"/>
                  </a:cubicBezTo>
                  <a:cubicBezTo>
                    <a:pt x="363" y="206"/>
                    <a:pt x="363" y="206"/>
                    <a:pt x="363" y="206"/>
                  </a:cubicBezTo>
                  <a:cubicBezTo>
                    <a:pt x="365" y="215"/>
                    <a:pt x="360" y="221"/>
                    <a:pt x="357" y="226"/>
                  </a:cubicBezTo>
                  <a:cubicBezTo>
                    <a:pt x="355" y="232"/>
                    <a:pt x="353" y="237"/>
                    <a:pt x="354" y="243"/>
                  </a:cubicBezTo>
                  <a:cubicBezTo>
                    <a:pt x="355" y="250"/>
                    <a:pt x="358" y="257"/>
                    <a:pt x="362" y="261"/>
                  </a:cubicBezTo>
                  <a:cubicBezTo>
                    <a:pt x="367" y="265"/>
                    <a:pt x="373" y="267"/>
                    <a:pt x="384" y="265"/>
                  </a:cubicBezTo>
                  <a:cubicBezTo>
                    <a:pt x="395" y="263"/>
                    <a:pt x="400" y="259"/>
                    <a:pt x="403" y="254"/>
                  </a:cubicBezTo>
                  <a:cubicBezTo>
                    <a:pt x="406" y="249"/>
                    <a:pt x="407" y="242"/>
                    <a:pt x="406" y="235"/>
                  </a:cubicBezTo>
                  <a:cubicBezTo>
                    <a:pt x="405" y="228"/>
                    <a:pt x="401" y="224"/>
                    <a:pt x="396" y="220"/>
                  </a:cubicBezTo>
                  <a:cubicBezTo>
                    <a:pt x="391" y="216"/>
                    <a:pt x="385" y="211"/>
                    <a:pt x="383" y="203"/>
                  </a:cubicBezTo>
                  <a:cubicBezTo>
                    <a:pt x="383" y="203"/>
                    <a:pt x="383" y="202"/>
                    <a:pt x="383" y="202"/>
                  </a:cubicBezTo>
                  <a:cubicBezTo>
                    <a:pt x="379" y="179"/>
                    <a:pt x="379" y="179"/>
                    <a:pt x="379" y="179"/>
                  </a:cubicBezTo>
                  <a:cubicBezTo>
                    <a:pt x="504" y="170"/>
                    <a:pt x="590" y="212"/>
                    <a:pt x="641" y="250"/>
                  </a:cubicBez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7" name="îś1ïḑè">
              <a:extLst>
                <a:ext uri="{FF2B5EF4-FFF2-40B4-BE49-F238E27FC236}">
                  <a16:creationId xmlns="" xmlns:a16="http://schemas.microsoft.com/office/drawing/2014/main" id="{64367803-E8A8-4936-B546-A5CD111E1151}"/>
                </a:ext>
              </a:extLst>
            </p:cNvPr>
            <p:cNvSpPr/>
            <p:nvPr/>
          </p:nvSpPr>
          <p:spPr bwMode="auto">
            <a:xfrm>
              <a:off x="1933350" y="3395465"/>
              <a:ext cx="1325104" cy="730326"/>
            </a:xfrm>
            <a:custGeom>
              <a:avLst/>
              <a:gdLst>
                <a:gd name="T0" fmla="*/ 474 w 479"/>
                <a:gd name="T1" fmla="*/ 82 h 264"/>
                <a:gd name="T2" fmla="*/ 459 w 479"/>
                <a:gd name="T3" fmla="*/ 65 h 264"/>
                <a:gd name="T4" fmla="*/ 440 w 479"/>
                <a:gd name="T5" fmla="*/ 67 h 264"/>
                <a:gd name="T6" fmla="*/ 428 w 479"/>
                <a:gd name="T7" fmla="*/ 79 h 264"/>
                <a:gd name="T8" fmla="*/ 413 w 479"/>
                <a:gd name="T9" fmla="*/ 96 h 264"/>
                <a:gd name="T10" fmla="*/ 413 w 479"/>
                <a:gd name="T11" fmla="*/ 96 h 264"/>
                <a:gd name="T12" fmla="*/ 385 w 479"/>
                <a:gd name="T13" fmla="*/ 106 h 264"/>
                <a:gd name="T14" fmla="*/ 344 w 479"/>
                <a:gd name="T15" fmla="*/ 3 h 264"/>
                <a:gd name="T16" fmla="*/ 300 w 479"/>
                <a:gd name="T17" fmla="*/ 15 h 264"/>
                <a:gd name="T18" fmla="*/ 301 w 479"/>
                <a:gd name="T19" fmla="*/ 23 h 264"/>
                <a:gd name="T20" fmla="*/ 310 w 479"/>
                <a:gd name="T21" fmla="*/ 31 h 264"/>
                <a:gd name="T22" fmla="*/ 326 w 479"/>
                <a:gd name="T23" fmla="*/ 55 h 264"/>
                <a:gd name="T24" fmla="*/ 323 w 479"/>
                <a:gd name="T25" fmla="*/ 87 h 264"/>
                <a:gd name="T26" fmla="*/ 293 w 479"/>
                <a:gd name="T27" fmla="*/ 108 h 264"/>
                <a:gd name="T28" fmla="*/ 256 w 479"/>
                <a:gd name="T29" fmla="*/ 101 h 264"/>
                <a:gd name="T30" fmla="*/ 240 w 479"/>
                <a:gd name="T31" fmla="*/ 73 h 264"/>
                <a:gd name="T32" fmla="*/ 245 w 479"/>
                <a:gd name="T33" fmla="*/ 46 h 264"/>
                <a:gd name="T34" fmla="*/ 248 w 479"/>
                <a:gd name="T35" fmla="*/ 36 h 264"/>
                <a:gd name="T36" fmla="*/ 246 w 479"/>
                <a:gd name="T37" fmla="*/ 24 h 264"/>
                <a:gd name="T38" fmla="*/ 166 w 479"/>
                <a:gd name="T39" fmla="*/ 30 h 264"/>
                <a:gd name="T40" fmla="*/ 0 w 479"/>
                <a:gd name="T41" fmla="*/ 0 h 264"/>
                <a:gd name="T42" fmla="*/ 91 w 479"/>
                <a:gd name="T43" fmla="*/ 191 h 264"/>
                <a:gd name="T44" fmla="*/ 428 w 479"/>
                <a:gd name="T45" fmla="*/ 211 h 264"/>
                <a:gd name="T46" fmla="*/ 393 w 479"/>
                <a:gd name="T47" fmla="*/ 125 h 264"/>
                <a:gd name="T48" fmla="*/ 421 w 479"/>
                <a:gd name="T49" fmla="*/ 114 h 264"/>
                <a:gd name="T50" fmla="*/ 442 w 479"/>
                <a:gd name="T51" fmla="*/ 116 h 264"/>
                <a:gd name="T52" fmla="*/ 459 w 479"/>
                <a:gd name="T53" fmla="*/ 116 h 264"/>
                <a:gd name="T54" fmla="*/ 474 w 479"/>
                <a:gd name="T55" fmla="*/ 104 h 264"/>
                <a:gd name="T56" fmla="*/ 474 w 479"/>
                <a:gd name="T57" fmla="*/ 8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9" h="264">
                  <a:moveTo>
                    <a:pt x="474" y="82"/>
                  </a:moveTo>
                  <a:cubicBezTo>
                    <a:pt x="470" y="72"/>
                    <a:pt x="465" y="67"/>
                    <a:pt x="459" y="65"/>
                  </a:cubicBezTo>
                  <a:cubicBezTo>
                    <a:pt x="454" y="63"/>
                    <a:pt x="447" y="64"/>
                    <a:pt x="440" y="67"/>
                  </a:cubicBezTo>
                  <a:cubicBezTo>
                    <a:pt x="434" y="69"/>
                    <a:pt x="431" y="73"/>
                    <a:pt x="428" y="79"/>
                  </a:cubicBezTo>
                  <a:cubicBezTo>
                    <a:pt x="424" y="85"/>
                    <a:pt x="421" y="92"/>
                    <a:pt x="413" y="96"/>
                  </a:cubicBezTo>
                  <a:cubicBezTo>
                    <a:pt x="413" y="96"/>
                    <a:pt x="413" y="96"/>
                    <a:pt x="413" y="96"/>
                  </a:cubicBezTo>
                  <a:cubicBezTo>
                    <a:pt x="385" y="106"/>
                    <a:pt x="385" y="106"/>
                    <a:pt x="385" y="106"/>
                  </a:cubicBezTo>
                  <a:cubicBezTo>
                    <a:pt x="344" y="3"/>
                    <a:pt x="344" y="3"/>
                    <a:pt x="344" y="3"/>
                  </a:cubicBezTo>
                  <a:cubicBezTo>
                    <a:pt x="329" y="8"/>
                    <a:pt x="314" y="11"/>
                    <a:pt x="300" y="15"/>
                  </a:cubicBezTo>
                  <a:cubicBezTo>
                    <a:pt x="301" y="23"/>
                    <a:pt x="301" y="23"/>
                    <a:pt x="301" y="23"/>
                  </a:cubicBezTo>
                  <a:cubicBezTo>
                    <a:pt x="302" y="25"/>
                    <a:pt x="304" y="26"/>
                    <a:pt x="310" y="31"/>
                  </a:cubicBezTo>
                  <a:cubicBezTo>
                    <a:pt x="316" y="36"/>
                    <a:pt x="324" y="44"/>
                    <a:pt x="326" y="55"/>
                  </a:cubicBezTo>
                  <a:cubicBezTo>
                    <a:pt x="328" y="65"/>
                    <a:pt x="329" y="76"/>
                    <a:pt x="323" y="87"/>
                  </a:cubicBezTo>
                  <a:cubicBezTo>
                    <a:pt x="318" y="96"/>
                    <a:pt x="307" y="105"/>
                    <a:pt x="293" y="108"/>
                  </a:cubicBezTo>
                  <a:cubicBezTo>
                    <a:pt x="278" y="111"/>
                    <a:pt x="264" y="108"/>
                    <a:pt x="256" y="101"/>
                  </a:cubicBezTo>
                  <a:cubicBezTo>
                    <a:pt x="247" y="93"/>
                    <a:pt x="243" y="83"/>
                    <a:pt x="240" y="73"/>
                  </a:cubicBezTo>
                  <a:cubicBezTo>
                    <a:pt x="238" y="62"/>
                    <a:pt x="242" y="52"/>
                    <a:pt x="245" y="46"/>
                  </a:cubicBezTo>
                  <a:cubicBezTo>
                    <a:pt x="248" y="38"/>
                    <a:pt x="249" y="37"/>
                    <a:pt x="248" y="36"/>
                  </a:cubicBezTo>
                  <a:cubicBezTo>
                    <a:pt x="246" y="24"/>
                    <a:pt x="246" y="24"/>
                    <a:pt x="246" y="24"/>
                  </a:cubicBezTo>
                  <a:cubicBezTo>
                    <a:pt x="217" y="28"/>
                    <a:pt x="191" y="30"/>
                    <a:pt x="166" y="30"/>
                  </a:cubicBezTo>
                  <a:cubicBezTo>
                    <a:pt x="96" y="30"/>
                    <a:pt x="41" y="16"/>
                    <a:pt x="0" y="0"/>
                  </a:cubicBezTo>
                  <a:cubicBezTo>
                    <a:pt x="91" y="191"/>
                    <a:pt x="91" y="191"/>
                    <a:pt x="91" y="191"/>
                  </a:cubicBezTo>
                  <a:cubicBezTo>
                    <a:pt x="91" y="191"/>
                    <a:pt x="259" y="264"/>
                    <a:pt x="428" y="211"/>
                  </a:cubicBezTo>
                  <a:cubicBezTo>
                    <a:pt x="393" y="125"/>
                    <a:pt x="393" y="125"/>
                    <a:pt x="393" y="125"/>
                  </a:cubicBezTo>
                  <a:cubicBezTo>
                    <a:pt x="421" y="114"/>
                    <a:pt x="421" y="114"/>
                    <a:pt x="421" y="114"/>
                  </a:cubicBezTo>
                  <a:cubicBezTo>
                    <a:pt x="429" y="111"/>
                    <a:pt x="436" y="114"/>
                    <a:pt x="442" y="116"/>
                  </a:cubicBezTo>
                  <a:cubicBezTo>
                    <a:pt x="448" y="117"/>
                    <a:pt x="453" y="118"/>
                    <a:pt x="459" y="116"/>
                  </a:cubicBezTo>
                  <a:cubicBezTo>
                    <a:pt x="465" y="113"/>
                    <a:pt x="471" y="109"/>
                    <a:pt x="474" y="104"/>
                  </a:cubicBezTo>
                  <a:cubicBezTo>
                    <a:pt x="477" y="99"/>
                    <a:pt x="479" y="92"/>
                    <a:pt x="474" y="82"/>
                  </a:cubicBez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8" name="îšḻíďé">
              <a:extLst>
                <a:ext uri="{FF2B5EF4-FFF2-40B4-BE49-F238E27FC236}">
                  <a16:creationId xmlns="" xmlns:a16="http://schemas.microsoft.com/office/drawing/2014/main" id="{582FAE76-1AA4-4A17-B082-643AE90265F1}"/>
                </a:ext>
              </a:extLst>
            </p:cNvPr>
            <p:cNvSpPr/>
            <p:nvPr/>
          </p:nvSpPr>
          <p:spPr bwMode="auto">
            <a:xfrm>
              <a:off x="3849725" y="2873136"/>
              <a:ext cx="1217600" cy="671900"/>
            </a:xfrm>
            <a:custGeom>
              <a:avLst/>
              <a:gdLst>
                <a:gd name="T0" fmla="*/ 421 w 440"/>
                <a:gd name="T1" fmla="*/ 88 h 243"/>
                <a:gd name="T2" fmla="*/ 175 w 440"/>
                <a:gd name="T3" fmla="*/ 3 h 243"/>
                <a:gd name="T4" fmla="*/ 180 w 440"/>
                <a:gd name="T5" fmla="*/ 8 h 243"/>
                <a:gd name="T6" fmla="*/ 195 w 440"/>
                <a:gd name="T7" fmla="*/ 33 h 243"/>
                <a:gd name="T8" fmla="*/ 190 w 440"/>
                <a:gd name="T9" fmla="*/ 64 h 243"/>
                <a:gd name="T10" fmla="*/ 158 w 440"/>
                <a:gd name="T11" fmla="*/ 83 h 243"/>
                <a:gd name="T12" fmla="*/ 122 w 440"/>
                <a:gd name="T13" fmla="*/ 74 h 243"/>
                <a:gd name="T14" fmla="*/ 108 w 440"/>
                <a:gd name="T15" fmla="*/ 46 h 243"/>
                <a:gd name="T16" fmla="*/ 114 w 440"/>
                <a:gd name="T17" fmla="*/ 19 h 243"/>
                <a:gd name="T18" fmla="*/ 118 w 440"/>
                <a:gd name="T19" fmla="*/ 9 h 243"/>
                <a:gd name="T20" fmla="*/ 118 w 440"/>
                <a:gd name="T21" fmla="*/ 8 h 243"/>
                <a:gd name="T22" fmla="*/ 69 w 440"/>
                <a:gd name="T23" fmla="*/ 18 h 243"/>
                <a:gd name="T24" fmla="*/ 89 w 440"/>
                <a:gd name="T25" fmla="*/ 97 h 243"/>
                <a:gd name="T26" fmla="*/ 60 w 440"/>
                <a:gd name="T27" fmla="*/ 104 h 243"/>
                <a:gd name="T28" fmla="*/ 40 w 440"/>
                <a:gd name="T29" fmla="*/ 100 h 243"/>
                <a:gd name="T30" fmla="*/ 23 w 440"/>
                <a:gd name="T31" fmla="*/ 97 h 243"/>
                <a:gd name="T32" fmla="*/ 6 w 440"/>
                <a:gd name="T33" fmla="*/ 107 h 243"/>
                <a:gd name="T34" fmla="*/ 3 w 440"/>
                <a:gd name="T35" fmla="*/ 129 h 243"/>
                <a:gd name="T36" fmla="*/ 16 w 440"/>
                <a:gd name="T37" fmla="*/ 147 h 243"/>
                <a:gd name="T38" fmla="*/ 35 w 440"/>
                <a:gd name="T39" fmla="*/ 148 h 243"/>
                <a:gd name="T40" fmla="*/ 49 w 440"/>
                <a:gd name="T41" fmla="*/ 138 h 243"/>
                <a:gd name="T42" fmla="*/ 65 w 440"/>
                <a:gd name="T43" fmla="*/ 123 h 243"/>
                <a:gd name="T44" fmla="*/ 66 w 440"/>
                <a:gd name="T45" fmla="*/ 123 h 243"/>
                <a:gd name="T46" fmla="*/ 94 w 440"/>
                <a:gd name="T47" fmla="*/ 117 h 243"/>
                <a:gd name="T48" fmla="*/ 112 w 440"/>
                <a:gd name="T49" fmla="*/ 187 h 243"/>
                <a:gd name="T50" fmla="*/ 403 w 440"/>
                <a:gd name="T51" fmla="*/ 230 h 243"/>
                <a:gd name="T52" fmla="*/ 440 w 440"/>
                <a:gd name="T53" fmla="*/ 186 h 243"/>
                <a:gd name="T54" fmla="*/ 421 w 440"/>
                <a:gd name="T55" fmla="*/ 8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0" h="243">
                  <a:moveTo>
                    <a:pt x="421" y="88"/>
                  </a:moveTo>
                  <a:cubicBezTo>
                    <a:pt x="381" y="52"/>
                    <a:pt x="300" y="0"/>
                    <a:pt x="175" y="3"/>
                  </a:cubicBezTo>
                  <a:cubicBezTo>
                    <a:pt x="176" y="4"/>
                    <a:pt x="178" y="6"/>
                    <a:pt x="180" y="8"/>
                  </a:cubicBezTo>
                  <a:cubicBezTo>
                    <a:pt x="186" y="13"/>
                    <a:pt x="193" y="21"/>
                    <a:pt x="195" y="33"/>
                  </a:cubicBezTo>
                  <a:cubicBezTo>
                    <a:pt x="196" y="43"/>
                    <a:pt x="196" y="54"/>
                    <a:pt x="190" y="64"/>
                  </a:cubicBezTo>
                  <a:cubicBezTo>
                    <a:pt x="185" y="73"/>
                    <a:pt x="173" y="81"/>
                    <a:pt x="158" y="83"/>
                  </a:cubicBezTo>
                  <a:cubicBezTo>
                    <a:pt x="144" y="86"/>
                    <a:pt x="130" y="82"/>
                    <a:pt x="122" y="74"/>
                  </a:cubicBezTo>
                  <a:cubicBezTo>
                    <a:pt x="113" y="66"/>
                    <a:pt x="110" y="56"/>
                    <a:pt x="108" y="46"/>
                  </a:cubicBezTo>
                  <a:cubicBezTo>
                    <a:pt x="106" y="35"/>
                    <a:pt x="110" y="25"/>
                    <a:pt x="114" y="19"/>
                  </a:cubicBezTo>
                  <a:cubicBezTo>
                    <a:pt x="118" y="11"/>
                    <a:pt x="118" y="11"/>
                    <a:pt x="118" y="9"/>
                  </a:cubicBezTo>
                  <a:cubicBezTo>
                    <a:pt x="118" y="8"/>
                    <a:pt x="118" y="8"/>
                    <a:pt x="118" y="8"/>
                  </a:cubicBezTo>
                  <a:cubicBezTo>
                    <a:pt x="102" y="11"/>
                    <a:pt x="86" y="14"/>
                    <a:pt x="69" y="18"/>
                  </a:cubicBezTo>
                  <a:cubicBezTo>
                    <a:pt x="89" y="97"/>
                    <a:pt x="89" y="97"/>
                    <a:pt x="89" y="97"/>
                  </a:cubicBezTo>
                  <a:cubicBezTo>
                    <a:pt x="60" y="104"/>
                    <a:pt x="60" y="104"/>
                    <a:pt x="60" y="104"/>
                  </a:cubicBezTo>
                  <a:cubicBezTo>
                    <a:pt x="52" y="106"/>
                    <a:pt x="46" y="102"/>
                    <a:pt x="40" y="100"/>
                  </a:cubicBezTo>
                  <a:cubicBezTo>
                    <a:pt x="34" y="97"/>
                    <a:pt x="29" y="96"/>
                    <a:pt x="23" y="97"/>
                  </a:cubicBezTo>
                  <a:cubicBezTo>
                    <a:pt x="16" y="99"/>
                    <a:pt x="10" y="102"/>
                    <a:pt x="6" y="107"/>
                  </a:cubicBezTo>
                  <a:cubicBezTo>
                    <a:pt x="2" y="112"/>
                    <a:pt x="0" y="118"/>
                    <a:pt x="3" y="129"/>
                  </a:cubicBezTo>
                  <a:cubicBezTo>
                    <a:pt x="6" y="140"/>
                    <a:pt x="10" y="145"/>
                    <a:pt x="16" y="147"/>
                  </a:cubicBezTo>
                  <a:cubicBezTo>
                    <a:pt x="21" y="150"/>
                    <a:pt x="28" y="150"/>
                    <a:pt x="35" y="148"/>
                  </a:cubicBezTo>
                  <a:cubicBezTo>
                    <a:pt x="41" y="147"/>
                    <a:pt x="45" y="143"/>
                    <a:pt x="49" y="138"/>
                  </a:cubicBezTo>
                  <a:cubicBezTo>
                    <a:pt x="53" y="133"/>
                    <a:pt x="57" y="126"/>
                    <a:pt x="65" y="123"/>
                  </a:cubicBezTo>
                  <a:cubicBezTo>
                    <a:pt x="65" y="123"/>
                    <a:pt x="66" y="123"/>
                    <a:pt x="66" y="123"/>
                  </a:cubicBezTo>
                  <a:cubicBezTo>
                    <a:pt x="94" y="117"/>
                    <a:pt x="94" y="117"/>
                    <a:pt x="94" y="117"/>
                  </a:cubicBezTo>
                  <a:cubicBezTo>
                    <a:pt x="112" y="187"/>
                    <a:pt x="112" y="187"/>
                    <a:pt x="112" y="187"/>
                  </a:cubicBezTo>
                  <a:cubicBezTo>
                    <a:pt x="267" y="135"/>
                    <a:pt x="339" y="203"/>
                    <a:pt x="403" y="230"/>
                  </a:cubicBezTo>
                  <a:cubicBezTo>
                    <a:pt x="433" y="243"/>
                    <a:pt x="440" y="186"/>
                    <a:pt x="440" y="186"/>
                  </a:cubicBezTo>
                  <a:lnTo>
                    <a:pt x="421" y="88"/>
                  </a:ln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19" name="işľiḋe">
              <a:extLst>
                <a:ext uri="{FF2B5EF4-FFF2-40B4-BE49-F238E27FC236}">
                  <a16:creationId xmlns="" xmlns:a16="http://schemas.microsoft.com/office/drawing/2014/main" id="{5EA1FF2E-3ED9-4000-AFC0-3A0EB2F2E5AE}"/>
                </a:ext>
              </a:extLst>
            </p:cNvPr>
            <p:cNvSpPr/>
            <p:nvPr/>
          </p:nvSpPr>
          <p:spPr bwMode="auto">
            <a:xfrm>
              <a:off x="2947627" y="2939741"/>
              <a:ext cx="1150993" cy="1017782"/>
            </a:xfrm>
            <a:custGeom>
              <a:avLst/>
              <a:gdLst>
                <a:gd name="T0" fmla="*/ 401 w 416"/>
                <a:gd name="T1" fmla="*/ 115 h 368"/>
                <a:gd name="T2" fmla="*/ 397 w 416"/>
                <a:gd name="T3" fmla="*/ 116 h 368"/>
                <a:gd name="T4" fmla="*/ 389 w 416"/>
                <a:gd name="T5" fmla="*/ 125 h 368"/>
                <a:gd name="T6" fmla="*/ 365 w 416"/>
                <a:gd name="T7" fmla="*/ 141 h 368"/>
                <a:gd name="T8" fmla="*/ 334 w 416"/>
                <a:gd name="T9" fmla="*/ 139 h 368"/>
                <a:gd name="T10" fmla="*/ 312 w 416"/>
                <a:gd name="T11" fmla="*/ 109 h 368"/>
                <a:gd name="T12" fmla="*/ 318 w 416"/>
                <a:gd name="T13" fmla="*/ 72 h 368"/>
                <a:gd name="T14" fmla="*/ 345 w 416"/>
                <a:gd name="T15" fmla="*/ 56 h 368"/>
                <a:gd name="T16" fmla="*/ 373 w 416"/>
                <a:gd name="T17" fmla="*/ 60 h 368"/>
                <a:gd name="T18" fmla="*/ 383 w 416"/>
                <a:gd name="T19" fmla="*/ 63 h 368"/>
                <a:gd name="T20" fmla="*/ 388 w 416"/>
                <a:gd name="T21" fmla="*/ 62 h 368"/>
                <a:gd name="T22" fmla="*/ 372 w 416"/>
                <a:gd name="T23" fmla="*/ 0 h 368"/>
                <a:gd name="T24" fmla="*/ 216 w 416"/>
                <a:gd name="T25" fmla="*/ 67 h 368"/>
                <a:gd name="T26" fmla="*/ 0 w 416"/>
                <a:gd name="T27" fmla="*/ 161 h 368"/>
                <a:gd name="T28" fmla="*/ 34 w 416"/>
                <a:gd name="T29" fmla="*/ 247 h 368"/>
                <a:gd name="T30" fmla="*/ 38 w 416"/>
                <a:gd name="T31" fmla="*/ 245 h 368"/>
                <a:gd name="T32" fmla="*/ 45 w 416"/>
                <a:gd name="T33" fmla="*/ 235 h 368"/>
                <a:gd name="T34" fmla="*/ 67 w 416"/>
                <a:gd name="T35" fmla="*/ 216 h 368"/>
                <a:gd name="T36" fmla="*/ 98 w 416"/>
                <a:gd name="T37" fmla="*/ 214 h 368"/>
                <a:gd name="T38" fmla="*/ 124 w 416"/>
                <a:gd name="T39" fmla="*/ 241 h 368"/>
                <a:gd name="T40" fmla="*/ 122 w 416"/>
                <a:gd name="T41" fmla="*/ 278 h 368"/>
                <a:gd name="T42" fmla="*/ 98 w 416"/>
                <a:gd name="T43" fmla="*/ 298 h 368"/>
                <a:gd name="T44" fmla="*/ 70 w 416"/>
                <a:gd name="T45" fmla="*/ 298 h 368"/>
                <a:gd name="T46" fmla="*/ 60 w 416"/>
                <a:gd name="T47" fmla="*/ 296 h 368"/>
                <a:gd name="T48" fmla="*/ 55 w 416"/>
                <a:gd name="T49" fmla="*/ 297 h 368"/>
                <a:gd name="T50" fmla="*/ 84 w 416"/>
                <a:gd name="T51" fmla="*/ 368 h 368"/>
                <a:gd name="T52" fmla="*/ 180 w 416"/>
                <a:gd name="T53" fmla="*/ 314 h 368"/>
                <a:gd name="T54" fmla="*/ 416 w 416"/>
                <a:gd name="T55" fmla="*/ 171 h 368"/>
                <a:gd name="T56" fmla="*/ 401 w 416"/>
                <a:gd name="T57" fmla="*/ 11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368">
                  <a:moveTo>
                    <a:pt x="401" y="115"/>
                  </a:moveTo>
                  <a:cubicBezTo>
                    <a:pt x="397" y="116"/>
                    <a:pt x="397" y="116"/>
                    <a:pt x="397" y="116"/>
                  </a:cubicBezTo>
                  <a:cubicBezTo>
                    <a:pt x="395" y="117"/>
                    <a:pt x="394" y="118"/>
                    <a:pt x="389" y="125"/>
                  </a:cubicBezTo>
                  <a:cubicBezTo>
                    <a:pt x="384" y="131"/>
                    <a:pt x="376" y="139"/>
                    <a:pt x="365" y="141"/>
                  </a:cubicBezTo>
                  <a:cubicBezTo>
                    <a:pt x="355" y="144"/>
                    <a:pt x="344" y="144"/>
                    <a:pt x="334" y="139"/>
                  </a:cubicBezTo>
                  <a:cubicBezTo>
                    <a:pt x="324" y="134"/>
                    <a:pt x="315" y="123"/>
                    <a:pt x="312" y="109"/>
                  </a:cubicBezTo>
                  <a:cubicBezTo>
                    <a:pt x="308" y="95"/>
                    <a:pt x="312" y="80"/>
                    <a:pt x="318" y="72"/>
                  </a:cubicBezTo>
                  <a:cubicBezTo>
                    <a:pt x="326" y="62"/>
                    <a:pt x="336" y="58"/>
                    <a:pt x="345" y="56"/>
                  </a:cubicBezTo>
                  <a:cubicBezTo>
                    <a:pt x="356" y="53"/>
                    <a:pt x="366" y="57"/>
                    <a:pt x="373" y="60"/>
                  </a:cubicBezTo>
                  <a:cubicBezTo>
                    <a:pt x="381" y="63"/>
                    <a:pt x="382" y="63"/>
                    <a:pt x="383" y="63"/>
                  </a:cubicBezTo>
                  <a:cubicBezTo>
                    <a:pt x="388" y="62"/>
                    <a:pt x="388" y="62"/>
                    <a:pt x="388" y="62"/>
                  </a:cubicBezTo>
                  <a:cubicBezTo>
                    <a:pt x="372" y="0"/>
                    <a:pt x="372" y="0"/>
                    <a:pt x="372" y="0"/>
                  </a:cubicBezTo>
                  <a:cubicBezTo>
                    <a:pt x="324" y="14"/>
                    <a:pt x="272" y="35"/>
                    <a:pt x="216" y="67"/>
                  </a:cubicBezTo>
                  <a:cubicBezTo>
                    <a:pt x="135" y="111"/>
                    <a:pt x="64" y="141"/>
                    <a:pt x="0" y="161"/>
                  </a:cubicBezTo>
                  <a:cubicBezTo>
                    <a:pt x="34" y="247"/>
                    <a:pt x="34" y="247"/>
                    <a:pt x="34" y="247"/>
                  </a:cubicBezTo>
                  <a:cubicBezTo>
                    <a:pt x="38" y="245"/>
                    <a:pt x="38" y="245"/>
                    <a:pt x="38" y="245"/>
                  </a:cubicBezTo>
                  <a:cubicBezTo>
                    <a:pt x="40" y="244"/>
                    <a:pt x="41" y="242"/>
                    <a:pt x="45" y="235"/>
                  </a:cubicBezTo>
                  <a:cubicBezTo>
                    <a:pt x="49" y="229"/>
                    <a:pt x="56" y="220"/>
                    <a:pt x="67" y="216"/>
                  </a:cubicBezTo>
                  <a:cubicBezTo>
                    <a:pt x="76" y="212"/>
                    <a:pt x="87" y="210"/>
                    <a:pt x="98" y="214"/>
                  </a:cubicBezTo>
                  <a:cubicBezTo>
                    <a:pt x="108" y="217"/>
                    <a:pt x="118" y="227"/>
                    <a:pt x="124" y="241"/>
                  </a:cubicBezTo>
                  <a:cubicBezTo>
                    <a:pt x="129" y="254"/>
                    <a:pt x="128" y="269"/>
                    <a:pt x="122" y="278"/>
                  </a:cubicBezTo>
                  <a:cubicBezTo>
                    <a:pt x="116" y="288"/>
                    <a:pt x="107" y="294"/>
                    <a:pt x="98" y="298"/>
                  </a:cubicBezTo>
                  <a:cubicBezTo>
                    <a:pt x="87" y="302"/>
                    <a:pt x="77" y="300"/>
                    <a:pt x="70" y="298"/>
                  </a:cubicBezTo>
                  <a:cubicBezTo>
                    <a:pt x="62" y="296"/>
                    <a:pt x="61" y="295"/>
                    <a:pt x="60" y="296"/>
                  </a:cubicBezTo>
                  <a:cubicBezTo>
                    <a:pt x="55" y="297"/>
                    <a:pt x="55" y="297"/>
                    <a:pt x="55" y="297"/>
                  </a:cubicBezTo>
                  <a:cubicBezTo>
                    <a:pt x="84" y="368"/>
                    <a:pt x="84" y="368"/>
                    <a:pt x="84" y="368"/>
                  </a:cubicBezTo>
                  <a:cubicBezTo>
                    <a:pt x="116" y="356"/>
                    <a:pt x="149" y="338"/>
                    <a:pt x="180" y="314"/>
                  </a:cubicBezTo>
                  <a:cubicBezTo>
                    <a:pt x="275" y="241"/>
                    <a:pt x="352" y="196"/>
                    <a:pt x="416" y="171"/>
                  </a:cubicBezTo>
                  <a:lnTo>
                    <a:pt x="401" y="115"/>
                  </a:ln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0" name="íṥ1íḑe">
              <a:extLst>
                <a:ext uri="{FF2B5EF4-FFF2-40B4-BE49-F238E27FC236}">
                  <a16:creationId xmlns="" xmlns:a16="http://schemas.microsoft.com/office/drawing/2014/main" id="{77AE917B-AE4E-4930-8DA7-1F056236B7A3}"/>
                </a:ext>
              </a:extLst>
            </p:cNvPr>
            <p:cNvSpPr/>
            <p:nvPr/>
          </p:nvSpPr>
          <p:spPr bwMode="auto">
            <a:xfrm>
              <a:off x="1905305" y="4322103"/>
              <a:ext cx="823807" cy="1382361"/>
            </a:xfrm>
            <a:custGeom>
              <a:avLst/>
              <a:gdLst>
                <a:gd name="T0" fmla="*/ 294 w 298"/>
                <a:gd name="T1" fmla="*/ 390 h 500"/>
                <a:gd name="T2" fmla="*/ 103 w 298"/>
                <a:gd name="T3" fmla="*/ 0 h 500"/>
                <a:gd name="T4" fmla="*/ 0 w 298"/>
                <a:gd name="T5" fmla="*/ 54 h 500"/>
                <a:gd name="T6" fmla="*/ 169 w 298"/>
                <a:gd name="T7" fmla="*/ 456 h 500"/>
                <a:gd name="T8" fmla="*/ 188 w 298"/>
                <a:gd name="T9" fmla="*/ 475 h 500"/>
                <a:gd name="T10" fmla="*/ 298 w 298"/>
                <a:gd name="T11" fmla="*/ 404 h 500"/>
                <a:gd name="T12" fmla="*/ 294 w 298"/>
                <a:gd name="T13" fmla="*/ 390 h 500"/>
              </a:gdLst>
              <a:ahLst/>
              <a:cxnLst>
                <a:cxn ang="0">
                  <a:pos x="T0" y="T1"/>
                </a:cxn>
                <a:cxn ang="0">
                  <a:pos x="T2" y="T3"/>
                </a:cxn>
                <a:cxn ang="0">
                  <a:pos x="T4" y="T5"/>
                </a:cxn>
                <a:cxn ang="0">
                  <a:pos x="T6" y="T7"/>
                </a:cxn>
                <a:cxn ang="0">
                  <a:pos x="T8" y="T9"/>
                </a:cxn>
                <a:cxn ang="0">
                  <a:pos x="T10" y="T11"/>
                </a:cxn>
                <a:cxn ang="0">
                  <a:pos x="T12" y="T13"/>
                </a:cxn>
              </a:cxnLst>
              <a:rect l="0" t="0" r="r" b="b"/>
              <a:pathLst>
                <a:path w="298" h="500">
                  <a:moveTo>
                    <a:pt x="294" y="390"/>
                  </a:moveTo>
                  <a:cubicBezTo>
                    <a:pt x="269" y="349"/>
                    <a:pt x="192" y="190"/>
                    <a:pt x="103" y="0"/>
                  </a:cubicBezTo>
                  <a:cubicBezTo>
                    <a:pt x="0" y="54"/>
                    <a:pt x="0" y="54"/>
                    <a:pt x="0" y="54"/>
                  </a:cubicBezTo>
                  <a:cubicBezTo>
                    <a:pt x="83" y="243"/>
                    <a:pt x="152" y="405"/>
                    <a:pt x="169" y="456"/>
                  </a:cubicBezTo>
                  <a:cubicBezTo>
                    <a:pt x="172" y="466"/>
                    <a:pt x="179" y="473"/>
                    <a:pt x="188" y="475"/>
                  </a:cubicBezTo>
                  <a:cubicBezTo>
                    <a:pt x="273" y="500"/>
                    <a:pt x="297" y="434"/>
                    <a:pt x="298" y="404"/>
                  </a:cubicBezTo>
                  <a:cubicBezTo>
                    <a:pt x="298" y="399"/>
                    <a:pt x="297" y="394"/>
                    <a:pt x="294" y="390"/>
                  </a:cubicBezTo>
                  <a:close/>
                </a:path>
              </a:pathLst>
            </a:custGeom>
            <a:solidFill>
              <a:schemeClr val="bg1">
                <a:lumMod val="8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1" name="ïš1ide">
              <a:extLst>
                <a:ext uri="{FF2B5EF4-FFF2-40B4-BE49-F238E27FC236}">
                  <a16:creationId xmlns="" xmlns:a16="http://schemas.microsoft.com/office/drawing/2014/main" id="{6ACD3897-5027-4A8A-BB8D-AD06CCBD4200}"/>
                </a:ext>
              </a:extLst>
            </p:cNvPr>
            <p:cNvSpPr/>
            <p:nvPr/>
          </p:nvSpPr>
          <p:spPr bwMode="auto">
            <a:xfrm>
              <a:off x="917904" y="1976879"/>
              <a:ext cx="738506" cy="1343800"/>
            </a:xfrm>
            <a:custGeom>
              <a:avLst/>
              <a:gdLst>
                <a:gd name="T0" fmla="*/ 184 w 267"/>
                <a:gd name="T1" fmla="*/ 462 h 486"/>
                <a:gd name="T2" fmla="*/ 163 w 267"/>
                <a:gd name="T3" fmla="*/ 442 h 486"/>
                <a:gd name="T4" fmla="*/ 159 w 267"/>
                <a:gd name="T5" fmla="*/ 410 h 486"/>
                <a:gd name="T6" fmla="*/ 185 w 267"/>
                <a:gd name="T7" fmla="*/ 383 h 486"/>
                <a:gd name="T8" fmla="*/ 222 w 267"/>
                <a:gd name="T9" fmla="*/ 382 h 486"/>
                <a:gd name="T10" fmla="*/ 243 w 267"/>
                <a:gd name="T11" fmla="*/ 405 h 486"/>
                <a:gd name="T12" fmla="*/ 245 w 267"/>
                <a:gd name="T13" fmla="*/ 433 h 486"/>
                <a:gd name="T14" fmla="*/ 244 w 267"/>
                <a:gd name="T15" fmla="*/ 443 h 486"/>
                <a:gd name="T16" fmla="*/ 246 w 267"/>
                <a:gd name="T17" fmla="*/ 448 h 486"/>
                <a:gd name="T18" fmla="*/ 267 w 267"/>
                <a:gd name="T19" fmla="*/ 436 h 486"/>
                <a:gd name="T20" fmla="*/ 96 w 267"/>
                <a:gd name="T21" fmla="*/ 66 h 486"/>
                <a:gd name="T22" fmla="*/ 92 w 267"/>
                <a:gd name="T23" fmla="*/ 59 h 486"/>
                <a:gd name="T24" fmla="*/ 0 w 267"/>
                <a:gd name="T25" fmla="*/ 100 h 486"/>
                <a:gd name="T26" fmla="*/ 4 w 267"/>
                <a:gd name="T27" fmla="*/ 118 h 486"/>
                <a:gd name="T28" fmla="*/ 173 w 267"/>
                <a:gd name="T29" fmla="*/ 486 h 486"/>
                <a:gd name="T30" fmla="*/ 197 w 267"/>
                <a:gd name="T31" fmla="*/ 473 h 486"/>
                <a:gd name="T32" fmla="*/ 195 w 267"/>
                <a:gd name="T33" fmla="*/ 468 h 486"/>
                <a:gd name="T34" fmla="*/ 184 w 267"/>
                <a:gd name="T35" fmla="*/ 46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7" h="486">
                  <a:moveTo>
                    <a:pt x="184" y="462"/>
                  </a:moveTo>
                  <a:cubicBezTo>
                    <a:pt x="178" y="458"/>
                    <a:pt x="168" y="452"/>
                    <a:pt x="163" y="442"/>
                  </a:cubicBezTo>
                  <a:cubicBezTo>
                    <a:pt x="159" y="432"/>
                    <a:pt x="157" y="422"/>
                    <a:pt x="159" y="410"/>
                  </a:cubicBezTo>
                  <a:cubicBezTo>
                    <a:pt x="162" y="400"/>
                    <a:pt x="171" y="389"/>
                    <a:pt x="185" y="383"/>
                  </a:cubicBezTo>
                  <a:cubicBezTo>
                    <a:pt x="198" y="377"/>
                    <a:pt x="213" y="377"/>
                    <a:pt x="222" y="382"/>
                  </a:cubicBezTo>
                  <a:cubicBezTo>
                    <a:pt x="233" y="387"/>
                    <a:pt x="239" y="396"/>
                    <a:pt x="243" y="405"/>
                  </a:cubicBezTo>
                  <a:cubicBezTo>
                    <a:pt x="248" y="416"/>
                    <a:pt x="247" y="426"/>
                    <a:pt x="245" y="433"/>
                  </a:cubicBezTo>
                  <a:cubicBezTo>
                    <a:pt x="243" y="441"/>
                    <a:pt x="243" y="442"/>
                    <a:pt x="244" y="443"/>
                  </a:cubicBezTo>
                  <a:cubicBezTo>
                    <a:pt x="246" y="448"/>
                    <a:pt x="246" y="448"/>
                    <a:pt x="246" y="448"/>
                  </a:cubicBezTo>
                  <a:cubicBezTo>
                    <a:pt x="267" y="436"/>
                    <a:pt x="267" y="436"/>
                    <a:pt x="267" y="436"/>
                  </a:cubicBezTo>
                  <a:cubicBezTo>
                    <a:pt x="181" y="250"/>
                    <a:pt x="111" y="97"/>
                    <a:pt x="96" y="66"/>
                  </a:cubicBezTo>
                  <a:cubicBezTo>
                    <a:pt x="95" y="63"/>
                    <a:pt x="94" y="61"/>
                    <a:pt x="92" y="59"/>
                  </a:cubicBezTo>
                  <a:cubicBezTo>
                    <a:pt x="46" y="0"/>
                    <a:pt x="0" y="58"/>
                    <a:pt x="0" y="100"/>
                  </a:cubicBezTo>
                  <a:cubicBezTo>
                    <a:pt x="0" y="106"/>
                    <a:pt x="1" y="113"/>
                    <a:pt x="4" y="118"/>
                  </a:cubicBezTo>
                  <a:cubicBezTo>
                    <a:pt x="22" y="153"/>
                    <a:pt x="91" y="303"/>
                    <a:pt x="173" y="486"/>
                  </a:cubicBezTo>
                  <a:cubicBezTo>
                    <a:pt x="197" y="473"/>
                    <a:pt x="197" y="473"/>
                    <a:pt x="197" y="473"/>
                  </a:cubicBezTo>
                  <a:cubicBezTo>
                    <a:pt x="195" y="468"/>
                    <a:pt x="195" y="468"/>
                    <a:pt x="195" y="468"/>
                  </a:cubicBezTo>
                  <a:cubicBezTo>
                    <a:pt x="194" y="466"/>
                    <a:pt x="192" y="466"/>
                    <a:pt x="184" y="462"/>
                  </a:cubicBezTo>
                  <a:close/>
                </a:path>
              </a:pathLst>
            </a:custGeom>
            <a:solidFill>
              <a:schemeClr val="bg1">
                <a:lumMod val="8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2" name="ïṣļíḍè">
              <a:extLst>
                <a:ext uri="{FF2B5EF4-FFF2-40B4-BE49-F238E27FC236}">
                  <a16:creationId xmlns="" xmlns:a16="http://schemas.microsoft.com/office/drawing/2014/main" id="{D698027F-42A2-4BE8-81CF-048B0D5BB95D}"/>
                </a:ext>
              </a:extLst>
            </p:cNvPr>
            <p:cNvSpPr/>
            <p:nvPr/>
          </p:nvSpPr>
          <p:spPr bwMode="auto">
            <a:xfrm>
              <a:off x="3570448" y="1661379"/>
              <a:ext cx="1305239" cy="865873"/>
            </a:xfrm>
            <a:custGeom>
              <a:avLst/>
              <a:gdLst>
                <a:gd name="T0" fmla="*/ 472 w 472"/>
                <a:gd name="T1" fmla="*/ 276 h 313"/>
                <a:gd name="T2" fmla="*/ 446 w 472"/>
                <a:gd name="T3" fmla="*/ 144 h 313"/>
                <a:gd name="T4" fmla="*/ 61 w 472"/>
                <a:gd name="T5" fmla="*/ 38 h 313"/>
                <a:gd name="T6" fmla="*/ 89 w 472"/>
                <a:gd name="T7" fmla="*/ 150 h 313"/>
                <a:gd name="T8" fmla="*/ 60 w 472"/>
                <a:gd name="T9" fmla="*/ 156 h 313"/>
                <a:gd name="T10" fmla="*/ 40 w 472"/>
                <a:gd name="T11" fmla="*/ 152 h 313"/>
                <a:gd name="T12" fmla="*/ 23 w 472"/>
                <a:gd name="T13" fmla="*/ 149 h 313"/>
                <a:gd name="T14" fmla="*/ 6 w 472"/>
                <a:gd name="T15" fmla="*/ 158 h 313"/>
                <a:gd name="T16" fmla="*/ 3 w 472"/>
                <a:gd name="T17" fmla="*/ 180 h 313"/>
                <a:gd name="T18" fmla="*/ 16 w 472"/>
                <a:gd name="T19" fmla="*/ 199 h 313"/>
                <a:gd name="T20" fmla="*/ 35 w 472"/>
                <a:gd name="T21" fmla="*/ 200 h 313"/>
                <a:gd name="T22" fmla="*/ 49 w 472"/>
                <a:gd name="T23" fmla="*/ 190 h 313"/>
                <a:gd name="T24" fmla="*/ 65 w 472"/>
                <a:gd name="T25" fmla="*/ 175 h 313"/>
                <a:gd name="T26" fmla="*/ 66 w 472"/>
                <a:gd name="T27" fmla="*/ 175 h 313"/>
                <a:gd name="T28" fmla="*/ 94 w 472"/>
                <a:gd name="T29" fmla="*/ 169 h 313"/>
                <a:gd name="T30" fmla="*/ 112 w 472"/>
                <a:gd name="T31" fmla="*/ 243 h 313"/>
                <a:gd name="T32" fmla="*/ 243 w 472"/>
                <a:gd name="T33" fmla="*/ 220 h 313"/>
                <a:gd name="T34" fmla="*/ 248 w 472"/>
                <a:gd name="T35" fmla="*/ 252 h 313"/>
                <a:gd name="T36" fmla="*/ 242 w 472"/>
                <a:gd name="T37" fmla="*/ 272 h 313"/>
                <a:gd name="T38" fmla="*/ 238 w 472"/>
                <a:gd name="T39" fmla="*/ 289 h 313"/>
                <a:gd name="T40" fmla="*/ 247 w 472"/>
                <a:gd name="T41" fmla="*/ 307 h 313"/>
                <a:gd name="T42" fmla="*/ 268 w 472"/>
                <a:gd name="T43" fmla="*/ 311 h 313"/>
                <a:gd name="T44" fmla="*/ 288 w 472"/>
                <a:gd name="T45" fmla="*/ 300 h 313"/>
                <a:gd name="T46" fmla="*/ 290 w 472"/>
                <a:gd name="T47" fmla="*/ 281 h 313"/>
                <a:gd name="T48" fmla="*/ 281 w 472"/>
                <a:gd name="T49" fmla="*/ 266 h 313"/>
                <a:gd name="T50" fmla="*/ 267 w 472"/>
                <a:gd name="T51" fmla="*/ 249 h 313"/>
                <a:gd name="T52" fmla="*/ 267 w 472"/>
                <a:gd name="T53" fmla="*/ 248 h 313"/>
                <a:gd name="T54" fmla="*/ 263 w 472"/>
                <a:gd name="T55" fmla="*/ 218 h 313"/>
                <a:gd name="T56" fmla="*/ 280 w 472"/>
                <a:gd name="T57" fmla="*/ 217 h 313"/>
                <a:gd name="T58" fmla="*/ 472 w 472"/>
                <a:gd name="T59" fmla="*/ 27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2" h="313">
                  <a:moveTo>
                    <a:pt x="472" y="276"/>
                  </a:moveTo>
                  <a:cubicBezTo>
                    <a:pt x="446" y="144"/>
                    <a:pt x="446" y="144"/>
                    <a:pt x="446" y="144"/>
                  </a:cubicBezTo>
                  <a:cubicBezTo>
                    <a:pt x="374" y="20"/>
                    <a:pt x="237" y="0"/>
                    <a:pt x="61" y="38"/>
                  </a:cubicBezTo>
                  <a:cubicBezTo>
                    <a:pt x="89" y="150"/>
                    <a:pt x="89" y="150"/>
                    <a:pt x="89" y="150"/>
                  </a:cubicBezTo>
                  <a:cubicBezTo>
                    <a:pt x="60" y="156"/>
                    <a:pt x="60" y="156"/>
                    <a:pt x="60" y="156"/>
                  </a:cubicBezTo>
                  <a:cubicBezTo>
                    <a:pt x="52" y="158"/>
                    <a:pt x="46" y="154"/>
                    <a:pt x="40" y="152"/>
                  </a:cubicBezTo>
                  <a:cubicBezTo>
                    <a:pt x="34" y="149"/>
                    <a:pt x="29" y="148"/>
                    <a:pt x="23" y="149"/>
                  </a:cubicBezTo>
                  <a:cubicBezTo>
                    <a:pt x="16" y="150"/>
                    <a:pt x="10" y="154"/>
                    <a:pt x="6" y="158"/>
                  </a:cubicBezTo>
                  <a:cubicBezTo>
                    <a:pt x="2" y="163"/>
                    <a:pt x="0" y="170"/>
                    <a:pt x="3" y="180"/>
                  </a:cubicBezTo>
                  <a:cubicBezTo>
                    <a:pt x="6" y="191"/>
                    <a:pt x="10" y="196"/>
                    <a:pt x="16" y="199"/>
                  </a:cubicBezTo>
                  <a:cubicBezTo>
                    <a:pt x="21" y="202"/>
                    <a:pt x="28" y="202"/>
                    <a:pt x="35" y="200"/>
                  </a:cubicBezTo>
                  <a:cubicBezTo>
                    <a:pt x="41" y="199"/>
                    <a:pt x="45" y="195"/>
                    <a:pt x="49" y="190"/>
                  </a:cubicBezTo>
                  <a:cubicBezTo>
                    <a:pt x="53" y="185"/>
                    <a:pt x="57" y="178"/>
                    <a:pt x="65" y="175"/>
                  </a:cubicBezTo>
                  <a:cubicBezTo>
                    <a:pt x="65" y="175"/>
                    <a:pt x="66" y="175"/>
                    <a:pt x="66" y="175"/>
                  </a:cubicBezTo>
                  <a:cubicBezTo>
                    <a:pt x="94" y="169"/>
                    <a:pt x="94" y="169"/>
                    <a:pt x="94" y="169"/>
                  </a:cubicBezTo>
                  <a:cubicBezTo>
                    <a:pt x="112" y="243"/>
                    <a:pt x="112" y="243"/>
                    <a:pt x="112" y="243"/>
                  </a:cubicBezTo>
                  <a:cubicBezTo>
                    <a:pt x="161" y="232"/>
                    <a:pt x="204" y="224"/>
                    <a:pt x="243" y="220"/>
                  </a:cubicBezTo>
                  <a:cubicBezTo>
                    <a:pt x="248" y="252"/>
                    <a:pt x="248" y="252"/>
                    <a:pt x="248" y="252"/>
                  </a:cubicBezTo>
                  <a:cubicBezTo>
                    <a:pt x="249" y="261"/>
                    <a:pt x="245" y="267"/>
                    <a:pt x="242" y="272"/>
                  </a:cubicBezTo>
                  <a:cubicBezTo>
                    <a:pt x="239" y="278"/>
                    <a:pt x="237" y="283"/>
                    <a:pt x="238" y="289"/>
                  </a:cubicBezTo>
                  <a:cubicBezTo>
                    <a:pt x="240" y="296"/>
                    <a:pt x="242" y="303"/>
                    <a:pt x="247" y="307"/>
                  </a:cubicBezTo>
                  <a:cubicBezTo>
                    <a:pt x="251" y="311"/>
                    <a:pt x="258" y="313"/>
                    <a:pt x="268" y="311"/>
                  </a:cubicBezTo>
                  <a:cubicBezTo>
                    <a:pt x="279" y="309"/>
                    <a:pt x="285" y="305"/>
                    <a:pt x="288" y="300"/>
                  </a:cubicBezTo>
                  <a:cubicBezTo>
                    <a:pt x="291" y="295"/>
                    <a:pt x="292" y="288"/>
                    <a:pt x="290" y="281"/>
                  </a:cubicBezTo>
                  <a:cubicBezTo>
                    <a:pt x="289" y="274"/>
                    <a:pt x="286" y="270"/>
                    <a:pt x="281" y="266"/>
                  </a:cubicBezTo>
                  <a:cubicBezTo>
                    <a:pt x="276" y="262"/>
                    <a:pt x="270" y="257"/>
                    <a:pt x="267" y="249"/>
                  </a:cubicBezTo>
                  <a:cubicBezTo>
                    <a:pt x="267" y="249"/>
                    <a:pt x="267" y="248"/>
                    <a:pt x="267" y="248"/>
                  </a:cubicBezTo>
                  <a:cubicBezTo>
                    <a:pt x="263" y="218"/>
                    <a:pt x="263" y="218"/>
                    <a:pt x="263" y="218"/>
                  </a:cubicBezTo>
                  <a:cubicBezTo>
                    <a:pt x="269" y="218"/>
                    <a:pt x="274" y="217"/>
                    <a:pt x="280" y="217"/>
                  </a:cubicBezTo>
                  <a:cubicBezTo>
                    <a:pt x="356" y="215"/>
                    <a:pt x="414" y="232"/>
                    <a:pt x="472" y="276"/>
                  </a:cubicBezTo>
                  <a:close/>
                </a:path>
              </a:pathLst>
            </a:custGeom>
            <a:solidFill>
              <a:srgbClr val="F2F2F2"/>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3" name="iṩľîḓe">
              <a:extLst>
                <a:ext uri="{FF2B5EF4-FFF2-40B4-BE49-F238E27FC236}">
                  <a16:creationId xmlns="" xmlns:a16="http://schemas.microsoft.com/office/drawing/2014/main" id="{4700DB39-89DA-44E2-9DA8-3240E5D11EEC}"/>
                </a:ext>
              </a:extLst>
            </p:cNvPr>
            <p:cNvSpPr/>
            <p:nvPr/>
          </p:nvSpPr>
          <p:spPr bwMode="auto">
            <a:xfrm>
              <a:off x="673100" y="5018875"/>
              <a:ext cx="992862" cy="1127925"/>
            </a:xfrm>
            <a:custGeom>
              <a:avLst/>
              <a:gdLst>
                <a:gd name="T0" fmla="*/ 396 w 407"/>
                <a:gd name="T1" fmla="*/ 305 h 462"/>
                <a:gd name="T2" fmla="*/ 165 w 407"/>
                <a:gd name="T3" fmla="*/ 17 h 462"/>
                <a:gd name="T4" fmla="*/ 119 w 407"/>
                <a:gd name="T5" fmla="*/ 11 h 462"/>
                <a:gd name="T6" fmla="*/ 16 w 407"/>
                <a:gd name="T7" fmla="*/ 86 h 462"/>
                <a:gd name="T8" fmla="*/ 10 w 407"/>
                <a:gd name="T9" fmla="*/ 131 h 462"/>
                <a:gd name="T10" fmla="*/ 238 w 407"/>
                <a:gd name="T11" fmla="*/ 444 h 462"/>
                <a:gd name="T12" fmla="*/ 285 w 407"/>
                <a:gd name="T13" fmla="*/ 449 h 462"/>
                <a:gd name="T14" fmla="*/ 392 w 407"/>
                <a:gd name="T15" fmla="*/ 349 h 462"/>
                <a:gd name="T16" fmla="*/ 396 w 407"/>
                <a:gd name="T17" fmla="*/ 305 h 462"/>
                <a:gd name="T18" fmla="*/ 324 w 407"/>
                <a:gd name="T19" fmla="*/ 378 h 462"/>
                <a:gd name="T20" fmla="*/ 251 w 407"/>
                <a:gd name="T21" fmla="*/ 347 h 462"/>
                <a:gd name="T22" fmla="*/ 282 w 407"/>
                <a:gd name="T23" fmla="*/ 275 h 462"/>
                <a:gd name="T24" fmla="*/ 354 w 407"/>
                <a:gd name="T25" fmla="*/ 305 h 462"/>
                <a:gd name="T26" fmla="*/ 324 w 407"/>
                <a:gd name="T27" fmla="*/ 3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7" h="462">
                  <a:moveTo>
                    <a:pt x="396" y="305"/>
                  </a:moveTo>
                  <a:cubicBezTo>
                    <a:pt x="165" y="17"/>
                    <a:pt x="165" y="17"/>
                    <a:pt x="165" y="17"/>
                  </a:cubicBezTo>
                  <a:cubicBezTo>
                    <a:pt x="154" y="3"/>
                    <a:pt x="134" y="0"/>
                    <a:pt x="119" y="11"/>
                  </a:cubicBezTo>
                  <a:cubicBezTo>
                    <a:pt x="16" y="86"/>
                    <a:pt x="16" y="86"/>
                    <a:pt x="16" y="86"/>
                  </a:cubicBezTo>
                  <a:cubicBezTo>
                    <a:pt x="2" y="97"/>
                    <a:pt x="0" y="117"/>
                    <a:pt x="10" y="131"/>
                  </a:cubicBezTo>
                  <a:cubicBezTo>
                    <a:pt x="238" y="444"/>
                    <a:pt x="238" y="444"/>
                    <a:pt x="238" y="444"/>
                  </a:cubicBezTo>
                  <a:cubicBezTo>
                    <a:pt x="249" y="459"/>
                    <a:pt x="271" y="462"/>
                    <a:pt x="285" y="449"/>
                  </a:cubicBezTo>
                  <a:cubicBezTo>
                    <a:pt x="392" y="349"/>
                    <a:pt x="392" y="349"/>
                    <a:pt x="392" y="349"/>
                  </a:cubicBezTo>
                  <a:cubicBezTo>
                    <a:pt x="405" y="338"/>
                    <a:pt x="407" y="319"/>
                    <a:pt x="396" y="305"/>
                  </a:cubicBezTo>
                  <a:close/>
                  <a:moveTo>
                    <a:pt x="324" y="378"/>
                  </a:moveTo>
                  <a:cubicBezTo>
                    <a:pt x="295" y="389"/>
                    <a:pt x="263" y="375"/>
                    <a:pt x="251" y="347"/>
                  </a:cubicBezTo>
                  <a:cubicBezTo>
                    <a:pt x="240" y="319"/>
                    <a:pt x="253" y="286"/>
                    <a:pt x="282" y="275"/>
                  </a:cubicBezTo>
                  <a:cubicBezTo>
                    <a:pt x="310" y="263"/>
                    <a:pt x="343" y="277"/>
                    <a:pt x="354" y="305"/>
                  </a:cubicBezTo>
                  <a:cubicBezTo>
                    <a:pt x="366" y="334"/>
                    <a:pt x="352" y="366"/>
                    <a:pt x="324" y="378"/>
                  </a:cubicBezTo>
                  <a:close/>
                </a:path>
              </a:pathLst>
            </a:custGeom>
            <a:solidFill>
              <a:schemeClr val="bg1">
                <a:lumMod val="8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4" name="iṡļîḋe">
              <a:extLst>
                <a:ext uri="{FF2B5EF4-FFF2-40B4-BE49-F238E27FC236}">
                  <a16:creationId xmlns="" xmlns:a16="http://schemas.microsoft.com/office/drawing/2014/main" id="{A3FA6C4B-F57F-4A22-9872-34A956FC46DF}"/>
                </a:ext>
              </a:extLst>
            </p:cNvPr>
            <p:cNvSpPr/>
            <p:nvPr/>
          </p:nvSpPr>
          <p:spPr bwMode="auto">
            <a:xfrm>
              <a:off x="1175202" y="4163138"/>
              <a:ext cx="1381554" cy="1392895"/>
            </a:xfrm>
            <a:custGeom>
              <a:avLst/>
              <a:gdLst>
                <a:gd name="T0" fmla="*/ 550 w 566"/>
                <a:gd name="T1" fmla="*/ 310 h 571"/>
                <a:gd name="T2" fmla="*/ 523 w 566"/>
                <a:gd name="T3" fmla="*/ 308 h 571"/>
                <a:gd name="T4" fmla="*/ 469 w 566"/>
                <a:gd name="T5" fmla="*/ 339 h 571"/>
                <a:gd name="T6" fmla="*/ 464 w 566"/>
                <a:gd name="T7" fmla="*/ 332 h 571"/>
                <a:gd name="T8" fmla="*/ 540 w 566"/>
                <a:gd name="T9" fmla="*/ 277 h 571"/>
                <a:gd name="T10" fmla="*/ 553 w 566"/>
                <a:gd name="T11" fmla="*/ 250 h 571"/>
                <a:gd name="T12" fmla="*/ 534 w 566"/>
                <a:gd name="T13" fmla="*/ 208 h 571"/>
                <a:gd name="T14" fmla="*/ 501 w 566"/>
                <a:gd name="T15" fmla="*/ 206 h 571"/>
                <a:gd name="T16" fmla="*/ 427 w 566"/>
                <a:gd name="T17" fmla="*/ 255 h 571"/>
                <a:gd name="T18" fmla="*/ 421 w 566"/>
                <a:gd name="T19" fmla="*/ 247 h 571"/>
                <a:gd name="T20" fmla="*/ 508 w 566"/>
                <a:gd name="T21" fmla="*/ 182 h 571"/>
                <a:gd name="T22" fmla="*/ 515 w 566"/>
                <a:gd name="T23" fmla="*/ 159 h 571"/>
                <a:gd name="T24" fmla="*/ 482 w 566"/>
                <a:gd name="T25" fmla="*/ 101 h 571"/>
                <a:gd name="T26" fmla="*/ 461 w 566"/>
                <a:gd name="T27" fmla="*/ 102 h 571"/>
                <a:gd name="T28" fmla="*/ 388 w 566"/>
                <a:gd name="T29" fmla="*/ 150 h 571"/>
                <a:gd name="T30" fmla="*/ 382 w 566"/>
                <a:gd name="T31" fmla="*/ 143 h 571"/>
                <a:gd name="T32" fmla="*/ 457 w 566"/>
                <a:gd name="T33" fmla="*/ 83 h 571"/>
                <a:gd name="T34" fmla="*/ 463 w 566"/>
                <a:gd name="T35" fmla="*/ 67 h 571"/>
                <a:gd name="T36" fmla="*/ 428 w 566"/>
                <a:gd name="T37" fmla="*/ 3 h 571"/>
                <a:gd name="T38" fmla="*/ 410 w 566"/>
                <a:gd name="T39" fmla="*/ 5 h 571"/>
                <a:gd name="T40" fmla="*/ 244 w 566"/>
                <a:gd name="T41" fmla="*/ 119 h 571"/>
                <a:gd name="T42" fmla="*/ 235 w 566"/>
                <a:gd name="T43" fmla="*/ 110 h 571"/>
                <a:gd name="T44" fmla="*/ 241 w 566"/>
                <a:gd name="T45" fmla="*/ 101 h 571"/>
                <a:gd name="T46" fmla="*/ 257 w 566"/>
                <a:gd name="T47" fmla="*/ 80 h 571"/>
                <a:gd name="T48" fmla="*/ 238 w 566"/>
                <a:gd name="T49" fmla="*/ 37 h 571"/>
                <a:gd name="T50" fmla="*/ 176 w 566"/>
                <a:gd name="T51" fmla="*/ 62 h 571"/>
                <a:gd name="T52" fmla="*/ 105 w 566"/>
                <a:gd name="T53" fmla="*/ 146 h 571"/>
                <a:gd name="T54" fmla="*/ 95 w 566"/>
                <a:gd name="T55" fmla="*/ 215 h 571"/>
                <a:gd name="T56" fmla="*/ 9 w 566"/>
                <a:gd name="T57" fmla="*/ 359 h 571"/>
                <a:gd name="T58" fmla="*/ 6 w 566"/>
                <a:gd name="T59" fmla="*/ 384 h 571"/>
                <a:gd name="T60" fmla="*/ 151 w 566"/>
                <a:gd name="T61" fmla="*/ 564 h 571"/>
                <a:gd name="T62" fmla="*/ 168 w 566"/>
                <a:gd name="T63" fmla="*/ 567 h 571"/>
                <a:gd name="T64" fmla="*/ 234 w 566"/>
                <a:gd name="T65" fmla="*/ 525 h 571"/>
                <a:gd name="T66" fmla="*/ 268 w 566"/>
                <a:gd name="T67" fmla="*/ 512 h 571"/>
                <a:gd name="T68" fmla="*/ 350 w 566"/>
                <a:gd name="T69" fmla="*/ 495 h 571"/>
                <a:gd name="T70" fmla="*/ 550 w 566"/>
                <a:gd name="T71" fmla="*/ 370 h 571"/>
                <a:gd name="T72" fmla="*/ 562 w 566"/>
                <a:gd name="T73" fmla="*/ 353 h 571"/>
                <a:gd name="T74" fmla="*/ 550 w 566"/>
                <a:gd name="T75" fmla="*/ 31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6" h="571">
                  <a:moveTo>
                    <a:pt x="550" y="310"/>
                  </a:moveTo>
                  <a:cubicBezTo>
                    <a:pt x="542" y="304"/>
                    <a:pt x="531" y="303"/>
                    <a:pt x="523" y="308"/>
                  </a:cubicBezTo>
                  <a:cubicBezTo>
                    <a:pt x="469" y="339"/>
                    <a:pt x="469" y="339"/>
                    <a:pt x="469" y="339"/>
                  </a:cubicBezTo>
                  <a:cubicBezTo>
                    <a:pt x="464" y="343"/>
                    <a:pt x="459" y="335"/>
                    <a:pt x="464" y="332"/>
                  </a:cubicBezTo>
                  <a:cubicBezTo>
                    <a:pt x="540" y="277"/>
                    <a:pt x="540" y="277"/>
                    <a:pt x="540" y="277"/>
                  </a:cubicBezTo>
                  <a:cubicBezTo>
                    <a:pt x="549" y="270"/>
                    <a:pt x="553" y="260"/>
                    <a:pt x="553" y="250"/>
                  </a:cubicBezTo>
                  <a:cubicBezTo>
                    <a:pt x="551" y="235"/>
                    <a:pt x="549" y="218"/>
                    <a:pt x="534" y="208"/>
                  </a:cubicBezTo>
                  <a:cubicBezTo>
                    <a:pt x="525" y="201"/>
                    <a:pt x="512" y="200"/>
                    <a:pt x="501" y="206"/>
                  </a:cubicBezTo>
                  <a:cubicBezTo>
                    <a:pt x="427" y="255"/>
                    <a:pt x="427" y="255"/>
                    <a:pt x="427" y="255"/>
                  </a:cubicBezTo>
                  <a:cubicBezTo>
                    <a:pt x="422" y="258"/>
                    <a:pt x="416" y="251"/>
                    <a:pt x="421" y="247"/>
                  </a:cubicBezTo>
                  <a:cubicBezTo>
                    <a:pt x="508" y="182"/>
                    <a:pt x="508" y="182"/>
                    <a:pt x="508" y="182"/>
                  </a:cubicBezTo>
                  <a:cubicBezTo>
                    <a:pt x="513" y="178"/>
                    <a:pt x="515" y="166"/>
                    <a:pt x="515" y="159"/>
                  </a:cubicBezTo>
                  <a:cubicBezTo>
                    <a:pt x="515" y="138"/>
                    <a:pt x="507" y="114"/>
                    <a:pt x="482" y="101"/>
                  </a:cubicBezTo>
                  <a:cubicBezTo>
                    <a:pt x="475" y="98"/>
                    <a:pt x="468" y="98"/>
                    <a:pt x="461" y="102"/>
                  </a:cubicBezTo>
                  <a:cubicBezTo>
                    <a:pt x="388" y="150"/>
                    <a:pt x="388" y="150"/>
                    <a:pt x="388" y="150"/>
                  </a:cubicBezTo>
                  <a:cubicBezTo>
                    <a:pt x="382" y="154"/>
                    <a:pt x="377" y="146"/>
                    <a:pt x="382" y="143"/>
                  </a:cubicBezTo>
                  <a:cubicBezTo>
                    <a:pt x="457" y="83"/>
                    <a:pt x="457" y="83"/>
                    <a:pt x="457" y="83"/>
                  </a:cubicBezTo>
                  <a:cubicBezTo>
                    <a:pt x="460" y="79"/>
                    <a:pt x="463" y="72"/>
                    <a:pt x="463" y="67"/>
                  </a:cubicBezTo>
                  <a:cubicBezTo>
                    <a:pt x="463" y="45"/>
                    <a:pt x="456" y="16"/>
                    <a:pt x="428" y="3"/>
                  </a:cubicBezTo>
                  <a:cubicBezTo>
                    <a:pt x="422" y="0"/>
                    <a:pt x="415" y="1"/>
                    <a:pt x="410" y="5"/>
                  </a:cubicBezTo>
                  <a:cubicBezTo>
                    <a:pt x="244" y="119"/>
                    <a:pt x="244" y="119"/>
                    <a:pt x="244" y="119"/>
                  </a:cubicBezTo>
                  <a:cubicBezTo>
                    <a:pt x="238" y="124"/>
                    <a:pt x="231" y="116"/>
                    <a:pt x="235" y="110"/>
                  </a:cubicBezTo>
                  <a:cubicBezTo>
                    <a:pt x="241" y="101"/>
                    <a:pt x="241" y="101"/>
                    <a:pt x="241" y="101"/>
                  </a:cubicBezTo>
                  <a:cubicBezTo>
                    <a:pt x="246" y="94"/>
                    <a:pt x="251" y="87"/>
                    <a:pt x="257" y="80"/>
                  </a:cubicBezTo>
                  <a:cubicBezTo>
                    <a:pt x="251" y="66"/>
                    <a:pt x="244" y="52"/>
                    <a:pt x="238" y="37"/>
                  </a:cubicBezTo>
                  <a:cubicBezTo>
                    <a:pt x="176" y="62"/>
                    <a:pt x="176" y="62"/>
                    <a:pt x="176" y="62"/>
                  </a:cubicBezTo>
                  <a:cubicBezTo>
                    <a:pt x="140" y="77"/>
                    <a:pt x="113" y="108"/>
                    <a:pt x="105" y="146"/>
                  </a:cubicBezTo>
                  <a:cubicBezTo>
                    <a:pt x="101" y="165"/>
                    <a:pt x="99" y="188"/>
                    <a:pt x="95" y="215"/>
                  </a:cubicBezTo>
                  <a:cubicBezTo>
                    <a:pt x="84" y="289"/>
                    <a:pt x="33" y="339"/>
                    <a:pt x="9" y="359"/>
                  </a:cubicBezTo>
                  <a:cubicBezTo>
                    <a:pt x="1" y="365"/>
                    <a:pt x="0" y="377"/>
                    <a:pt x="6" y="384"/>
                  </a:cubicBezTo>
                  <a:cubicBezTo>
                    <a:pt x="151" y="564"/>
                    <a:pt x="151" y="564"/>
                    <a:pt x="151" y="564"/>
                  </a:cubicBezTo>
                  <a:cubicBezTo>
                    <a:pt x="155" y="569"/>
                    <a:pt x="162" y="571"/>
                    <a:pt x="168" y="567"/>
                  </a:cubicBezTo>
                  <a:cubicBezTo>
                    <a:pt x="183" y="557"/>
                    <a:pt x="215" y="537"/>
                    <a:pt x="234" y="525"/>
                  </a:cubicBezTo>
                  <a:cubicBezTo>
                    <a:pt x="244" y="518"/>
                    <a:pt x="256" y="514"/>
                    <a:pt x="268" y="512"/>
                  </a:cubicBezTo>
                  <a:cubicBezTo>
                    <a:pt x="292" y="509"/>
                    <a:pt x="335" y="502"/>
                    <a:pt x="350" y="495"/>
                  </a:cubicBezTo>
                  <a:cubicBezTo>
                    <a:pt x="377" y="484"/>
                    <a:pt x="514" y="393"/>
                    <a:pt x="550" y="370"/>
                  </a:cubicBezTo>
                  <a:cubicBezTo>
                    <a:pt x="556" y="366"/>
                    <a:pt x="561" y="360"/>
                    <a:pt x="562" y="353"/>
                  </a:cubicBezTo>
                  <a:cubicBezTo>
                    <a:pt x="564" y="338"/>
                    <a:pt x="566" y="322"/>
                    <a:pt x="550" y="310"/>
                  </a:cubicBezTo>
                  <a:close/>
                </a:path>
              </a:pathLst>
            </a:custGeom>
            <a:solidFill>
              <a:schemeClr val="bg1">
                <a:lumMod val="9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spTree>
    <p:extLst>
      <p:ext uri="{BB962C8B-B14F-4D97-AF65-F5344CB8AC3E}">
        <p14:creationId xmlns:p14="http://schemas.microsoft.com/office/powerpoint/2010/main" val="16250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up)">
                                      <p:cBhvr>
                                        <p:cTn id="14" dur="500"/>
                                        <p:tgtEl>
                                          <p:spTgt spid="65"/>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íşļïďé"/>
          <p:cNvSpPr/>
          <p:nvPr/>
        </p:nvSpPr>
        <p:spPr>
          <a:xfrm>
            <a:off x="19730" y="3453780"/>
            <a:ext cx="12199080" cy="2833283"/>
          </a:xfrm>
          <a:custGeom>
            <a:avLst/>
            <a:gdLst>
              <a:gd name="connsiteX0" fmla="*/ 0 w 11715967"/>
              <a:gd name="connsiteY0" fmla="*/ 0 h 6421095"/>
              <a:gd name="connsiteX1" fmla="*/ 0 w 11715967"/>
              <a:gd name="connsiteY1" fmla="*/ 4366972 h 6421095"/>
              <a:gd name="connsiteX2" fmla="*/ 7193932 w 11715967"/>
              <a:gd name="connsiteY2" fmla="*/ 6421095 h 6421095"/>
              <a:gd name="connsiteX3" fmla="*/ 11715967 w 11715967"/>
              <a:gd name="connsiteY3" fmla="*/ 6421095 h 6421095"/>
            </a:gdLst>
            <a:ahLst/>
            <a:cxnLst>
              <a:cxn ang="0">
                <a:pos x="connsiteX0" y="connsiteY0"/>
              </a:cxn>
              <a:cxn ang="0">
                <a:pos x="connsiteX1" y="connsiteY1"/>
              </a:cxn>
              <a:cxn ang="0">
                <a:pos x="connsiteX2" y="connsiteY2"/>
              </a:cxn>
              <a:cxn ang="0">
                <a:pos x="connsiteX3" y="connsiteY3"/>
              </a:cxn>
            </a:cxnLst>
            <a:rect l="l" t="t" r="r" b="b"/>
            <a:pathLst>
              <a:path w="11715967" h="6421095">
                <a:moveTo>
                  <a:pt x="0" y="0"/>
                </a:moveTo>
                <a:lnTo>
                  <a:pt x="0" y="4366972"/>
                </a:lnTo>
                <a:lnTo>
                  <a:pt x="7193932" y="6421095"/>
                </a:lnTo>
                <a:lnTo>
                  <a:pt x="11715967" y="6421095"/>
                </a:lnTo>
                <a:close/>
              </a:path>
            </a:pathLst>
          </a:custGeom>
          <a:solidFill>
            <a:schemeClr val="bg1">
              <a:lumMod val="9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dirty="0">
              <a:solidFill>
                <a:schemeClr val="bg1">
                  <a:lumMod val="95000"/>
                </a:schemeClr>
              </a:solidFill>
            </a:endParaRPr>
          </a:p>
        </p:txBody>
      </p:sp>
      <p:sp>
        <p:nvSpPr>
          <p:cNvPr id="54" name="íşļïďé"/>
          <p:cNvSpPr/>
          <p:nvPr/>
        </p:nvSpPr>
        <p:spPr>
          <a:xfrm flipH="1">
            <a:off x="-168696" y="2276100"/>
            <a:ext cx="12360696" cy="4094358"/>
          </a:xfrm>
          <a:custGeom>
            <a:avLst/>
            <a:gdLst>
              <a:gd name="connsiteX0" fmla="*/ 0 w 11715967"/>
              <a:gd name="connsiteY0" fmla="*/ 0 h 6421095"/>
              <a:gd name="connsiteX1" fmla="*/ 0 w 11715967"/>
              <a:gd name="connsiteY1" fmla="*/ 4366972 h 6421095"/>
              <a:gd name="connsiteX2" fmla="*/ 7193932 w 11715967"/>
              <a:gd name="connsiteY2" fmla="*/ 6421095 h 6421095"/>
              <a:gd name="connsiteX3" fmla="*/ 11715967 w 11715967"/>
              <a:gd name="connsiteY3" fmla="*/ 6421095 h 6421095"/>
            </a:gdLst>
            <a:ahLst/>
            <a:cxnLst>
              <a:cxn ang="0">
                <a:pos x="connsiteX0" y="connsiteY0"/>
              </a:cxn>
              <a:cxn ang="0">
                <a:pos x="connsiteX1" y="connsiteY1"/>
              </a:cxn>
              <a:cxn ang="0">
                <a:pos x="connsiteX2" y="connsiteY2"/>
              </a:cxn>
              <a:cxn ang="0">
                <a:pos x="connsiteX3" y="connsiteY3"/>
              </a:cxn>
            </a:cxnLst>
            <a:rect l="l" t="t" r="r" b="b"/>
            <a:pathLst>
              <a:path w="11715967" h="6421095">
                <a:moveTo>
                  <a:pt x="0" y="0"/>
                </a:moveTo>
                <a:lnTo>
                  <a:pt x="0" y="4366972"/>
                </a:lnTo>
                <a:lnTo>
                  <a:pt x="7193932" y="6421095"/>
                </a:lnTo>
                <a:lnTo>
                  <a:pt x="11715967" y="6421095"/>
                </a:lnTo>
                <a:close/>
              </a:path>
            </a:pathLst>
          </a:cu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dirty="0">
              <a:solidFill>
                <a:schemeClr val="bg1">
                  <a:lumMod val="95000"/>
                </a:schemeClr>
              </a:solidFill>
            </a:endParaRPr>
          </a:p>
        </p:txBody>
      </p:sp>
      <p:sp>
        <p:nvSpPr>
          <p:cNvPr id="49" name="矩形 48">
            <a:extLst>
              <a:ext uri="{FF2B5EF4-FFF2-40B4-BE49-F238E27FC236}">
                <a16:creationId xmlns="" xmlns:a16="http://schemas.microsoft.com/office/drawing/2014/main" id="{0D4CDCE4-5CFE-4A4A-AD1F-72C16EB52BF0}"/>
              </a:ext>
            </a:extLst>
          </p:cNvPr>
          <p:cNvSpPr/>
          <p:nvPr/>
        </p:nvSpPr>
        <p:spPr>
          <a:xfrm>
            <a:off x="5339915" y="1477233"/>
            <a:ext cx="5292589" cy="1015663"/>
          </a:xfrm>
          <a:prstGeom prst="rect">
            <a:avLst/>
          </a:prstGeom>
          <a:noFill/>
        </p:spPr>
        <p:txBody>
          <a:bodyPr wrap="square" rtlCol="0">
            <a:spAutoFit/>
          </a:bodyPr>
          <a:lstStyle/>
          <a:p>
            <a:pPr lvl="0" defTabSz="913765" eaLnBrk="1" fontAlgn="auto" hangingPunct="1">
              <a:lnSpc>
                <a:spcPct val="150000"/>
              </a:lnSpc>
              <a:spcBef>
                <a:spcPts val="60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发挥改革的推动作用和法治的保障作用，善于通过改革和法治推动贯彻落实新发展理念。</a:t>
            </a:r>
          </a:p>
        </p:txBody>
      </p:sp>
      <p:grpSp>
        <p:nvGrpSpPr>
          <p:cNvPr id="50" name="组合 49"/>
          <p:cNvGrpSpPr/>
          <p:nvPr/>
        </p:nvGrpSpPr>
        <p:grpSpPr>
          <a:xfrm>
            <a:off x="1775518" y="1506659"/>
            <a:ext cx="3093917" cy="777428"/>
            <a:chOff x="1631502" y="1939479"/>
            <a:chExt cx="3093917" cy="777428"/>
          </a:xfrm>
        </p:grpSpPr>
        <p:sp>
          <p:nvSpPr>
            <p:cNvPr id="51" name="剪去对角的矩形 50"/>
            <p:cNvSpPr/>
            <p:nvPr/>
          </p:nvSpPr>
          <p:spPr>
            <a:xfrm>
              <a:off x="1739515" y="1947466"/>
              <a:ext cx="2877893" cy="769441"/>
            </a:xfrm>
            <a:prstGeom prst="snip2DiagRect">
              <a:avLst/>
            </a:prstGeom>
            <a:solidFill>
              <a:srgbClr val="C00000"/>
            </a:solidFill>
            <a:ln w="38100" cap="flat" cmpd="sng" algn="ctr">
              <a:solidFill>
                <a:schemeClr val="bg1"/>
              </a:solidFill>
              <a:prstDash val="solid"/>
            </a:ln>
            <a:effectLst>
              <a:outerShdw blurRad="76200" dir="13500000" sy="23000" kx="1200000" algn="br" rotWithShape="0">
                <a:prstClr val="black">
                  <a:alpha val="20000"/>
                </a:prstClr>
              </a:outerShdw>
            </a:effectLst>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bg1"/>
                </a:solidFill>
              </a:endParaRPr>
            </a:p>
          </p:txBody>
        </p:sp>
        <p:sp>
          <p:nvSpPr>
            <p:cNvPr id="52" name="文本框 51">
              <a:extLst>
                <a:ext uri="{FF2B5EF4-FFF2-40B4-BE49-F238E27FC236}">
                  <a16:creationId xmlns="" xmlns:a16="http://schemas.microsoft.com/office/drawing/2014/main" id="{03C535CF-CF10-49E4-99C1-A1A0C9B9D88C}"/>
                </a:ext>
              </a:extLst>
            </p:cNvPr>
            <p:cNvSpPr txBox="1"/>
            <p:nvPr/>
          </p:nvSpPr>
          <p:spPr>
            <a:xfrm>
              <a:off x="1631502" y="1939479"/>
              <a:ext cx="3093917" cy="769441"/>
            </a:xfrm>
            <a:prstGeom prst="snip2DiagRect">
              <a:avLst>
                <a:gd name="adj1" fmla="val 0"/>
                <a:gd name="adj2" fmla="val 0"/>
              </a:avLst>
            </a:prstGeom>
            <a:noFill/>
            <a:ln>
              <a:noFill/>
            </a:ln>
            <a:effectLst>
              <a:outerShdw blurRad="76200" dir="13500000" sy="23000" kx="1200000" algn="br" rotWithShape="0">
                <a:prstClr val="black">
                  <a:alpha val="20000"/>
                </a:prstClr>
              </a:outerShdw>
            </a:effectLst>
          </p:spPr>
          <p:txBody>
            <a:bodyPr wrap="square" rtlCol="0" anchor="ctr">
              <a:spAutoFit/>
            </a:bodyPr>
            <a:lstStyle/>
            <a:p>
              <a:pPr algn="ctr"/>
              <a:r>
                <a:rPr lang="zh-CN" altLang="en-US" sz="4400" dirty="0">
                  <a:solidFill>
                    <a:schemeClr val="bg1"/>
                  </a:solidFill>
                  <a:latin typeface="华文新魏" panose="02010800040101010101" pitchFamily="2" charset="-122"/>
                  <a:ea typeface="华文新魏" panose="02010800040101010101" pitchFamily="2" charset="-122"/>
                </a:rPr>
                <a:t>创新手段</a:t>
              </a:r>
            </a:p>
          </p:txBody>
        </p:sp>
      </p:grpSp>
      <p:cxnSp>
        <p:nvCxnSpPr>
          <p:cNvPr id="53" name="直接箭头连接符 52"/>
          <p:cNvCxnSpPr/>
          <p:nvPr/>
        </p:nvCxnSpPr>
        <p:spPr>
          <a:xfrm>
            <a:off x="5231904" y="1564007"/>
            <a:ext cx="0" cy="928889"/>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9" name="iṥḷiďê">
            <a:extLst>
              <a:ext uri="{FF2B5EF4-FFF2-40B4-BE49-F238E27FC236}">
                <a16:creationId xmlns="" xmlns:a16="http://schemas.microsoft.com/office/drawing/2014/main" id="{54D5215A-2203-4B27-8789-8406A3B82512}"/>
              </a:ext>
            </a:extLst>
          </p:cNvPr>
          <p:cNvGrpSpPr/>
          <p:nvPr/>
        </p:nvGrpSpPr>
        <p:grpSpPr>
          <a:xfrm rot="20649826">
            <a:off x="4301435" y="3441629"/>
            <a:ext cx="3484710" cy="3025079"/>
            <a:chOff x="3665977" y="1572480"/>
            <a:chExt cx="4959927" cy="4305717"/>
          </a:xfrm>
        </p:grpSpPr>
        <p:sp>
          <p:nvSpPr>
            <p:cNvPr id="10" name="iśḷïḑè">
              <a:extLst>
                <a:ext uri="{FF2B5EF4-FFF2-40B4-BE49-F238E27FC236}">
                  <a16:creationId xmlns="" xmlns:a16="http://schemas.microsoft.com/office/drawing/2014/main" id="{618C75B6-04E1-40DD-AB7F-608767C22E98}"/>
                </a:ext>
              </a:extLst>
            </p:cNvPr>
            <p:cNvSpPr/>
            <p:nvPr/>
          </p:nvSpPr>
          <p:spPr bwMode="auto">
            <a:xfrm rot="950174">
              <a:off x="3665977" y="5223626"/>
              <a:ext cx="3927423" cy="654571"/>
            </a:xfrm>
            <a:prstGeom prst="ellipse">
              <a:avLst/>
            </a:prstGeom>
            <a:gradFill rotWithShape="1">
              <a:gsLst>
                <a:gs pos="0">
                  <a:srgbClr val="000000">
                    <a:alpha val="27000"/>
                  </a:srgbClr>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normAutofit fontScale="92500" lnSpcReduction="10000"/>
            </a:bodyPr>
            <a:lstStyle/>
            <a:p>
              <a:endParaRPr lang="zh-CN" altLang="en-US" b="1" i="1">
                <a:solidFill>
                  <a:srgbClr val="000000"/>
                </a:solidFill>
              </a:endParaRPr>
            </a:p>
          </p:txBody>
        </p:sp>
        <p:sp>
          <p:nvSpPr>
            <p:cNvPr id="11" name="išļidê">
              <a:extLst>
                <a:ext uri="{FF2B5EF4-FFF2-40B4-BE49-F238E27FC236}">
                  <a16:creationId xmlns="" xmlns:a16="http://schemas.microsoft.com/office/drawing/2014/main" id="{6A99EDF9-960A-4107-8ED8-04AE661018C3}"/>
                </a:ext>
              </a:extLst>
            </p:cNvPr>
            <p:cNvSpPr/>
            <p:nvPr/>
          </p:nvSpPr>
          <p:spPr bwMode="auto">
            <a:xfrm rot="900000">
              <a:off x="4709301" y="1622969"/>
              <a:ext cx="867351" cy="266877"/>
            </a:xfrm>
            <a:custGeom>
              <a:avLst/>
              <a:gdLst>
                <a:gd name="T0" fmla="*/ 382 w 382"/>
                <a:gd name="T1" fmla="*/ 117 h 117"/>
                <a:gd name="T2" fmla="*/ 0 w 382"/>
                <a:gd name="T3" fmla="*/ 0 h 117"/>
                <a:gd name="T4" fmla="*/ 378 w 382"/>
                <a:gd name="T5" fmla="*/ 117 h 117"/>
                <a:gd name="T6" fmla="*/ 382 w 382"/>
                <a:gd name="T7" fmla="*/ 117 h 117"/>
              </a:gdLst>
              <a:ahLst/>
              <a:cxnLst>
                <a:cxn ang="0">
                  <a:pos x="T0" y="T1"/>
                </a:cxn>
                <a:cxn ang="0">
                  <a:pos x="T2" y="T3"/>
                </a:cxn>
                <a:cxn ang="0">
                  <a:pos x="T4" y="T5"/>
                </a:cxn>
                <a:cxn ang="0">
                  <a:pos x="T6" y="T7"/>
                </a:cxn>
              </a:cxnLst>
              <a:rect l="0" t="0" r="r" b="b"/>
              <a:pathLst>
                <a:path w="382" h="117">
                  <a:moveTo>
                    <a:pt x="382" y="117"/>
                  </a:moveTo>
                  <a:lnTo>
                    <a:pt x="0" y="0"/>
                  </a:lnTo>
                  <a:lnTo>
                    <a:pt x="378" y="117"/>
                  </a:lnTo>
                  <a:lnTo>
                    <a:pt x="38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ormAutofit fontScale="40000" lnSpcReduction="20000"/>
            </a:bodyPr>
            <a:lstStyle/>
            <a:p>
              <a:endParaRPr lang="zh-CN" altLang="en-US" b="1" i="1">
                <a:solidFill>
                  <a:srgbClr val="000000"/>
                </a:solidFill>
              </a:endParaRPr>
            </a:p>
          </p:txBody>
        </p:sp>
        <p:sp>
          <p:nvSpPr>
            <p:cNvPr id="14" name="îṧḷïde">
              <a:extLst>
                <a:ext uri="{FF2B5EF4-FFF2-40B4-BE49-F238E27FC236}">
                  <a16:creationId xmlns="" xmlns:a16="http://schemas.microsoft.com/office/drawing/2014/main" id="{219B4557-FCF9-4530-B82D-6CCEDC3342A8}"/>
                </a:ext>
              </a:extLst>
            </p:cNvPr>
            <p:cNvSpPr/>
            <p:nvPr/>
          </p:nvSpPr>
          <p:spPr bwMode="auto">
            <a:xfrm rot="900000">
              <a:off x="5466655" y="2129675"/>
              <a:ext cx="1067509" cy="335400"/>
            </a:xfrm>
            <a:custGeom>
              <a:avLst/>
              <a:gdLst>
                <a:gd name="T0" fmla="*/ 0 w 470"/>
                <a:gd name="T1" fmla="*/ 0 h 148"/>
                <a:gd name="T2" fmla="*/ 0 w 470"/>
                <a:gd name="T3" fmla="*/ 2 h 148"/>
                <a:gd name="T4" fmla="*/ 470 w 470"/>
                <a:gd name="T5" fmla="*/ 148 h 148"/>
                <a:gd name="T6" fmla="*/ 0 w 470"/>
                <a:gd name="T7" fmla="*/ 0 h 148"/>
              </a:gdLst>
              <a:ahLst/>
              <a:cxnLst>
                <a:cxn ang="0">
                  <a:pos x="T0" y="T1"/>
                </a:cxn>
                <a:cxn ang="0">
                  <a:pos x="T2" y="T3"/>
                </a:cxn>
                <a:cxn ang="0">
                  <a:pos x="T4" y="T5"/>
                </a:cxn>
                <a:cxn ang="0">
                  <a:pos x="T6" y="T7"/>
                </a:cxn>
              </a:cxnLst>
              <a:rect l="0" t="0" r="r" b="b"/>
              <a:pathLst>
                <a:path w="470" h="148">
                  <a:moveTo>
                    <a:pt x="0" y="0"/>
                  </a:moveTo>
                  <a:lnTo>
                    <a:pt x="0" y="2"/>
                  </a:lnTo>
                  <a:lnTo>
                    <a:pt x="470" y="1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ormAutofit fontScale="62500" lnSpcReduction="20000"/>
            </a:bodyPr>
            <a:lstStyle/>
            <a:p>
              <a:endParaRPr lang="zh-CN" altLang="en-US" b="1" i="1">
                <a:solidFill>
                  <a:srgbClr val="000000"/>
                </a:solidFill>
              </a:endParaRPr>
            </a:p>
          </p:txBody>
        </p:sp>
        <p:sp>
          <p:nvSpPr>
            <p:cNvPr id="15" name="îśļïde">
              <a:extLst>
                <a:ext uri="{FF2B5EF4-FFF2-40B4-BE49-F238E27FC236}">
                  <a16:creationId xmlns="" xmlns:a16="http://schemas.microsoft.com/office/drawing/2014/main" id="{68BEB0E2-538C-497B-87D0-6624447859E7}"/>
                </a:ext>
              </a:extLst>
            </p:cNvPr>
            <p:cNvSpPr/>
            <p:nvPr/>
          </p:nvSpPr>
          <p:spPr bwMode="auto">
            <a:xfrm rot="900000">
              <a:off x="5890413" y="1705918"/>
              <a:ext cx="1779782" cy="353432"/>
            </a:xfrm>
            <a:custGeom>
              <a:avLst/>
              <a:gdLst>
                <a:gd name="T0" fmla="*/ 110 w 392"/>
                <a:gd name="T1" fmla="*/ 41 h 78"/>
                <a:gd name="T2" fmla="*/ 85 w 392"/>
                <a:gd name="T3" fmla="*/ 55 h 78"/>
                <a:gd name="T4" fmla="*/ 184 w 392"/>
                <a:gd name="T5" fmla="*/ 78 h 78"/>
                <a:gd name="T6" fmla="*/ 295 w 392"/>
                <a:gd name="T7" fmla="*/ 52 h 78"/>
                <a:gd name="T8" fmla="*/ 372 w 392"/>
                <a:gd name="T9" fmla="*/ 65 h 78"/>
                <a:gd name="T10" fmla="*/ 338 w 392"/>
                <a:gd name="T11" fmla="*/ 43 h 78"/>
                <a:gd name="T12" fmla="*/ 386 w 392"/>
                <a:gd name="T13" fmla="*/ 32 h 78"/>
                <a:gd name="T14" fmla="*/ 212 w 392"/>
                <a:gd name="T15" fmla="*/ 0 h 78"/>
                <a:gd name="T16" fmla="*/ 0 w 392"/>
                <a:gd name="T17" fmla="*/ 35 h 78"/>
                <a:gd name="T18" fmla="*/ 53 w 392"/>
                <a:gd name="T19" fmla="*/ 47 h 78"/>
                <a:gd name="T20" fmla="*/ 110 w 392"/>
                <a:gd name="T21"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78">
                  <a:moveTo>
                    <a:pt x="110" y="41"/>
                  </a:moveTo>
                  <a:cubicBezTo>
                    <a:pt x="118" y="46"/>
                    <a:pt x="99" y="52"/>
                    <a:pt x="85" y="55"/>
                  </a:cubicBezTo>
                  <a:cubicBezTo>
                    <a:pt x="184" y="78"/>
                    <a:pt x="184" y="78"/>
                    <a:pt x="184" y="78"/>
                  </a:cubicBezTo>
                  <a:cubicBezTo>
                    <a:pt x="295" y="52"/>
                    <a:pt x="295" y="52"/>
                    <a:pt x="295" y="52"/>
                  </a:cubicBezTo>
                  <a:cubicBezTo>
                    <a:pt x="306" y="67"/>
                    <a:pt x="348" y="77"/>
                    <a:pt x="372" y="65"/>
                  </a:cubicBezTo>
                  <a:cubicBezTo>
                    <a:pt x="392" y="55"/>
                    <a:pt x="360" y="47"/>
                    <a:pt x="338" y="43"/>
                  </a:cubicBezTo>
                  <a:cubicBezTo>
                    <a:pt x="386" y="32"/>
                    <a:pt x="386" y="32"/>
                    <a:pt x="386" y="32"/>
                  </a:cubicBezTo>
                  <a:cubicBezTo>
                    <a:pt x="212" y="0"/>
                    <a:pt x="212" y="0"/>
                    <a:pt x="212" y="0"/>
                  </a:cubicBezTo>
                  <a:cubicBezTo>
                    <a:pt x="0" y="35"/>
                    <a:pt x="0" y="35"/>
                    <a:pt x="0" y="35"/>
                  </a:cubicBezTo>
                  <a:cubicBezTo>
                    <a:pt x="53" y="47"/>
                    <a:pt x="53" y="47"/>
                    <a:pt x="53" y="47"/>
                  </a:cubicBezTo>
                  <a:cubicBezTo>
                    <a:pt x="64" y="43"/>
                    <a:pt x="94" y="32"/>
                    <a:pt x="110" y="41"/>
                  </a:cubicBezTo>
                  <a:close/>
                </a:path>
              </a:pathLst>
            </a:custGeom>
            <a:solidFill>
              <a:srgbClr val="F2F2F2"/>
            </a:solidFill>
            <a:ln w="9525">
              <a:solidFill>
                <a:schemeClr val="bg1"/>
              </a:solidFill>
              <a:round/>
              <a:headEnd/>
              <a:tailEnd/>
            </a:ln>
            <a:effectLst/>
            <a:extLst/>
          </p:spPr>
          <p:txBody>
            <a:bodyPr wrap="square" lIns="91440" tIns="45720" rIns="91440" bIns="45720">
              <a:normAutofit fontScale="62500" lnSpcReduction="20000"/>
            </a:bodyPr>
            <a:lstStyle/>
            <a:p>
              <a:endParaRPr lang="zh-CN" altLang="en-US" b="1" i="1">
                <a:solidFill>
                  <a:srgbClr val="000000"/>
                </a:solidFill>
              </a:endParaRPr>
            </a:p>
          </p:txBody>
        </p:sp>
        <p:sp>
          <p:nvSpPr>
            <p:cNvPr id="16" name="íṣḷiḑe">
              <a:extLst>
                <a:ext uri="{FF2B5EF4-FFF2-40B4-BE49-F238E27FC236}">
                  <a16:creationId xmlns="" xmlns:a16="http://schemas.microsoft.com/office/drawing/2014/main" id="{B956EDF8-802E-4891-8907-CF64D478301F}"/>
                </a:ext>
              </a:extLst>
            </p:cNvPr>
            <p:cNvSpPr/>
            <p:nvPr/>
          </p:nvSpPr>
          <p:spPr bwMode="auto">
            <a:xfrm rot="900000">
              <a:off x="4709301" y="1621165"/>
              <a:ext cx="858335" cy="266877"/>
            </a:xfrm>
            <a:custGeom>
              <a:avLst/>
              <a:gdLst>
                <a:gd name="T0" fmla="*/ 378 w 378"/>
                <a:gd name="T1" fmla="*/ 117 h 117"/>
                <a:gd name="T2" fmla="*/ 0 w 378"/>
                <a:gd name="T3" fmla="*/ 0 h 117"/>
                <a:gd name="T4" fmla="*/ 378 w 378"/>
                <a:gd name="T5" fmla="*/ 117 h 117"/>
                <a:gd name="T6" fmla="*/ 378 w 378"/>
                <a:gd name="T7" fmla="*/ 117 h 117"/>
              </a:gdLst>
              <a:ahLst/>
              <a:cxnLst>
                <a:cxn ang="0">
                  <a:pos x="T0" y="T1"/>
                </a:cxn>
                <a:cxn ang="0">
                  <a:pos x="T2" y="T3"/>
                </a:cxn>
                <a:cxn ang="0">
                  <a:pos x="T4" y="T5"/>
                </a:cxn>
                <a:cxn ang="0">
                  <a:pos x="T6" y="T7"/>
                </a:cxn>
              </a:cxnLst>
              <a:rect l="0" t="0" r="r" b="b"/>
              <a:pathLst>
                <a:path w="378" h="117">
                  <a:moveTo>
                    <a:pt x="378" y="117"/>
                  </a:moveTo>
                  <a:lnTo>
                    <a:pt x="0" y="0"/>
                  </a:lnTo>
                  <a:lnTo>
                    <a:pt x="378" y="117"/>
                  </a:lnTo>
                  <a:lnTo>
                    <a:pt x="378"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ormAutofit fontScale="40000" lnSpcReduction="20000"/>
            </a:bodyPr>
            <a:lstStyle/>
            <a:p>
              <a:endParaRPr lang="zh-CN" altLang="en-US" b="1" i="1">
                <a:solidFill>
                  <a:srgbClr val="000000"/>
                </a:solidFill>
              </a:endParaRPr>
            </a:p>
          </p:txBody>
        </p:sp>
        <p:grpSp>
          <p:nvGrpSpPr>
            <p:cNvPr id="17" name="îśľïdé">
              <a:extLst>
                <a:ext uri="{FF2B5EF4-FFF2-40B4-BE49-F238E27FC236}">
                  <a16:creationId xmlns="" xmlns:a16="http://schemas.microsoft.com/office/drawing/2014/main" id="{726E769F-2B35-42D7-B7D1-F23B8733D676}"/>
                </a:ext>
              </a:extLst>
            </p:cNvPr>
            <p:cNvGrpSpPr/>
            <p:nvPr/>
          </p:nvGrpSpPr>
          <p:grpSpPr>
            <a:xfrm>
              <a:off x="4530781" y="1572480"/>
              <a:ext cx="2178294" cy="1678802"/>
              <a:chOff x="1388514" y="1888471"/>
              <a:chExt cx="1917700" cy="1477962"/>
            </a:xfrm>
            <a:solidFill>
              <a:schemeClr val="accent6">
                <a:lumMod val="75000"/>
              </a:schemeClr>
            </a:solidFill>
          </p:grpSpPr>
          <p:sp>
            <p:nvSpPr>
              <p:cNvPr id="30" name="ïśļîḍè">
                <a:extLst>
                  <a:ext uri="{FF2B5EF4-FFF2-40B4-BE49-F238E27FC236}">
                    <a16:creationId xmlns="" xmlns:a16="http://schemas.microsoft.com/office/drawing/2014/main" id="{9D12F365-F5F2-492A-89FD-763C7F874652}"/>
                  </a:ext>
                </a:extLst>
              </p:cNvPr>
              <p:cNvSpPr/>
              <p:nvPr/>
            </p:nvSpPr>
            <p:spPr bwMode="auto">
              <a:xfrm rot="900000">
                <a:off x="1552026" y="1888471"/>
                <a:ext cx="1754188" cy="409575"/>
              </a:xfrm>
              <a:custGeom>
                <a:avLst/>
                <a:gdLst>
                  <a:gd name="T0" fmla="*/ 340 w 439"/>
                  <a:gd name="T1" fmla="*/ 23 h 102"/>
                  <a:gd name="T2" fmla="*/ 365 w 439"/>
                  <a:gd name="T3" fmla="*/ 9 h 102"/>
                  <a:gd name="T4" fmla="*/ 308 w 439"/>
                  <a:gd name="T5" fmla="*/ 15 h 102"/>
                  <a:gd name="T6" fmla="*/ 255 w 439"/>
                  <a:gd name="T7" fmla="*/ 3 h 102"/>
                  <a:gd name="T8" fmla="*/ 0 w 439"/>
                  <a:gd name="T9" fmla="*/ 44 h 102"/>
                  <a:gd name="T10" fmla="*/ 191 w 439"/>
                  <a:gd name="T11" fmla="*/ 102 h 102"/>
                  <a:gd name="T12" fmla="*/ 308 w 439"/>
                  <a:gd name="T13" fmla="*/ 75 h 102"/>
                  <a:gd name="T14" fmla="*/ 273 w 439"/>
                  <a:gd name="T15" fmla="*/ 50 h 102"/>
                  <a:gd name="T16" fmla="*/ 343 w 439"/>
                  <a:gd name="T17" fmla="*/ 67 h 102"/>
                  <a:gd name="T18" fmla="*/ 439 w 439"/>
                  <a:gd name="T19" fmla="*/ 46 h 102"/>
                  <a:gd name="T20" fmla="*/ 340 w 439"/>
                  <a:gd name="T21"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102">
                    <a:moveTo>
                      <a:pt x="340" y="23"/>
                    </a:moveTo>
                    <a:cubicBezTo>
                      <a:pt x="354" y="20"/>
                      <a:pt x="373" y="14"/>
                      <a:pt x="365" y="9"/>
                    </a:cubicBezTo>
                    <a:cubicBezTo>
                      <a:pt x="349" y="0"/>
                      <a:pt x="319" y="11"/>
                      <a:pt x="308" y="15"/>
                    </a:cubicBezTo>
                    <a:cubicBezTo>
                      <a:pt x="255" y="3"/>
                      <a:pt x="255" y="3"/>
                      <a:pt x="255" y="3"/>
                    </a:cubicBezTo>
                    <a:cubicBezTo>
                      <a:pt x="0" y="44"/>
                      <a:pt x="0" y="44"/>
                      <a:pt x="0" y="44"/>
                    </a:cubicBezTo>
                    <a:cubicBezTo>
                      <a:pt x="191" y="102"/>
                      <a:pt x="191" y="102"/>
                      <a:pt x="191" y="102"/>
                    </a:cubicBezTo>
                    <a:cubicBezTo>
                      <a:pt x="308" y="75"/>
                      <a:pt x="308" y="75"/>
                      <a:pt x="308" y="75"/>
                    </a:cubicBezTo>
                    <a:cubicBezTo>
                      <a:pt x="284" y="72"/>
                      <a:pt x="241" y="63"/>
                      <a:pt x="273" y="50"/>
                    </a:cubicBezTo>
                    <a:cubicBezTo>
                      <a:pt x="309" y="37"/>
                      <a:pt x="333" y="57"/>
                      <a:pt x="343" y="67"/>
                    </a:cubicBezTo>
                    <a:cubicBezTo>
                      <a:pt x="439" y="46"/>
                      <a:pt x="439" y="46"/>
                      <a:pt x="439" y="46"/>
                    </a:cubicBezTo>
                    <a:lnTo>
                      <a:pt x="340" y="23"/>
                    </a:lnTo>
                    <a:close/>
                  </a:path>
                </a:pathLst>
              </a:custGeom>
              <a:solidFill>
                <a:srgbClr val="F2F2F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fontScale="92500" lnSpcReduction="10000"/>
              </a:bodyPr>
              <a:lstStyle/>
              <a:p>
                <a:endParaRPr lang="zh-CN" altLang="en-US" b="1" i="1">
                  <a:solidFill>
                    <a:srgbClr val="000000"/>
                  </a:solidFill>
                </a:endParaRPr>
              </a:p>
            </p:txBody>
          </p:sp>
          <p:sp>
            <p:nvSpPr>
              <p:cNvPr id="31" name="íṩḻiḑè">
                <a:extLst>
                  <a:ext uri="{FF2B5EF4-FFF2-40B4-BE49-F238E27FC236}">
                    <a16:creationId xmlns="" xmlns:a16="http://schemas.microsoft.com/office/drawing/2014/main" id="{C9B4BDE4-F018-486E-AA54-BB94370A5994}"/>
                  </a:ext>
                </a:extLst>
              </p:cNvPr>
              <p:cNvSpPr/>
              <p:nvPr/>
            </p:nvSpPr>
            <p:spPr bwMode="auto">
              <a:xfrm rot="900000">
                <a:off x="1388514" y="1948796"/>
                <a:ext cx="1047750" cy="1417637"/>
              </a:xfrm>
              <a:custGeom>
                <a:avLst/>
                <a:gdLst>
                  <a:gd name="T0" fmla="*/ 82 w 262"/>
                  <a:gd name="T1" fmla="*/ 218 h 354"/>
                  <a:gd name="T2" fmla="*/ 102 w 262"/>
                  <a:gd name="T3" fmla="*/ 314 h 354"/>
                  <a:gd name="T4" fmla="*/ 191 w 262"/>
                  <a:gd name="T5" fmla="*/ 354 h 354"/>
                  <a:gd name="T6" fmla="*/ 191 w 262"/>
                  <a:gd name="T7" fmla="*/ 233 h 354"/>
                  <a:gd name="T8" fmla="*/ 262 w 262"/>
                  <a:gd name="T9" fmla="*/ 223 h 354"/>
                  <a:gd name="T10" fmla="*/ 191 w 262"/>
                  <a:gd name="T11" fmla="*/ 178 h 354"/>
                  <a:gd name="T12" fmla="*/ 191 w 262"/>
                  <a:gd name="T13" fmla="*/ 59 h 354"/>
                  <a:gd name="T14" fmla="*/ 0 w 262"/>
                  <a:gd name="T15" fmla="*/ 0 h 354"/>
                  <a:gd name="T16" fmla="*/ 0 w 262"/>
                  <a:gd name="T17" fmla="*/ 268 h 354"/>
                  <a:gd name="T18" fmla="*/ 66 w 262"/>
                  <a:gd name="T19" fmla="*/ 298 h 354"/>
                  <a:gd name="T20" fmla="*/ 82 w 262"/>
                  <a:gd name="T21" fmla="*/ 21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354">
                    <a:moveTo>
                      <a:pt x="82" y="218"/>
                    </a:moveTo>
                    <a:cubicBezTo>
                      <a:pt x="120" y="210"/>
                      <a:pt x="118" y="288"/>
                      <a:pt x="102" y="314"/>
                    </a:cubicBezTo>
                    <a:cubicBezTo>
                      <a:pt x="191" y="354"/>
                      <a:pt x="191" y="354"/>
                      <a:pt x="191" y="354"/>
                    </a:cubicBezTo>
                    <a:cubicBezTo>
                      <a:pt x="191" y="233"/>
                      <a:pt x="191" y="233"/>
                      <a:pt x="191" y="233"/>
                    </a:cubicBezTo>
                    <a:cubicBezTo>
                      <a:pt x="218" y="251"/>
                      <a:pt x="262" y="270"/>
                      <a:pt x="262" y="223"/>
                    </a:cubicBezTo>
                    <a:cubicBezTo>
                      <a:pt x="262" y="166"/>
                      <a:pt x="214" y="172"/>
                      <a:pt x="191" y="178"/>
                    </a:cubicBezTo>
                    <a:cubicBezTo>
                      <a:pt x="191" y="59"/>
                      <a:pt x="191" y="59"/>
                      <a:pt x="191" y="59"/>
                    </a:cubicBezTo>
                    <a:cubicBezTo>
                      <a:pt x="0" y="0"/>
                      <a:pt x="0" y="0"/>
                      <a:pt x="0" y="0"/>
                    </a:cubicBezTo>
                    <a:cubicBezTo>
                      <a:pt x="0" y="268"/>
                      <a:pt x="0" y="268"/>
                      <a:pt x="0" y="268"/>
                    </a:cubicBezTo>
                    <a:cubicBezTo>
                      <a:pt x="66" y="298"/>
                      <a:pt x="66" y="298"/>
                      <a:pt x="66" y="298"/>
                    </a:cubicBezTo>
                    <a:cubicBezTo>
                      <a:pt x="60" y="277"/>
                      <a:pt x="47" y="226"/>
                      <a:pt x="82" y="218"/>
                    </a:cubicBezTo>
                    <a:close/>
                  </a:path>
                </a:pathLst>
              </a:custGeom>
              <a:solidFill>
                <a:srgbClr val="F2F2F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endParaRPr lang="zh-CN" altLang="en-US" b="1" i="1">
                  <a:solidFill>
                    <a:srgbClr val="000000"/>
                  </a:solidFill>
                </a:endParaRPr>
              </a:p>
            </p:txBody>
          </p:sp>
        </p:grpSp>
        <p:grpSp>
          <p:nvGrpSpPr>
            <p:cNvPr id="18" name="îṧļiďé">
              <a:extLst>
                <a:ext uri="{FF2B5EF4-FFF2-40B4-BE49-F238E27FC236}">
                  <a16:creationId xmlns="" xmlns:a16="http://schemas.microsoft.com/office/drawing/2014/main" id="{1E2ECB54-B12B-4FB8-8E60-B02D830EBA14}"/>
                </a:ext>
              </a:extLst>
            </p:cNvPr>
            <p:cNvGrpSpPr/>
            <p:nvPr/>
          </p:nvGrpSpPr>
          <p:grpSpPr>
            <a:xfrm>
              <a:off x="5235842" y="1985416"/>
              <a:ext cx="2596643" cy="2281078"/>
              <a:chOff x="2009226" y="2252008"/>
              <a:chExt cx="2286000" cy="2008188"/>
            </a:xfrm>
          </p:grpSpPr>
          <p:sp>
            <p:nvSpPr>
              <p:cNvPr id="27" name="îs1ïḓe">
                <a:extLst>
                  <a:ext uri="{FF2B5EF4-FFF2-40B4-BE49-F238E27FC236}">
                    <a16:creationId xmlns="" xmlns:a16="http://schemas.microsoft.com/office/drawing/2014/main" id="{04264D12-DE00-4ED7-BF96-154243A99695}"/>
                  </a:ext>
                </a:extLst>
              </p:cNvPr>
              <p:cNvSpPr/>
              <p:nvPr/>
            </p:nvSpPr>
            <p:spPr bwMode="auto">
              <a:xfrm rot="900000">
                <a:off x="2228301" y="2252008"/>
                <a:ext cx="1946275" cy="557213"/>
              </a:xfrm>
              <a:custGeom>
                <a:avLst/>
                <a:gdLst>
                  <a:gd name="T0" fmla="*/ 235 w 487"/>
                  <a:gd name="T1" fmla="*/ 139 h 139"/>
                  <a:gd name="T2" fmla="*/ 487 w 487"/>
                  <a:gd name="T3" fmla="*/ 64 h 139"/>
                  <a:gd name="T4" fmla="*/ 367 w 487"/>
                  <a:gd name="T5" fmla="*/ 36 h 139"/>
                  <a:gd name="T6" fmla="*/ 305 w 487"/>
                  <a:gd name="T7" fmla="*/ 47 h 139"/>
                  <a:gd name="T8" fmla="*/ 328 w 487"/>
                  <a:gd name="T9" fmla="*/ 27 h 139"/>
                  <a:gd name="T10" fmla="*/ 248 w 487"/>
                  <a:gd name="T11" fmla="*/ 9 h 139"/>
                  <a:gd name="T12" fmla="*/ 152 w 487"/>
                  <a:gd name="T13" fmla="*/ 30 h 139"/>
                  <a:gd name="T14" fmla="*/ 82 w 487"/>
                  <a:gd name="T15" fmla="*/ 13 h 139"/>
                  <a:gd name="T16" fmla="*/ 117 w 487"/>
                  <a:gd name="T17" fmla="*/ 38 h 139"/>
                  <a:gd name="T18" fmla="*/ 0 w 487"/>
                  <a:gd name="T19" fmla="*/ 65 h 139"/>
                  <a:gd name="T20" fmla="*/ 235 w 487"/>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139">
                    <a:moveTo>
                      <a:pt x="235" y="139"/>
                    </a:moveTo>
                    <a:cubicBezTo>
                      <a:pt x="487" y="64"/>
                      <a:pt x="487" y="64"/>
                      <a:pt x="487" y="64"/>
                    </a:cubicBezTo>
                    <a:cubicBezTo>
                      <a:pt x="367" y="36"/>
                      <a:pt x="367" y="36"/>
                      <a:pt x="367" y="36"/>
                    </a:cubicBezTo>
                    <a:cubicBezTo>
                      <a:pt x="355" y="45"/>
                      <a:pt x="334" y="55"/>
                      <a:pt x="305" y="47"/>
                    </a:cubicBezTo>
                    <a:cubicBezTo>
                      <a:pt x="277" y="39"/>
                      <a:pt x="307" y="31"/>
                      <a:pt x="328" y="27"/>
                    </a:cubicBezTo>
                    <a:cubicBezTo>
                      <a:pt x="248" y="9"/>
                      <a:pt x="248" y="9"/>
                      <a:pt x="248" y="9"/>
                    </a:cubicBezTo>
                    <a:cubicBezTo>
                      <a:pt x="152" y="30"/>
                      <a:pt x="152" y="30"/>
                      <a:pt x="152" y="30"/>
                    </a:cubicBezTo>
                    <a:cubicBezTo>
                      <a:pt x="142" y="20"/>
                      <a:pt x="118" y="0"/>
                      <a:pt x="82" y="13"/>
                    </a:cubicBezTo>
                    <a:cubicBezTo>
                      <a:pt x="50" y="26"/>
                      <a:pt x="93" y="35"/>
                      <a:pt x="117" y="38"/>
                    </a:cubicBezTo>
                    <a:cubicBezTo>
                      <a:pt x="0" y="65"/>
                      <a:pt x="0" y="65"/>
                      <a:pt x="0" y="65"/>
                    </a:cubicBezTo>
                    <a:lnTo>
                      <a:pt x="235" y="139"/>
                    </a:lnTo>
                    <a:close/>
                  </a:path>
                </a:pathLst>
              </a:custGeom>
              <a:solidFill>
                <a:schemeClr val="bg1"/>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sp>
            <p:nvSpPr>
              <p:cNvPr id="28" name="ïṧlíḍé">
                <a:extLst>
                  <a:ext uri="{FF2B5EF4-FFF2-40B4-BE49-F238E27FC236}">
                    <a16:creationId xmlns="" xmlns:a16="http://schemas.microsoft.com/office/drawing/2014/main" id="{2B5E1340-7D91-42C1-9192-2601BDAB1D44}"/>
                  </a:ext>
                </a:extLst>
              </p:cNvPr>
              <p:cNvSpPr/>
              <p:nvPr/>
            </p:nvSpPr>
            <p:spPr bwMode="auto">
              <a:xfrm rot="900000">
                <a:off x="2009226" y="2355196"/>
                <a:ext cx="939800" cy="1849437"/>
              </a:xfrm>
              <a:custGeom>
                <a:avLst/>
                <a:gdLst>
                  <a:gd name="T0" fmla="*/ 0 w 235"/>
                  <a:gd name="T1" fmla="*/ 0 h 462"/>
                  <a:gd name="T2" fmla="*/ 0 w 235"/>
                  <a:gd name="T3" fmla="*/ 119 h 462"/>
                  <a:gd name="T4" fmla="*/ 71 w 235"/>
                  <a:gd name="T5" fmla="*/ 164 h 462"/>
                  <a:gd name="T6" fmla="*/ 0 w 235"/>
                  <a:gd name="T7" fmla="*/ 174 h 462"/>
                  <a:gd name="T8" fmla="*/ 0 w 235"/>
                  <a:gd name="T9" fmla="*/ 295 h 462"/>
                  <a:gd name="T10" fmla="*/ 98 w 235"/>
                  <a:gd name="T11" fmla="*/ 339 h 462"/>
                  <a:gd name="T12" fmla="*/ 117 w 235"/>
                  <a:gd name="T13" fmla="*/ 447 h 462"/>
                  <a:gd name="T14" fmla="*/ 140 w 235"/>
                  <a:gd name="T15" fmla="*/ 358 h 462"/>
                  <a:gd name="T16" fmla="*/ 235 w 235"/>
                  <a:gd name="T17" fmla="*/ 401 h 462"/>
                  <a:gd name="T18" fmla="*/ 235 w 235"/>
                  <a:gd name="T19" fmla="*/ 73 h 462"/>
                  <a:gd name="T20" fmla="*/ 0 w 235"/>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62">
                    <a:moveTo>
                      <a:pt x="0" y="0"/>
                    </a:moveTo>
                    <a:cubicBezTo>
                      <a:pt x="0" y="119"/>
                      <a:pt x="0" y="119"/>
                      <a:pt x="0" y="119"/>
                    </a:cubicBezTo>
                    <a:cubicBezTo>
                      <a:pt x="23" y="113"/>
                      <a:pt x="71" y="107"/>
                      <a:pt x="71" y="164"/>
                    </a:cubicBezTo>
                    <a:cubicBezTo>
                      <a:pt x="71" y="211"/>
                      <a:pt x="27" y="192"/>
                      <a:pt x="0" y="174"/>
                    </a:cubicBezTo>
                    <a:cubicBezTo>
                      <a:pt x="0" y="295"/>
                      <a:pt x="0" y="295"/>
                      <a:pt x="0" y="295"/>
                    </a:cubicBezTo>
                    <a:cubicBezTo>
                      <a:pt x="98" y="339"/>
                      <a:pt x="98" y="339"/>
                      <a:pt x="98" y="339"/>
                    </a:cubicBezTo>
                    <a:cubicBezTo>
                      <a:pt x="87" y="365"/>
                      <a:pt x="65" y="430"/>
                      <a:pt x="117" y="447"/>
                    </a:cubicBezTo>
                    <a:cubicBezTo>
                      <a:pt x="161" y="462"/>
                      <a:pt x="151" y="400"/>
                      <a:pt x="140" y="358"/>
                    </a:cubicBezTo>
                    <a:cubicBezTo>
                      <a:pt x="235" y="401"/>
                      <a:pt x="235" y="401"/>
                      <a:pt x="235" y="401"/>
                    </a:cubicBezTo>
                    <a:cubicBezTo>
                      <a:pt x="235" y="73"/>
                      <a:pt x="235" y="73"/>
                      <a:pt x="235" y="73"/>
                    </a:cubicBezTo>
                    <a:lnTo>
                      <a:pt x="0" y="0"/>
                    </a:lnTo>
                    <a:close/>
                  </a:path>
                </a:pathLst>
              </a:custGeom>
              <a:solidFill>
                <a:schemeClr val="bg1"/>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sp>
            <p:nvSpPr>
              <p:cNvPr id="29" name="iṡlïḍê">
                <a:extLst>
                  <a:ext uri="{FF2B5EF4-FFF2-40B4-BE49-F238E27FC236}">
                    <a16:creationId xmlns="" xmlns:a16="http://schemas.microsoft.com/office/drawing/2014/main" id="{DE306F7D-9750-4AE8-8DD2-C1877B65F386}"/>
                  </a:ext>
                </a:extLst>
              </p:cNvPr>
              <p:cNvSpPr/>
              <p:nvPr/>
            </p:nvSpPr>
            <p:spPr bwMode="auto">
              <a:xfrm rot="900000">
                <a:off x="2944264" y="2647296"/>
                <a:ext cx="1350962" cy="1612900"/>
              </a:xfrm>
              <a:custGeom>
                <a:avLst/>
                <a:gdLst>
                  <a:gd name="T0" fmla="*/ 0 w 338"/>
                  <a:gd name="T1" fmla="*/ 75 h 403"/>
                  <a:gd name="T2" fmla="*/ 0 w 338"/>
                  <a:gd name="T3" fmla="*/ 403 h 403"/>
                  <a:gd name="T4" fmla="*/ 129 w 338"/>
                  <a:gd name="T5" fmla="*/ 349 h 403"/>
                  <a:gd name="T6" fmla="*/ 109 w 338"/>
                  <a:gd name="T7" fmla="*/ 297 h 403"/>
                  <a:gd name="T8" fmla="*/ 145 w 338"/>
                  <a:gd name="T9" fmla="*/ 243 h 403"/>
                  <a:gd name="T10" fmla="*/ 179 w 338"/>
                  <a:gd name="T11" fmla="*/ 283 h 403"/>
                  <a:gd name="T12" fmla="*/ 170 w 338"/>
                  <a:gd name="T13" fmla="*/ 332 h 403"/>
                  <a:gd name="T14" fmla="*/ 252 w 338"/>
                  <a:gd name="T15" fmla="*/ 298 h 403"/>
                  <a:gd name="T16" fmla="*/ 252 w 338"/>
                  <a:gd name="T17" fmla="*/ 170 h 403"/>
                  <a:gd name="T18" fmla="*/ 331 w 338"/>
                  <a:gd name="T19" fmla="*/ 121 h 403"/>
                  <a:gd name="T20" fmla="*/ 252 w 338"/>
                  <a:gd name="T21" fmla="*/ 127 h 403"/>
                  <a:gd name="T22" fmla="*/ 252 w 338"/>
                  <a:gd name="T23" fmla="*/ 0 h 403"/>
                  <a:gd name="T24" fmla="*/ 252 w 338"/>
                  <a:gd name="T25" fmla="*/ 0 h 403"/>
                  <a:gd name="T26" fmla="*/ 0 w 338"/>
                  <a:gd name="T27" fmla="*/ 7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03">
                    <a:moveTo>
                      <a:pt x="0" y="75"/>
                    </a:moveTo>
                    <a:cubicBezTo>
                      <a:pt x="0" y="403"/>
                      <a:pt x="0" y="403"/>
                      <a:pt x="0" y="403"/>
                    </a:cubicBezTo>
                    <a:cubicBezTo>
                      <a:pt x="129" y="349"/>
                      <a:pt x="129" y="349"/>
                      <a:pt x="129" y="349"/>
                    </a:cubicBezTo>
                    <a:cubicBezTo>
                      <a:pt x="123" y="339"/>
                      <a:pt x="110" y="315"/>
                      <a:pt x="109" y="297"/>
                    </a:cubicBezTo>
                    <a:cubicBezTo>
                      <a:pt x="108" y="281"/>
                      <a:pt x="114" y="245"/>
                      <a:pt x="145" y="243"/>
                    </a:cubicBezTo>
                    <a:cubicBezTo>
                      <a:pt x="179" y="241"/>
                      <a:pt x="179" y="264"/>
                      <a:pt x="179" y="283"/>
                    </a:cubicBezTo>
                    <a:cubicBezTo>
                      <a:pt x="180" y="297"/>
                      <a:pt x="173" y="322"/>
                      <a:pt x="170" y="332"/>
                    </a:cubicBezTo>
                    <a:cubicBezTo>
                      <a:pt x="252" y="298"/>
                      <a:pt x="252" y="298"/>
                      <a:pt x="252" y="298"/>
                    </a:cubicBezTo>
                    <a:cubicBezTo>
                      <a:pt x="252" y="170"/>
                      <a:pt x="252" y="170"/>
                      <a:pt x="252" y="170"/>
                    </a:cubicBezTo>
                    <a:cubicBezTo>
                      <a:pt x="281" y="173"/>
                      <a:pt x="338" y="175"/>
                      <a:pt x="331" y="121"/>
                    </a:cubicBezTo>
                    <a:cubicBezTo>
                      <a:pt x="325" y="74"/>
                      <a:pt x="275" y="109"/>
                      <a:pt x="252" y="127"/>
                    </a:cubicBezTo>
                    <a:cubicBezTo>
                      <a:pt x="252" y="0"/>
                      <a:pt x="252" y="0"/>
                      <a:pt x="252" y="0"/>
                    </a:cubicBezTo>
                    <a:cubicBezTo>
                      <a:pt x="252" y="0"/>
                      <a:pt x="252" y="0"/>
                      <a:pt x="252" y="0"/>
                    </a:cubicBezTo>
                    <a:lnTo>
                      <a:pt x="0" y="75"/>
                    </a:lnTo>
                    <a:close/>
                  </a:path>
                </a:pathLst>
              </a:custGeom>
              <a:solidFill>
                <a:schemeClr val="bg1"/>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grpSp>
        <p:sp>
          <p:nvSpPr>
            <p:cNvPr id="19" name="îSlíḋé">
              <a:extLst>
                <a:ext uri="{FF2B5EF4-FFF2-40B4-BE49-F238E27FC236}">
                  <a16:creationId xmlns="" xmlns:a16="http://schemas.microsoft.com/office/drawing/2014/main" id="{6A28F6E9-246D-412A-88DB-0E75972ED723}"/>
                </a:ext>
              </a:extLst>
            </p:cNvPr>
            <p:cNvSpPr/>
            <p:nvPr/>
          </p:nvSpPr>
          <p:spPr bwMode="auto">
            <a:xfrm rot="900000">
              <a:off x="6795632" y="3545206"/>
              <a:ext cx="1289305" cy="1709457"/>
            </a:xfrm>
            <a:custGeom>
              <a:avLst/>
              <a:gdLst>
                <a:gd name="T0" fmla="*/ 199 w 284"/>
                <a:gd name="T1" fmla="*/ 126 h 376"/>
                <a:gd name="T2" fmla="*/ 180 w 284"/>
                <a:gd name="T3" fmla="*/ 44 h 376"/>
                <a:gd name="T4" fmla="*/ 85 w 284"/>
                <a:gd name="T5" fmla="*/ 83 h 376"/>
                <a:gd name="T6" fmla="*/ 85 w 284"/>
                <a:gd name="T7" fmla="*/ 208 h 376"/>
                <a:gd name="T8" fmla="*/ 87 w 284"/>
                <a:gd name="T9" fmla="*/ 209 h 376"/>
                <a:gd name="T10" fmla="*/ 85 w 284"/>
                <a:gd name="T11" fmla="*/ 208 h 376"/>
                <a:gd name="T12" fmla="*/ 20 w 284"/>
                <a:gd name="T13" fmla="*/ 247 h 376"/>
                <a:gd name="T14" fmla="*/ 85 w 284"/>
                <a:gd name="T15" fmla="*/ 265 h 376"/>
                <a:gd name="T16" fmla="*/ 87 w 284"/>
                <a:gd name="T17" fmla="*/ 260 h 376"/>
                <a:gd name="T18" fmla="*/ 85 w 284"/>
                <a:gd name="T19" fmla="*/ 265 h 376"/>
                <a:gd name="T20" fmla="*/ 85 w 284"/>
                <a:gd name="T21" fmla="*/ 376 h 376"/>
                <a:gd name="T22" fmla="*/ 284 w 284"/>
                <a:gd name="T23" fmla="*/ 258 h 376"/>
                <a:gd name="T24" fmla="*/ 284 w 284"/>
                <a:gd name="T25" fmla="*/ 0 h 376"/>
                <a:gd name="T26" fmla="*/ 214 w 284"/>
                <a:gd name="T27" fmla="*/ 30 h 376"/>
                <a:gd name="T28" fmla="*/ 199 w 284"/>
                <a:gd name="T29"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4" h="376">
                  <a:moveTo>
                    <a:pt x="199" y="126"/>
                  </a:moveTo>
                  <a:cubicBezTo>
                    <a:pt x="157" y="127"/>
                    <a:pt x="170" y="73"/>
                    <a:pt x="180" y="44"/>
                  </a:cubicBezTo>
                  <a:cubicBezTo>
                    <a:pt x="85" y="83"/>
                    <a:pt x="85" y="83"/>
                    <a:pt x="85" y="83"/>
                  </a:cubicBezTo>
                  <a:cubicBezTo>
                    <a:pt x="85" y="208"/>
                    <a:pt x="85" y="208"/>
                    <a:pt x="85" y="208"/>
                  </a:cubicBezTo>
                  <a:cubicBezTo>
                    <a:pt x="86" y="208"/>
                    <a:pt x="87" y="209"/>
                    <a:pt x="87" y="209"/>
                  </a:cubicBezTo>
                  <a:cubicBezTo>
                    <a:pt x="87" y="209"/>
                    <a:pt x="86" y="208"/>
                    <a:pt x="85" y="208"/>
                  </a:cubicBezTo>
                  <a:cubicBezTo>
                    <a:pt x="73" y="205"/>
                    <a:pt x="39" y="200"/>
                    <a:pt x="20" y="247"/>
                  </a:cubicBezTo>
                  <a:cubicBezTo>
                    <a:pt x="0" y="298"/>
                    <a:pt x="60" y="316"/>
                    <a:pt x="85" y="265"/>
                  </a:cubicBezTo>
                  <a:cubicBezTo>
                    <a:pt x="87" y="261"/>
                    <a:pt x="87" y="260"/>
                    <a:pt x="87" y="260"/>
                  </a:cubicBezTo>
                  <a:cubicBezTo>
                    <a:pt x="87" y="260"/>
                    <a:pt x="87" y="261"/>
                    <a:pt x="85" y="265"/>
                  </a:cubicBezTo>
                  <a:cubicBezTo>
                    <a:pt x="85" y="376"/>
                    <a:pt x="85" y="376"/>
                    <a:pt x="85" y="376"/>
                  </a:cubicBezTo>
                  <a:cubicBezTo>
                    <a:pt x="284" y="258"/>
                    <a:pt x="284" y="258"/>
                    <a:pt x="284" y="258"/>
                  </a:cubicBezTo>
                  <a:cubicBezTo>
                    <a:pt x="284" y="0"/>
                    <a:pt x="284" y="0"/>
                    <a:pt x="284" y="0"/>
                  </a:cubicBezTo>
                  <a:cubicBezTo>
                    <a:pt x="214" y="30"/>
                    <a:pt x="214" y="30"/>
                    <a:pt x="214" y="30"/>
                  </a:cubicBezTo>
                  <a:cubicBezTo>
                    <a:pt x="224" y="60"/>
                    <a:pt x="245" y="124"/>
                    <a:pt x="199" y="126"/>
                  </a:cubicBezTo>
                  <a:close/>
                </a:path>
              </a:pathLst>
            </a:custGeom>
            <a:solidFill>
              <a:srgbClr val="F2F2F2"/>
            </a:solidFill>
            <a:ln w="9525">
              <a:solidFill>
                <a:schemeClr val="bg1"/>
              </a:solidFill>
              <a:round/>
              <a:headEnd/>
              <a:tailEnd/>
            </a:ln>
            <a:effectLs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grpSp>
          <p:nvGrpSpPr>
            <p:cNvPr id="20" name="ïṣḷiḑè">
              <a:extLst>
                <a:ext uri="{FF2B5EF4-FFF2-40B4-BE49-F238E27FC236}">
                  <a16:creationId xmlns="" xmlns:a16="http://schemas.microsoft.com/office/drawing/2014/main" id="{6B218A52-9143-4616-A556-E3D11C0F419C}"/>
                </a:ext>
              </a:extLst>
            </p:cNvPr>
            <p:cNvGrpSpPr/>
            <p:nvPr/>
          </p:nvGrpSpPr>
          <p:grpSpPr>
            <a:xfrm>
              <a:off x="6642357" y="2088204"/>
              <a:ext cx="1983547" cy="2126003"/>
              <a:chOff x="3247476" y="2342496"/>
              <a:chExt cx="1746250" cy="1871662"/>
            </a:xfrm>
            <a:solidFill>
              <a:schemeClr val="accent6">
                <a:lumMod val="75000"/>
              </a:schemeClr>
            </a:solidFill>
          </p:grpSpPr>
          <p:sp>
            <p:nvSpPr>
              <p:cNvPr id="25" name="išľíḓé">
                <a:extLst>
                  <a:ext uri="{FF2B5EF4-FFF2-40B4-BE49-F238E27FC236}">
                    <a16:creationId xmlns="" xmlns:a16="http://schemas.microsoft.com/office/drawing/2014/main" id="{68C5681D-FD91-42CD-BF20-01D7680C138E}"/>
                  </a:ext>
                </a:extLst>
              </p:cNvPr>
              <p:cNvSpPr/>
              <p:nvPr/>
            </p:nvSpPr>
            <p:spPr bwMode="auto">
              <a:xfrm rot="900000">
                <a:off x="3247476" y="2342496"/>
                <a:ext cx="1746250" cy="404812"/>
              </a:xfrm>
              <a:custGeom>
                <a:avLst/>
                <a:gdLst>
                  <a:gd name="T0" fmla="*/ 188 w 437"/>
                  <a:gd name="T1" fmla="*/ 33 h 101"/>
                  <a:gd name="T2" fmla="*/ 111 w 437"/>
                  <a:gd name="T3" fmla="*/ 20 h 101"/>
                  <a:gd name="T4" fmla="*/ 0 w 437"/>
                  <a:gd name="T5" fmla="*/ 46 h 101"/>
                  <a:gd name="T6" fmla="*/ 80 w 437"/>
                  <a:gd name="T7" fmla="*/ 64 h 101"/>
                  <a:gd name="T8" fmla="*/ 57 w 437"/>
                  <a:gd name="T9" fmla="*/ 84 h 101"/>
                  <a:gd name="T10" fmla="*/ 119 w 437"/>
                  <a:gd name="T11" fmla="*/ 73 h 101"/>
                  <a:gd name="T12" fmla="*/ 239 w 437"/>
                  <a:gd name="T13" fmla="*/ 101 h 101"/>
                  <a:gd name="T14" fmla="*/ 239 w 437"/>
                  <a:gd name="T15" fmla="*/ 101 h 101"/>
                  <a:gd name="T16" fmla="*/ 437 w 437"/>
                  <a:gd name="T17" fmla="*/ 42 h 101"/>
                  <a:gd name="T18" fmla="*/ 202 w 437"/>
                  <a:gd name="T19" fmla="*/ 0 h 101"/>
                  <a:gd name="T20" fmla="*/ 154 w 437"/>
                  <a:gd name="T21" fmla="*/ 11 h 101"/>
                  <a:gd name="T22" fmla="*/ 188 w 437"/>
                  <a:gd name="T23" fmla="*/ 3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 h="101">
                    <a:moveTo>
                      <a:pt x="188" y="33"/>
                    </a:moveTo>
                    <a:cubicBezTo>
                      <a:pt x="164" y="45"/>
                      <a:pt x="122" y="35"/>
                      <a:pt x="111" y="20"/>
                    </a:cubicBezTo>
                    <a:cubicBezTo>
                      <a:pt x="0" y="46"/>
                      <a:pt x="0" y="46"/>
                      <a:pt x="0" y="46"/>
                    </a:cubicBezTo>
                    <a:cubicBezTo>
                      <a:pt x="80" y="64"/>
                      <a:pt x="80" y="64"/>
                      <a:pt x="80" y="64"/>
                    </a:cubicBezTo>
                    <a:cubicBezTo>
                      <a:pt x="59" y="68"/>
                      <a:pt x="29" y="76"/>
                      <a:pt x="57" y="84"/>
                    </a:cubicBezTo>
                    <a:cubicBezTo>
                      <a:pt x="86" y="92"/>
                      <a:pt x="107" y="82"/>
                      <a:pt x="119" y="73"/>
                    </a:cubicBezTo>
                    <a:cubicBezTo>
                      <a:pt x="239" y="101"/>
                      <a:pt x="239" y="101"/>
                      <a:pt x="239" y="101"/>
                    </a:cubicBezTo>
                    <a:cubicBezTo>
                      <a:pt x="239" y="101"/>
                      <a:pt x="239" y="101"/>
                      <a:pt x="239" y="101"/>
                    </a:cubicBezTo>
                    <a:cubicBezTo>
                      <a:pt x="437" y="42"/>
                      <a:pt x="437" y="42"/>
                      <a:pt x="437" y="42"/>
                    </a:cubicBezTo>
                    <a:cubicBezTo>
                      <a:pt x="202" y="0"/>
                      <a:pt x="202" y="0"/>
                      <a:pt x="202" y="0"/>
                    </a:cubicBezTo>
                    <a:cubicBezTo>
                      <a:pt x="154" y="11"/>
                      <a:pt x="154" y="11"/>
                      <a:pt x="154" y="11"/>
                    </a:cubicBezTo>
                    <a:cubicBezTo>
                      <a:pt x="176" y="15"/>
                      <a:pt x="208" y="23"/>
                      <a:pt x="188" y="33"/>
                    </a:cubicBezTo>
                    <a:close/>
                  </a:path>
                </a:pathLst>
              </a:custGeom>
              <a:solidFill>
                <a:srgbClr val="F2F2F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fontScale="92500" lnSpcReduction="20000"/>
              </a:bodyPr>
              <a:lstStyle/>
              <a:p>
                <a:endParaRPr lang="zh-CN" altLang="en-US" b="1" i="1">
                  <a:solidFill>
                    <a:srgbClr val="000000"/>
                  </a:solidFill>
                </a:endParaRPr>
              </a:p>
            </p:txBody>
          </p:sp>
          <p:sp>
            <p:nvSpPr>
              <p:cNvPr id="26" name="íṡḷídê">
                <a:extLst>
                  <a:ext uri="{FF2B5EF4-FFF2-40B4-BE49-F238E27FC236}">
                    <a16:creationId xmlns="" xmlns:a16="http://schemas.microsoft.com/office/drawing/2014/main" id="{0DEC7BFE-A434-47CC-809F-C8E6D03574E0}"/>
                  </a:ext>
                </a:extLst>
              </p:cNvPr>
              <p:cNvSpPr/>
              <p:nvPr/>
            </p:nvSpPr>
            <p:spPr bwMode="auto">
              <a:xfrm rot="900000">
                <a:off x="3987251" y="2606021"/>
                <a:ext cx="795338" cy="1608137"/>
              </a:xfrm>
              <a:custGeom>
                <a:avLst/>
                <a:gdLst>
                  <a:gd name="T0" fmla="*/ 198 w 199"/>
                  <a:gd name="T1" fmla="*/ 0 h 401"/>
                  <a:gd name="T2" fmla="*/ 199 w 199"/>
                  <a:gd name="T3" fmla="*/ 0 h 401"/>
                  <a:gd name="T4" fmla="*/ 0 w 199"/>
                  <a:gd name="T5" fmla="*/ 59 h 401"/>
                  <a:gd name="T6" fmla="*/ 0 w 199"/>
                  <a:gd name="T7" fmla="*/ 59 h 401"/>
                  <a:gd name="T8" fmla="*/ 0 w 199"/>
                  <a:gd name="T9" fmla="*/ 186 h 401"/>
                  <a:gd name="T10" fmla="*/ 79 w 199"/>
                  <a:gd name="T11" fmla="*/ 180 h 401"/>
                  <a:gd name="T12" fmla="*/ 0 w 199"/>
                  <a:gd name="T13" fmla="*/ 229 h 401"/>
                  <a:gd name="T14" fmla="*/ 0 w 199"/>
                  <a:gd name="T15" fmla="*/ 357 h 401"/>
                  <a:gd name="T16" fmla="*/ 95 w 199"/>
                  <a:gd name="T17" fmla="*/ 318 h 401"/>
                  <a:gd name="T18" fmla="*/ 114 w 199"/>
                  <a:gd name="T19" fmla="*/ 400 h 401"/>
                  <a:gd name="T20" fmla="*/ 129 w 199"/>
                  <a:gd name="T21" fmla="*/ 304 h 401"/>
                  <a:gd name="T22" fmla="*/ 199 w 199"/>
                  <a:gd name="T23" fmla="*/ 274 h 401"/>
                  <a:gd name="T24" fmla="*/ 199 w 199"/>
                  <a:gd name="T25" fmla="*/ 0 h 401"/>
                  <a:gd name="T26" fmla="*/ 198 w 199"/>
                  <a:gd name="T2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401">
                    <a:moveTo>
                      <a:pt x="198" y="0"/>
                    </a:moveTo>
                    <a:cubicBezTo>
                      <a:pt x="199" y="0"/>
                      <a:pt x="199" y="0"/>
                      <a:pt x="199" y="0"/>
                    </a:cubicBezTo>
                    <a:cubicBezTo>
                      <a:pt x="0" y="59"/>
                      <a:pt x="0" y="59"/>
                      <a:pt x="0" y="59"/>
                    </a:cubicBezTo>
                    <a:cubicBezTo>
                      <a:pt x="0" y="59"/>
                      <a:pt x="0" y="59"/>
                      <a:pt x="0" y="59"/>
                    </a:cubicBezTo>
                    <a:cubicBezTo>
                      <a:pt x="0" y="186"/>
                      <a:pt x="0" y="186"/>
                      <a:pt x="0" y="186"/>
                    </a:cubicBezTo>
                    <a:cubicBezTo>
                      <a:pt x="23" y="168"/>
                      <a:pt x="73" y="133"/>
                      <a:pt x="79" y="180"/>
                    </a:cubicBezTo>
                    <a:cubicBezTo>
                      <a:pt x="86" y="234"/>
                      <a:pt x="29" y="232"/>
                      <a:pt x="0" y="229"/>
                    </a:cubicBezTo>
                    <a:cubicBezTo>
                      <a:pt x="0" y="357"/>
                      <a:pt x="0" y="357"/>
                      <a:pt x="0" y="357"/>
                    </a:cubicBezTo>
                    <a:cubicBezTo>
                      <a:pt x="95" y="318"/>
                      <a:pt x="95" y="318"/>
                      <a:pt x="95" y="318"/>
                    </a:cubicBezTo>
                    <a:cubicBezTo>
                      <a:pt x="85" y="347"/>
                      <a:pt x="72" y="401"/>
                      <a:pt x="114" y="400"/>
                    </a:cubicBezTo>
                    <a:cubicBezTo>
                      <a:pt x="160" y="398"/>
                      <a:pt x="139" y="334"/>
                      <a:pt x="129" y="304"/>
                    </a:cubicBezTo>
                    <a:cubicBezTo>
                      <a:pt x="199" y="274"/>
                      <a:pt x="199" y="274"/>
                      <a:pt x="199" y="274"/>
                    </a:cubicBezTo>
                    <a:cubicBezTo>
                      <a:pt x="199" y="0"/>
                      <a:pt x="199" y="0"/>
                      <a:pt x="199" y="0"/>
                    </a:cubicBezTo>
                    <a:lnTo>
                      <a:pt x="198" y="0"/>
                    </a:lnTo>
                    <a:close/>
                  </a:path>
                </a:pathLst>
              </a:custGeom>
              <a:solidFill>
                <a:srgbClr val="F2F2F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grpSp>
        <p:sp>
          <p:nvSpPr>
            <p:cNvPr id="21" name="ïṩḻîḋê">
              <a:extLst>
                <a:ext uri="{FF2B5EF4-FFF2-40B4-BE49-F238E27FC236}">
                  <a16:creationId xmlns="" xmlns:a16="http://schemas.microsoft.com/office/drawing/2014/main" id="{A84607BC-AD20-4790-98F7-F0DACFCE4217}"/>
                </a:ext>
              </a:extLst>
            </p:cNvPr>
            <p:cNvSpPr/>
            <p:nvPr/>
          </p:nvSpPr>
          <p:spPr bwMode="auto">
            <a:xfrm rot="900000">
              <a:off x="4236856" y="2515565"/>
              <a:ext cx="867351" cy="2010596"/>
            </a:xfrm>
            <a:custGeom>
              <a:avLst/>
              <a:gdLst>
                <a:gd name="T0" fmla="*/ 122 w 191"/>
                <a:gd name="T1" fmla="*/ 253 h 442"/>
                <a:gd name="T2" fmla="*/ 191 w 191"/>
                <a:gd name="T3" fmla="*/ 268 h 442"/>
                <a:gd name="T4" fmla="*/ 191 w 191"/>
                <a:gd name="T5" fmla="*/ 144 h 442"/>
                <a:gd name="T6" fmla="*/ 102 w 191"/>
                <a:gd name="T7" fmla="*/ 104 h 442"/>
                <a:gd name="T8" fmla="*/ 82 w 191"/>
                <a:gd name="T9" fmla="*/ 8 h 442"/>
                <a:gd name="T10" fmla="*/ 66 w 191"/>
                <a:gd name="T11" fmla="*/ 88 h 442"/>
                <a:gd name="T12" fmla="*/ 0 w 191"/>
                <a:gd name="T13" fmla="*/ 58 h 442"/>
                <a:gd name="T14" fmla="*/ 0 w 191"/>
                <a:gd name="T15" fmla="*/ 325 h 442"/>
                <a:gd name="T16" fmla="*/ 191 w 191"/>
                <a:gd name="T17" fmla="*/ 442 h 442"/>
                <a:gd name="T18" fmla="*/ 191 w 191"/>
                <a:gd name="T19" fmla="*/ 316 h 442"/>
                <a:gd name="T20" fmla="*/ 122 w 191"/>
                <a:gd name="T21" fmla="*/ 25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42">
                  <a:moveTo>
                    <a:pt x="122" y="253"/>
                  </a:moveTo>
                  <a:cubicBezTo>
                    <a:pt x="137" y="210"/>
                    <a:pt x="175" y="248"/>
                    <a:pt x="191" y="268"/>
                  </a:cubicBezTo>
                  <a:cubicBezTo>
                    <a:pt x="191" y="144"/>
                    <a:pt x="191" y="144"/>
                    <a:pt x="191" y="144"/>
                  </a:cubicBezTo>
                  <a:cubicBezTo>
                    <a:pt x="102" y="104"/>
                    <a:pt x="102" y="104"/>
                    <a:pt x="102" y="104"/>
                  </a:cubicBezTo>
                  <a:cubicBezTo>
                    <a:pt x="118" y="78"/>
                    <a:pt x="120" y="0"/>
                    <a:pt x="82" y="8"/>
                  </a:cubicBezTo>
                  <a:cubicBezTo>
                    <a:pt x="47" y="16"/>
                    <a:pt x="60" y="67"/>
                    <a:pt x="66" y="88"/>
                  </a:cubicBezTo>
                  <a:cubicBezTo>
                    <a:pt x="0" y="58"/>
                    <a:pt x="0" y="58"/>
                    <a:pt x="0" y="58"/>
                  </a:cubicBezTo>
                  <a:cubicBezTo>
                    <a:pt x="0" y="325"/>
                    <a:pt x="0" y="325"/>
                    <a:pt x="0" y="325"/>
                  </a:cubicBezTo>
                  <a:cubicBezTo>
                    <a:pt x="191" y="442"/>
                    <a:pt x="191" y="442"/>
                    <a:pt x="191" y="442"/>
                  </a:cubicBezTo>
                  <a:cubicBezTo>
                    <a:pt x="191" y="316"/>
                    <a:pt x="191" y="316"/>
                    <a:pt x="191" y="316"/>
                  </a:cubicBezTo>
                  <a:cubicBezTo>
                    <a:pt x="167" y="322"/>
                    <a:pt x="105" y="299"/>
                    <a:pt x="122" y="253"/>
                  </a:cubicBezTo>
                  <a:close/>
                </a:path>
              </a:pathLst>
            </a:custGeom>
            <a:solidFill>
              <a:srgbClr val="F2F2F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endParaRPr lang="zh-CN" altLang="en-US" b="1" i="1">
                <a:solidFill>
                  <a:srgbClr val="000000"/>
                </a:solidFill>
              </a:endParaRPr>
            </a:p>
          </p:txBody>
        </p:sp>
        <p:grpSp>
          <p:nvGrpSpPr>
            <p:cNvPr id="22" name="íś1ïdé">
              <a:extLst>
                <a:ext uri="{FF2B5EF4-FFF2-40B4-BE49-F238E27FC236}">
                  <a16:creationId xmlns="" xmlns:a16="http://schemas.microsoft.com/office/drawing/2014/main" id="{56A9212B-F23E-4F05-A833-13989006631C}"/>
                </a:ext>
              </a:extLst>
            </p:cNvPr>
            <p:cNvGrpSpPr/>
            <p:nvPr/>
          </p:nvGrpSpPr>
          <p:grpSpPr>
            <a:xfrm>
              <a:off x="4516356" y="3346852"/>
              <a:ext cx="2591232" cy="2356813"/>
              <a:chOff x="1375814" y="3450571"/>
              <a:chExt cx="2281237" cy="2074862"/>
            </a:xfrm>
          </p:grpSpPr>
          <p:sp>
            <p:nvSpPr>
              <p:cNvPr id="23" name="ïṡḻïḑê">
                <a:extLst>
                  <a:ext uri="{FF2B5EF4-FFF2-40B4-BE49-F238E27FC236}">
                    <a16:creationId xmlns="" xmlns:a16="http://schemas.microsoft.com/office/drawing/2014/main" id="{ACB08923-E28B-42E9-97F4-E10AE164BB64}"/>
                  </a:ext>
                </a:extLst>
              </p:cNvPr>
              <p:cNvSpPr/>
              <p:nvPr/>
            </p:nvSpPr>
            <p:spPr bwMode="auto">
              <a:xfrm rot="900000">
                <a:off x="2650576" y="3526771"/>
                <a:ext cx="1006475" cy="1998662"/>
              </a:xfrm>
              <a:custGeom>
                <a:avLst/>
                <a:gdLst>
                  <a:gd name="T0" fmla="*/ 187 w 252"/>
                  <a:gd name="T1" fmla="*/ 221 h 499"/>
                  <a:gd name="T2" fmla="*/ 252 w 252"/>
                  <a:gd name="T3" fmla="*/ 182 h 499"/>
                  <a:gd name="T4" fmla="*/ 252 w 252"/>
                  <a:gd name="T5" fmla="*/ 57 h 499"/>
                  <a:gd name="T6" fmla="*/ 170 w 252"/>
                  <a:gd name="T7" fmla="*/ 91 h 499"/>
                  <a:gd name="T8" fmla="*/ 179 w 252"/>
                  <a:gd name="T9" fmla="*/ 42 h 499"/>
                  <a:gd name="T10" fmla="*/ 145 w 252"/>
                  <a:gd name="T11" fmla="*/ 2 h 499"/>
                  <a:gd name="T12" fmla="*/ 109 w 252"/>
                  <a:gd name="T13" fmla="*/ 56 h 499"/>
                  <a:gd name="T14" fmla="*/ 129 w 252"/>
                  <a:gd name="T15" fmla="*/ 108 h 499"/>
                  <a:gd name="T16" fmla="*/ 0 w 252"/>
                  <a:gd name="T17" fmla="*/ 162 h 499"/>
                  <a:gd name="T18" fmla="*/ 0 w 252"/>
                  <a:gd name="T19" fmla="*/ 499 h 499"/>
                  <a:gd name="T20" fmla="*/ 252 w 252"/>
                  <a:gd name="T21" fmla="*/ 350 h 499"/>
                  <a:gd name="T22" fmla="*/ 252 w 252"/>
                  <a:gd name="T23" fmla="*/ 239 h 499"/>
                  <a:gd name="T24" fmla="*/ 187 w 252"/>
                  <a:gd name="T25" fmla="*/ 22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99">
                    <a:moveTo>
                      <a:pt x="187" y="221"/>
                    </a:moveTo>
                    <a:cubicBezTo>
                      <a:pt x="206" y="174"/>
                      <a:pt x="240" y="179"/>
                      <a:pt x="252" y="182"/>
                    </a:cubicBezTo>
                    <a:cubicBezTo>
                      <a:pt x="252" y="57"/>
                      <a:pt x="252" y="57"/>
                      <a:pt x="252" y="57"/>
                    </a:cubicBezTo>
                    <a:cubicBezTo>
                      <a:pt x="170" y="91"/>
                      <a:pt x="170" y="91"/>
                      <a:pt x="170" y="91"/>
                    </a:cubicBezTo>
                    <a:cubicBezTo>
                      <a:pt x="173" y="81"/>
                      <a:pt x="180" y="56"/>
                      <a:pt x="179" y="42"/>
                    </a:cubicBezTo>
                    <a:cubicBezTo>
                      <a:pt x="179" y="23"/>
                      <a:pt x="179" y="0"/>
                      <a:pt x="145" y="2"/>
                    </a:cubicBezTo>
                    <a:cubicBezTo>
                      <a:pt x="114" y="4"/>
                      <a:pt x="108" y="40"/>
                      <a:pt x="109" y="56"/>
                    </a:cubicBezTo>
                    <a:cubicBezTo>
                      <a:pt x="110" y="74"/>
                      <a:pt x="123" y="98"/>
                      <a:pt x="129" y="108"/>
                    </a:cubicBezTo>
                    <a:cubicBezTo>
                      <a:pt x="0" y="162"/>
                      <a:pt x="0" y="162"/>
                      <a:pt x="0" y="162"/>
                    </a:cubicBezTo>
                    <a:cubicBezTo>
                      <a:pt x="0" y="499"/>
                      <a:pt x="0" y="499"/>
                      <a:pt x="0" y="499"/>
                    </a:cubicBezTo>
                    <a:cubicBezTo>
                      <a:pt x="252" y="350"/>
                      <a:pt x="252" y="350"/>
                      <a:pt x="252" y="350"/>
                    </a:cubicBezTo>
                    <a:cubicBezTo>
                      <a:pt x="252" y="239"/>
                      <a:pt x="252" y="239"/>
                      <a:pt x="252" y="239"/>
                    </a:cubicBezTo>
                    <a:cubicBezTo>
                      <a:pt x="227" y="290"/>
                      <a:pt x="167" y="272"/>
                      <a:pt x="187" y="221"/>
                    </a:cubicBezTo>
                    <a:close/>
                  </a:path>
                </a:pathLst>
              </a:custGeom>
              <a:solidFill>
                <a:srgbClr val="D9D9D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1" u="none" strike="noStrike" kern="0" cap="none" spc="0" normalizeH="0" baseline="0" noProof="0">
                  <a:ln>
                    <a:noFill/>
                  </a:ln>
                  <a:solidFill>
                    <a:srgbClr val="000000"/>
                  </a:solidFill>
                  <a:effectLst/>
                  <a:uLnTx/>
                  <a:uFillTx/>
                </a:endParaRPr>
              </a:p>
            </p:txBody>
          </p:sp>
          <p:sp>
            <p:nvSpPr>
              <p:cNvPr id="24" name="iṥ1ïḑé">
                <a:extLst>
                  <a:ext uri="{FF2B5EF4-FFF2-40B4-BE49-F238E27FC236}">
                    <a16:creationId xmlns="" xmlns:a16="http://schemas.microsoft.com/office/drawing/2014/main" id="{B75389C6-1B23-4B66-96ED-286FA8395C8F}"/>
                  </a:ext>
                </a:extLst>
              </p:cNvPr>
              <p:cNvSpPr/>
              <p:nvPr/>
            </p:nvSpPr>
            <p:spPr bwMode="auto">
              <a:xfrm rot="900000">
                <a:off x="1375814" y="3450571"/>
                <a:ext cx="1284287" cy="1774825"/>
              </a:xfrm>
              <a:custGeom>
                <a:avLst/>
                <a:gdLst>
                  <a:gd name="T0" fmla="*/ 226 w 321"/>
                  <a:gd name="T1" fmla="*/ 63 h 443"/>
                  <a:gd name="T2" fmla="*/ 203 w 321"/>
                  <a:gd name="T3" fmla="*/ 152 h 443"/>
                  <a:gd name="T4" fmla="*/ 184 w 321"/>
                  <a:gd name="T5" fmla="*/ 44 h 443"/>
                  <a:gd name="T6" fmla="*/ 86 w 321"/>
                  <a:gd name="T7" fmla="*/ 0 h 443"/>
                  <a:gd name="T8" fmla="*/ 86 w 321"/>
                  <a:gd name="T9" fmla="*/ 124 h 443"/>
                  <a:gd name="T10" fmla="*/ 17 w 321"/>
                  <a:gd name="T11" fmla="*/ 109 h 443"/>
                  <a:gd name="T12" fmla="*/ 86 w 321"/>
                  <a:gd name="T13" fmla="*/ 172 h 443"/>
                  <a:gd name="T14" fmla="*/ 86 w 321"/>
                  <a:gd name="T15" fmla="*/ 298 h 443"/>
                  <a:gd name="T16" fmla="*/ 321 w 321"/>
                  <a:gd name="T17" fmla="*/ 443 h 443"/>
                  <a:gd name="T18" fmla="*/ 321 w 321"/>
                  <a:gd name="T19" fmla="*/ 106 h 443"/>
                  <a:gd name="T20" fmla="*/ 226 w 321"/>
                  <a:gd name="T21" fmla="*/ 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443">
                    <a:moveTo>
                      <a:pt x="226" y="63"/>
                    </a:moveTo>
                    <a:cubicBezTo>
                      <a:pt x="237" y="105"/>
                      <a:pt x="247" y="167"/>
                      <a:pt x="203" y="152"/>
                    </a:cubicBezTo>
                    <a:cubicBezTo>
                      <a:pt x="151" y="135"/>
                      <a:pt x="173" y="70"/>
                      <a:pt x="184" y="44"/>
                    </a:cubicBezTo>
                    <a:cubicBezTo>
                      <a:pt x="86" y="0"/>
                      <a:pt x="86" y="0"/>
                      <a:pt x="86" y="0"/>
                    </a:cubicBezTo>
                    <a:cubicBezTo>
                      <a:pt x="86" y="124"/>
                      <a:pt x="86" y="124"/>
                      <a:pt x="86" y="124"/>
                    </a:cubicBezTo>
                    <a:cubicBezTo>
                      <a:pt x="70" y="104"/>
                      <a:pt x="32" y="66"/>
                      <a:pt x="17" y="109"/>
                    </a:cubicBezTo>
                    <a:cubicBezTo>
                      <a:pt x="0" y="155"/>
                      <a:pt x="62" y="178"/>
                      <a:pt x="86" y="172"/>
                    </a:cubicBezTo>
                    <a:cubicBezTo>
                      <a:pt x="86" y="298"/>
                      <a:pt x="86" y="298"/>
                      <a:pt x="86" y="298"/>
                    </a:cubicBezTo>
                    <a:cubicBezTo>
                      <a:pt x="321" y="443"/>
                      <a:pt x="321" y="443"/>
                      <a:pt x="321" y="443"/>
                    </a:cubicBezTo>
                    <a:cubicBezTo>
                      <a:pt x="321" y="106"/>
                      <a:pt x="321" y="106"/>
                      <a:pt x="321" y="106"/>
                    </a:cubicBezTo>
                    <a:lnTo>
                      <a:pt x="226" y="63"/>
                    </a:lnTo>
                    <a:close/>
                  </a:path>
                </a:pathLst>
              </a:custGeom>
              <a:solidFill>
                <a:srgbClr val="D9D9D9"/>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40" tIns="45720" rIns="91440" bIns="45720">
                <a:normAutofit/>
              </a:bodyPr>
              <a:lstStyle/>
              <a:p>
                <a:endParaRPr lang="zh-CN" altLang="en-US" b="1" i="1">
                  <a:solidFill>
                    <a:srgbClr val="000000"/>
                  </a:solidFill>
                </a:endParaRPr>
              </a:p>
            </p:txBody>
          </p:sp>
        </p:grpSp>
      </p:grpSp>
    </p:spTree>
    <p:extLst>
      <p:ext uri="{BB962C8B-B14F-4D97-AF65-F5344CB8AC3E}">
        <p14:creationId xmlns:p14="http://schemas.microsoft.com/office/powerpoint/2010/main" val="907819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up)">
                                      <p:cBhvr>
                                        <p:cTn id="14" dur="500"/>
                                        <p:tgtEl>
                                          <p:spTgt spid="53"/>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0D4CDCE4-5CFE-4A4A-AD1F-72C16EB52BF0}"/>
              </a:ext>
            </a:extLst>
          </p:cNvPr>
          <p:cNvSpPr/>
          <p:nvPr/>
        </p:nvSpPr>
        <p:spPr>
          <a:xfrm>
            <a:off x="5041803" y="1490008"/>
            <a:ext cx="5878733" cy="1938992"/>
          </a:xfrm>
          <a:prstGeom prst="rect">
            <a:avLst/>
          </a:prstGeom>
          <a:noFill/>
        </p:spPr>
        <p:txBody>
          <a:bodyPr wrap="square" rtlCol="0">
            <a:spAutoFit/>
          </a:bodyPr>
          <a:lstStyle/>
          <a:p>
            <a:pPr lvl="0" indent="628650" algn="just" defTabSz="913765" eaLnBrk="1" fontAlgn="auto" hangingPunct="1">
              <a:lnSpc>
                <a:spcPct val="150000"/>
              </a:lnSpc>
              <a:spcBef>
                <a:spcPts val="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积极主动、未雨绸缪，见微知著、防微杜渐，下好先手棋，打好主动仗，做好应对任何形式的矛盾风险挑战的准备，在贯彻落实新发展理念中及时化解矛盾风险。</a:t>
            </a:r>
          </a:p>
        </p:txBody>
      </p:sp>
      <p:grpSp>
        <p:nvGrpSpPr>
          <p:cNvPr id="45" name="组合 44"/>
          <p:cNvGrpSpPr/>
          <p:nvPr/>
        </p:nvGrpSpPr>
        <p:grpSpPr>
          <a:xfrm>
            <a:off x="1313258" y="1518149"/>
            <a:ext cx="3093917" cy="777429"/>
            <a:chOff x="1631502" y="1939478"/>
            <a:chExt cx="3093917" cy="777429"/>
          </a:xfrm>
        </p:grpSpPr>
        <p:sp>
          <p:nvSpPr>
            <p:cNvPr id="46" name="剪去对角的矩形 45"/>
            <p:cNvSpPr/>
            <p:nvPr/>
          </p:nvSpPr>
          <p:spPr>
            <a:xfrm>
              <a:off x="1739515" y="1947466"/>
              <a:ext cx="2877893" cy="769441"/>
            </a:xfrm>
            <a:prstGeom prst="snip2DiagRect">
              <a:avLst/>
            </a:prstGeom>
            <a:solidFill>
              <a:srgbClr val="C00000"/>
            </a:solidFill>
            <a:ln w="38100" cap="flat" cmpd="sng" algn="ctr">
              <a:solidFill>
                <a:schemeClr val="bg1"/>
              </a:solidFill>
              <a:prstDash val="solid"/>
            </a:ln>
            <a:effectLst>
              <a:outerShdw blurRad="76200" dir="13500000" sy="23000" kx="1200000" algn="br" rotWithShape="0">
                <a:prstClr val="black">
                  <a:alpha val="20000"/>
                </a:prstClr>
              </a:outerShdw>
            </a:effectLst>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solidFill>
                  <a:schemeClr val="bg1"/>
                </a:solidFill>
              </a:endParaRPr>
            </a:p>
          </p:txBody>
        </p:sp>
        <p:sp>
          <p:nvSpPr>
            <p:cNvPr id="47" name="文本框 46">
              <a:extLst>
                <a:ext uri="{FF2B5EF4-FFF2-40B4-BE49-F238E27FC236}">
                  <a16:creationId xmlns="" xmlns:a16="http://schemas.microsoft.com/office/drawing/2014/main" id="{03C535CF-CF10-49E4-99C1-A1A0C9B9D88C}"/>
                </a:ext>
              </a:extLst>
            </p:cNvPr>
            <p:cNvSpPr txBox="1"/>
            <p:nvPr/>
          </p:nvSpPr>
          <p:spPr>
            <a:xfrm>
              <a:off x="1631502" y="1939478"/>
              <a:ext cx="3093917" cy="769441"/>
            </a:xfrm>
            <a:prstGeom prst="snip2DiagRect">
              <a:avLst>
                <a:gd name="adj1" fmla="val 0"/>
                <a:gd name="adj2" fmla="val 0"/>
              </a:avLst>
            </a:prstGeom>
            <a:noFill/>
            <a:ln>
              <a:noFill/>
            </a:ln>
            <a:effectLst>
              <a:outerShdw blurRad="76200" dir="13500000" sy="23000" kx="1200000" algn="br" rotWithShape="0">
                <a:prstClr val="black">
                  <a:alpha val="20000"/>
                </a:prstClr>
              </a:outerShdw>
            </a:effectLst>
          </p:spPr>
          <p:txBody>
            <a:bodyPr wrap="square" rtlCol="0" anchor="ctr">
              <a:spAutoFit/>
            </a:bodyPr>
            <a:lstStyle/>
            <a:p>
              <a:pPr algn="ctr"/>
              <a:r>
                <a:rPr lang="zh-CN" altLang="en-US" sz="4400" dirty="0">
                  <a:solidFill>
                    <a:schemeClr val="bg1"/>
                  </a:solidFill>
                  <a:latin typeface="华文新魏" panose="02010800040101010101" pitchFamily="2" charset="-122"/>
                  <a:ea typeface="华文新魏" panose="02010800040101010101" pitchFamily="2" charset="-122"/>
                </a:rPr>
                <a:t>守住底线</a:t>
              </a:r>
            </a:p>
          </p:txBody>
        </p:sp>
      </p:grpSp>
      <p:cxnSp>
        <p:nvCxnSpPr>
          <p:cNvPr id="48" name="直接箭头连接符 47"/>
          <p:cNvCxnSpPr/>
          <p:nvPr/>
        </p:nvCxnSpPr>
        <p:spPr>
          <a:xfrm>
            <a:off x="4769644" y="1575498"/>
            <a:ext cx="0" cy="1726135"/>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9" name="21862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flipH="1">
            <a:off x="0" y="2492896"/>
            <a:ext cx="12603525" cy="3881043"/>
            <a:chOff x="655646" y="2798469"/>
            <a:chExt cx="10863254" cy="3345156"/>
          </a:xfrm>
        </p:grpSpPr>
        <p:sp>
          <p:nvSpPr>
            <p:cNvPr id="11" name="iṧliḋè"/>
            <p:cNvSpPr/>
            <p:nvPr/>
          </p:nvSpPr>
          <p:spPr bwMode="auto">
            <a:xfrm>
              <a:off x="2114663" y="3267169"/>
              <a:ext cx="2281132" cy="884482"/>
            </a:xfrm>
            <a:custGeom>
              <a:avLst/>
              <a:gdLst>
                <a:gd name="T0" fmla="*/ 0 w 1207"/>
                <a:gd name="T1" fmla="*/ 0 h 937"/>
                <a:gd name="T2" fmla="*/ 246 w 1207"/>
                <a:gd name="T3" fmla="*/ 12 h 937"/>
                <a:gd name="T4" fmla="*/ 1207 w 1207"/>
                <a:gd name="T5" fmla="*/ 493 h 937"/>
                <a:gd name="T6" fmla="*/ 824 w 1207"/>
                <a:gd name="T7" fmla="*/ 493 h 937"/>
                <a:gd name="T8" fmla="*/ 919 w 1207"/>
                <a:gd name="T9" fmla="*/ 937 h 937"/>
                <a:gd name="T10" fmla="*/ 94 w 1207"/>
                <a:gd name="T11" fmla="*/ 238 h 937"/>
                <a:gd name="T12" fmla="*/ 0 w 1207"/>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1207" h="937">
                  <a:moveTo>
                    <a:pt x="0" y="0"/>
                  </a:moveTo>
                  <a:lnTo>
                    <a:pt x="246" y="12"/>
                  </a:lnTo>
                  <a:lnTo>
                    <a:pt x="1207" y="493"/>
                  </a:lnTo>
                  <a:lnTo>
                    <a:pt x="824" y="493"/>
                  </a:lnTo>
                  <a:lnTo>
                    <a:pt x="919" y="937"/>
                  </a:lnTo>
                  <a:lnTo>
                    <a:pt x="94" y="238"/>
                  </a:lnTo>
                  <a:lnTo>
                    <a:pt x="0"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nvGrpSpPr>
            <p:cNvPr id="12" name="îSľiḍè"/>
            <p:cNvGrpSpPr/>
            <p:nvPr/>
          </p:nvGrpSpPr>
          <p:grpSpPr>
            <a:xfrm>
              <a:off x="2738296" y="3538920"/>
              <a:ext cx="771087" cy="134185"/>
              <a:chOff x="2738296" y="3542095"/>
              <a:chExt cx="771087" cy="134185"/>
            </a:xfrm>
          </p:grpSpPr>
          <p:sp>
            <p:nvSpPr>
              <p:cNvPr id="31" name="ïṥľiḍe"/>
              <p:cNvSpPr/>
              <p:nvPr/>
            </p:nvSpPr>
            <p:spPr bwMode="auto">
              <a:xfrm>
                <a:off x="2738296" y="3542095"/>
                <a:ext cx="771087" cy="134185"/>
              </a:xfrm>
              <a:custGeom>
                <a:avLst/>
                <a:gdLst>
                  <a:gd name="T0" fmla="*/ 204 w 408"/>
                  <a:gd name="T1" fmla="*/ 0 h 141"/>
                  <a:gd name="T2" fmla="*/ 251 w 408"/>
                  <a:gd name="T3" fmla="*/ 2 h 141"/>
                  <a:gd name="T4" fmla="*/ 293 w 408"/>
                  <a:gd name="T5" fmla="*/ 7 h 141"/>
                  <a:gd name="T6" fmla="*/ 331 w 408"/>
                  <a:gd name="T7" fmla="*/ 17 h 141"/>
                  <a:gd name="T8" fmla="*/ 363 w 408"/>
                  <a:gd name="T9" fmla="*/ 27 h 141"/>
                  <a:gd name="T10" fmla="*/ 387 w 408"/>
                  <a:gd name="T11" fmla="*/ 40 h 141"/>
                  <a:gd name="T12" fmla="*/ 403 w 408"/>
                  <a:gd name="T13" fmla="*/ 54 h 141"/>
                  <a:gd name="T14" fmla="*/ 408 w 408"/>
                  <a:gd name="T15" fmla="*/ 71 h 141"/>
                  <a:gd name="T16" fmla="*/ 403 w 408"/>
                  <a:gd name="T17" fmla="*/ 87 h 141"/>
                  <a:gd name="T18" fmla="*/ 387 w 408"/>
                  <a:gd name="T19" fmla="*/ 101 h 141"/>
                  <a:gd name="T20" fmla="*/ 363 w 408"/>
                  <a:gd name="T21" fmla="*/ 114 h 141"/>
                  <a:gd name="T22" fmla="*/ 331 w 408"/>
                  <a:gd name="T23" fmla="*/ 125 h 141"/>
                  <a:gd name="T24" fmla="*/ 293 w 408"/>
                  <a:gd name="T25" fmla="*/ 134 h 141"/>
                  <a:gd name="T26" fmla="*/ 251 w 408"/>
                  <a:gd name="T27" fmla="*/ 139 h 141"/>
                  <a:gd name="T28" fmla="*/ 204 w 408"/>
                  <a:gd name="T29" fmla="*/ 141 h 141"/>
                  <a:gd name="T30" fmla="*/ 157 w 408"/>
                  <a:gd name="T31" fmla="*/ 139 h 141"/>
                  <a:gd name="T32" fmla="*/ 115 w 408"/>
                  <a:gd name="T33" fmla="*/ 134 h 141"/>
                  <a:gd name="T34" fmla="*/ 76 w 408"/>
                  <a:gd name="T35" fmla="*/ 125 h 141"/>
                  <a:gd name="T36" fmla="*/ 45 w 408"/>
                  <a:gd name="T37" fmla="*/ 114 h 141"/>
                  <a:gd name="T38" fmla="*/ 21 w 408"/>
                  <a:gd name="T39" fmla="*/ 101 h 141"/>
                  <a:gd name="T40" fmla="*/ 5 w 408"/>
                  <a:gd name="T41" fmla="*/ 87 h 141"/>
                  <a:gd name="T42" fmla="*/ 0 w 408"/>
                  <a:gd name="T43" fmla="*/ 71 h 141"/>
                  <a:gd name="T44" fmla="*/ 5 w 408"/>
                  <a:gd name="T45" fmla="*/ 54 h 141"/>
                  <a:gd name="T46" fmla="*/ 21 w 408"/>
                  <a:gd name="T47" fmla="*/ 40 h 141"/>
                  <a:gd name="T48" fmla="*/ 45 w 408"/>
                  <a:gd name="T49" fmla="*/ 27 h 141"/>
                  <a:gd name="T50" fmla="*/ 76 w 408"/>
                  <a:gd name="T51" fmla="*/ 17 h 141"/>
                  <a:gd name="T52" fmla="*/ 115 w 408"/>
                  <a:gd name="T53" fmla="*/ 7 h 141"/>
                  <a:gd name="T54" fmla="*/ 157 w 408"/>
                  <a:gd name="T55" fmla="*/ 2 h 141"/>
                  <a:gd name="T56" fmla="*/ 204 w 408"/>
                  <a:gd name="T5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8" h="141">
                    <a:moveTo>
                      <a:pt x="204" y="0"/>
                    </a:moveTo>
                    <a:lnTo>
                      <a:pt x="251" y="2"/>
                    </a:lnTo>
                    <a:lnTo>
                      <a:pt x="293" y="7"/>
                    </a:lnTo>
                    <a:lnTo>
                      <a:pt x="331" y="17"/>
                    </a:lnTo>
                    <a:lnTo>
                      <a:pt x="363" y="27"/>
                    </a:lnTo>
                    <a:lnTo>
                      <a:pt x="387" y="40"/>
                    </a:lnTo>
                    <a:lnTo>
                      <a:pt x="403" y="54"/>
                    </a:lnTo>
                    <a:lnTo>
                      <a:pt x="408" y="71"/>
                    </a:lnTo>
                    <a:lnTo>
                      <a:pt x="403" y="87"/>
                    </a:lnTo>
                    <a:lnTo>
                      <a:pt x="387" y="101"/>
                    </a:lnTo>
                    <a:lnTo>
                      <a:pt x="363" y="114"/>
                    </a:lnTo>
                    <a:lnTo>
                      <a:pt x="331" y="125"/>
                    </a:lnTo>
                    <a:lnTo>
                      <a:pt x="293" y="134"/>
                    </a:lnTo>
                    <a:lnTo>
                      <a:pt x="251" y="139"/>
                    </a:lnTo>
                    <a:lnTo>
                      <a:pt x="204" y="141"/>
                    </a:lnTo>
                    <a:lnTo>
                      <a:pt x="157" y="139"/>
                    </a:lnTo>
                    <a:lnTo>
                      <a:pt x="115" y="134"/>
                    </a:lnTo>
                    <a:lnTo>
                      <a:pt x="76" y="125"/>
                    </a:lnTo>
                    <a:lnTo>
                      <a:pt x="45" y="114"/>
                    </a:lnTo>
                    <a:lnTo>
                      <a:pt x="21" y="101"/>
                    </a:lnTo>
                    <a:lnTo>
                      <a:pt x="5" y="87"/>
                    </a:lnTo>
                    <a:lnTo>
                      <a:pt x="0" y="71"/>
                    </a:lnTo>
                    <a:lnTo>
                      <a:pt x="5" y="54"/>
                    </a:lnTo>
                    <a:lnTo>
                      <a:pt x="21" y="40"/>
                    </a:lnTo>
                    <a:lnTo>
                      <a:pt x="45" y="27"/>
                    </a:lnTo>
                    <a:lnTo>
                      <a:pt x="76" y="17"/>
                    </a:lnTo>
                    <a:lnTo>
                      <a:pt x="115" y="7"/>
                    </a:lnTo>
                    <a:lnTo>
                      <a:pt x="157" y="2"/>
                    </a:lnTo>
                    <a:lnTo>
                      <a:pt x="204" y="0"/>
                    </a:lnTo>
                    <a:close/>
                  </a:path>
                </a:pathLst>
              </a:custGeom>
              <a:solidFill>
                <a:srgbClr val="FFFFF5"/>
              </a:solidFill>
              <a:ln w="0">
                <a:noFill/>
                <a:prstDash val="solid"/>
                <a:round/>
                <a:headEnd/>
                <a:tailEnd/>
              </a:ln>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2" name="îślïdê"/>
              <p:cNvSpPr/>
              <p:nvPr/>
            </p:nvSpPr>
            <p:spPr bwMode="auto">
              <a:xfrm>
                <a:off x="2847911" y="3568554"/>
                <a:ext cx="551856" cy="81267"/>
              </a:xfrm>
              <a:custGeom>
                <a:avLst/>
                <a:gdLst>
                  <a:gd name="T0" fmla="*/ 147 w 292"/>
                  <a:gd name="T1" fmla="*/ 0 h 87"/>
                  <a:gd name="T2" fmla="*/ 185 w 292"/>
                  <a:gd name="T3" fmla="*/ 2 h 87"/>
                  <a:gd name="T4" fmla="*/ 220 w 292"/>
                  <a:gd name="T5" fmla="*/ 8 h 87"/>
                  <a:gd name="T6" fmla="*/ 250 w 292"/>
                  <a:gd name="T7" fmla="*/ 13 h 87"/>
                  <a:gd name="T8" fmla="*/ 273 w 292"/>
                  <a:gd name="T9" fmla="*/ 22 h 87"/>
                  <a:gd name="T10" fmla="*/ 287 w 292"/>
                  <a:gd name="T11" fmla="*/ 33 h 87"/>
                  <a:gd name="T12" fmla="*/ 292 w 292"/>
                  <a:gd name="T13" fmla="*/ 44 h 87"/>
                  <a:gd name="T14" fmla="*/ 287 w 292"/>
                  <a:gd name="T15" fmla="*/ 55 h 87"/>
                  <a:gd name="T16" fmla="*/ 273 w 292"/>
                  <a:gd name="T17" fmla="*/ 65 h 87"/>
                  <a:gd name="T18" fmla="*/ 250 w 292"/>
                  <a:gd name="T19" fmla="*/ 74 h 87"/>
                  <a:gd name="T20" fmla="*/ 220 w 292"/>
                  <a:gd name="T21" fmla="*/ 80 h 87"/>
                  <a:gd name="T22" fmla="*/ 185 w 292"/>
                  <a:gd name="T23" fmla="*/ 85 h 87"/>
                  <a:gd name="T24" fmla="*/ 147 w 292"/>
                  <a:gd name="T25" fmla="*/ 87 h 87"/>
                  <a:gd name="T26" fmla="*/ 108 w 292"/>
                  <a:gd name="T27" fmla="*/ 85 h 87"/>
                  <a:gd name="T28" fmla="*/ 74 w 292"/>
                  <a:gd name="T29" fmla="*/ 80 h 87"/>
                  <a:gd name="T30" fmla="*/ 44 w 292"/>
                  <a:gd name="T31" fmla="*/ 74 h 87"/>
                  <a:gd name="T32" fmla="*/ 21 w 292"/>
                  <a:gd name="T33" fmla="*/ 65 h 87"/>
                  <a:gd name="T34" fmla="*/ 5 w 292"/>
                  <a:gd name="T35" fmla="*/ 55 h 87"/>
                  <a:gd name="T36" fmla="*/ 0 w 292"/>
                  <a:gd name="T37" fmla="*/ 44 h 87"/>
                  <a:gd name="T38" fmla="*/ 5 w 292"/>
                  <a:gd name="T39" fmla="*/ 33 h 87"/>
                  <a:gd name="T40" fmla="*/ 21 w 292"/>
                  <a:gd name="T41" fmla="*/ 22 h 87"/>
                  <a:gd name="T42" fmla="*/ 44 w 292"/>
                  <a:gd name="T43" fmla="*/ 13 h 87"/>
                  <a:gd name="T44" fmla="*/ 74 w 292"/>
                  <a:gd name="T45" fmla="*/ 8 h 87"/>
                  <a:gd name="T46" fmla="*/ 108 w 292"/>
                  <a:gd name="T47" fmla="*/ 2 h 87"/>
                  <a:gd name="T48" fmla="*/ 147 w 292"/>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 h="87">
                    <a:moveTo>
                      <a:pt x="147" y="0"/>
                    </a:moveTo>
                    <a:lnTo>
                      <a:pt x="185" y="2"/>
                    </a:lnTo>
                    <a:lnTo>
                      <a:pt x="220" y="8"/>
                    </a:lnTo>
                    <a:lnTo>
                      <a:pt x="250" y="13"/>
                    </a:lnTo>
                    <a:lnTo>
                      <a:pt x="273" y="22"/>
                    </a:lnTo>
                    <a:lnTo>
                      <a:pt x="287" y="33"/>
                    </a:lnTo>
                    <a:lnTo>
                      <a:pt x="292" y="44"/>
                    </a:lnTo>
                    <a:lnTo>
                      <a:pt x="287" y="55"/>
                    </a:lnTo>
                    <a:lnTo>
                      <a:pt x="273" y="65"/>
                    </a:lnTo>
                    <a:lnTo>
                      <a:pt x="250" y="74"/>
                    </a:lnTo>
                    <a:lnTo>
                      <a:pt x="220" y="80"/>
                    </a:lnTo>
                    <a:lnTo>
                      <a:pt x="185" y="85"/>
                    </a:lnTo>
                    <a:lnTo>
                      <a:pt x="147" y="87"/>
                    </a:lnTo>
                    <a:lnTo>
                      <a:pt x="108" y="85"/>
                    </a:lnTo>
                    <a:lnTo>
                      <a:pt x="74" y="80"/>
                    </a:lnTo>
                    <a:lnTo>
                      <a:pt x="44" y="74"/>
                    </a:lnTo>
                    <a:lnTo>
                      <a:pt x="21" y="65"/>
                    </a:lnTo>
                    <a:lnTo>
                      <a:pt x="5" y="55"/>
                    </a:lnTo>
                    <a:lnTo>
                      <a:pt x="0" y="44"/>
                    </a:lnTo>
                    <a:lnTo>
                      <a:pt x="5" y="33"/>
                    </a:lnTo>
                    <a:lnTo>
                      <a:pt x="21" y="22"/>
                    </a:lnTo>
                    <a:lnTo>
                      <a:pt x="44" y="13"/>
                    </a:lnTo>
                    <a:lnTo>
                      <a:pt x="74" y="8"/>
                    </a:lnTo>
                    <a:lnTo>
                      <a:pt x="108" y="2"/>
                    </a:lnTo>
                    <a:lnTo>
                      <a:pt x="147"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sp>
          <p:nvSpPr>
            <p:cNvPr id="15" name="iṧ1ïḑê"/>
            <p:cNvSpPr/>
            <p:nvPr/>
          </p:nvSpPr>
          <p:spPr bwMode="auto">
            <a:xfrm>
              <a:off x="655646" y="2798469"/>
              <a:ext cx="1528945" cy="572646"/>
            </a:xfrm>
            <a:custGeom>
              <a:avLst/>
              <a:gdLst>
                <a:gd name="T0" fmla="*/ 0 w 809"/>
                <a:gd name="T1" fmla="*/ 0 h 607"/>
                <a:gd name="T2" fmla="*/ 809 w 809"/>
                <a:gd name="T3" fmla="*/ 405 h 607"/>
                <a:gd name="T4" fmla="*/ 631 w 809"/>
                <a:gd name="T5" fmla="*/ 395 h 607"/>
                <a:gd name="T6" fmla="*/ 716 w 809"/>
                <a:gd name="T7" fmla="*/ 607 h 607"/>
                <a:gd name="T8" fmla="*/ 0 w 809"/>
                <a:gd name="T9" fmla="*/ 0 h 607"/>
              </a:gdLst>
              <a:ahLst/>
              <a:cxnLst>
                <a:cxn ang="0">
                  <a:pos x="T0" y="T1"/>
                </a:cxn>
                <a:cxn ang="0">
                  <a:pos x="T2" y="T3"/>
                </a:cxn>
                <a:cxn ang="0">
                  <a:pos x="T4" y="T5"/>
                </a:cxn>
                <a:cxn ang="0">
                  <a:pos x="T6" y="T7"/>
                </a:cxn>
                <a:cxn ang="0">
                  <a:pos x="T8" y="T9"/>
                </a:cxn>
              </a:cxnLst>
              <a:rect l="0" t="0" r="r" b="b"/>
              <a:pathLst>
                <a:path w="809" h="607">
                  <a:moveTo>
                    <a:pt x="0" y="0"/>
                  </a:moveTo>
                  <a:lnTo>
                    <a:pt x="809" y="405"/>
                  </a:lnTo>
                  <a:lnTo>
                    <a:pt x="631" y="395"/>
                  </a:lnTo>
                  <a:lnTo>
                    <a:pt x="716" y="607"/>
                  </a:lnTo>
                  <a:lnTo>
                    <a:pt x="0"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nvGrpSpPr>
            <p:cNvPr id="16" name="iSľiḍé"/>
            <p:cNvGrpSpPr/>
            <p:nvPr/>
          </p:nvGrpSpPr>
          <p:grpSpPr>
            <a:xfrm>
              <a:off x="1267034" y="3017586"/>
              <a:ext cx="306167" cy="52918"/>
              <a:chOff x="1267034" y="3020761"/>
              <a:chExt cx="306167" cy="52918"/>
            </a:xfrm>
          </p:grpSpPr>
          <p:sp>
            <p:nvSpPr>
              <p:cNvPr id="29" name="íŝḷïḋê"/>
              <p:cNvSpPr/>
              <p:nvPr/>
            </p:nvSpPr>
            <p:spPr bwMode="auto">
              <a:xfrm>
                <a:off x="1267034" y="3020761"/>
                <a:ext cx="306167" cy="52918"/>
              </a:xfrm>
              <a:custGeom>
                <a:avLst/>
                <a:gdLst>
                  <a:gd name="T0" fmla="*/ 80 w 162"/>
                  <a:gd name="T1" fmla="*/ 0 h 56"/>
                  <a:gd name="T2" fmla="*/ 106 w 162"/>
                  <a:gd name="T3" fmla="*/ 1 h 56"/>
                  <a:gd name="T4" fmla="*/ 129 w 162"/>
                  <a:gd name="T5" fmla="*/ 5 h 56"/>
                  <a:gd name="T6" fmla="*/ 147 w 162"/>
                  <a:gd name="T7" fmla="*/ 12 h 56"/>
                  <a:gd name="T8" fmla="*/ 159 w 162"/>
                  <a:gd name="T9" fmla="*/ 19 h 56"/>
                  <a:gd name="T10" fmla="*/ 162 w 162"/>
                  <a:gd name="T11" fmla="*/ 28 h 56"/>
                  <a:gd name="T12" fmla="*/ 159 w 162"/>
                  <a:gd name="T13" fmla="*/ 37 h 56"/>
                  <a:gd name="T14" fmla="*/ 147 w 162"/>
                  <a:gd name="T15" fmla="*/ 45 h 56"/>
                  <a:gd name="T16" fmla="*/ 129 w 162"/>
                  <a:gd name="T17" fmla="*/ 50 h 56"/>
                  <a:gd name="T18" fmla="*/ 106 w 162"/>
                  <a:gd name="T19" fmla="*/ 54 h 56"/>
                  <a:gd name="T20" fmla="*/ 80 w 162"/>
                  <a:gd name="T21" fmla="*/ 56 h 56"/>
                  <a:gd name="T22" fmla="*/ 56 w 162"/>
                  <a:gd name="T23" fmla="*/ 54 h 56"/>
                  <a:gd name="T24" fmla="*/ 33 w 162"/>
                  <a:gd name="T25" fmla="*/ 50 h 56"/>
                  <a:gd name="T26" fmla="*/ 16 w 162"/>
                  <a:gd name="T27" fmla="*/ 45 h 56"/>
                  <a:gd name="T28" fmla="*/ 3 w 162"/>
                  <a:gd name="T29" fmla="*/ 37 h 56"/>
                  <a:gd name="T30" fmla="*/ 0 w 162"/>
                  <a:gd name="T31" fmla="*/ 28 h 56"/>
                  <a:gd name="T32" fmla="*/ 3 w 162"/>
                  <a:gd name="T33" fmla="*/ 19 h 56"/>
                  <a:gd name="T34" fmla="*/ 16 w 162"/>
                  <a:gd name="T35" fmla="*/ 12 h 56"/>
                  <a:gd name="T36" fmla="*/ 33 w 162"/>
                  <a:gd name="T37" fmla="*/ 5 h 56"/>
                  <a:gd name="T38" fmla="*/ 56 w 162"/>
                  <a:gd name="T39" fmla="*/ 1 h 56"/>
                  <a:gd name="T40" fmla="*/ 80 w 162"/>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56">
                    <a:moveTo>
                      <a:pt x="80" y="0"/>
                    </a:moveTo>
                    <a:lnTo>
                      <a:pt x="106" y="1"/>
                    </a:lnTo>
                    <a:lnTo>
                      <a:pt x="129" y="5"/>
                    </a:lnTo>
                    <a:lnTo>
                      <a:pt x="147" y="12"/>
                    </a:lnTo>
                    <a:lnTo>
                      <a:pt x="159" y="19"/>
                    </a:lnTo>
                    <a:lnTo>
                      <a:pt x="162" y="28"/>
                    </a:lnTo>
                    <a:lnTo>
                      <a:pt x="159" y="37"/>
                    </a:lnTo>
                    <a:lnTo>
                      <a:pt x="147" y="45"/>
                    </a:lnTo>
                    <a:lnTo>
                      <a:pt x="129" y="50"/>
                    </a:lnTo>
                    <a:lnTo>
                      <a:pt x="106" y="54"/>
                    </a:lnTo>
                    <a:lnTo>
                      <a:pt x="80" y="56"/>
                    </a:lnTo>
                    <a:lnTo>
                      <a:pt x="56" y="54"/>
                    </a:lnTo>
                    <a:lnTo>
                      <a:pt x="33" y="50"/>
                    </a:lnTo>
                    <a:lnTo>
                      <a:pt x="16" y="45"/>
                    </a:lnTo>
                    <a:lnTo>
                      <a:pt x="3" y="37"/>
                    </a:lnTo>
                    <a:lnTo>
                      <a:pt x="0" y="28"/>
                    </a:lnTo>
                    <a:lnTo>
                      <a:pt x="3" y="19"/>
                    </a:lnTo>
                    <a:lnTo>
                      <a:pt x="16" y="12"/>
                    </a:lnTo>
                    <a:lnTo>
                      <a:pt x="33" y="5"/>
                    </a:lnTo>
                    <a:lnTo>
                      <a:pt x="56" y="1"/>
                    </a:lnTo>
                    <a:lnTo>
                      <a:pt x="80" y="0"/>
                    </a:lnTo>
                    <a:close/>
                  </a:path>
                </a:pathLst>
              </a:custGeom>
              <a:solidFill>
                <a:srgbClr val="FFFFF5"/>
              </a:solidFill>
              <a:ln w="0">
                <a:noFill/>
                <a:prstDash val="solid"/>
                <a:round/>
                <a:headEnd/>
                <a:tailEnd/>
              </a:ln>
            </p:spPr>
            <p:txBody>
              <a:bodyPr vert="horz" wrap="square" lIns="91440" tIns="45720" rIns="91440" bIns="45720" numCol="1" anchor="t" anchorCtr="0" compatLnSpc="1">
                <a:prstTxWarp prst="textNoShape">
                  <a:avLst/>
                </a:prstTxWarp>
                <a:normAutofit fontScale="2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0" name="ïšḷîḓe"/>
              <p:cNvSpPr/>
              <p:nvPr/>
            </p:nvSpPr>
            <p:spPr bwMode="auto">
              <a:xfrm>
                <a:off x="1309556" y="3031155"/>
                <a:ext cx="221121" cy="32129"/>
              </a:xfrm>
              <a:custGeom>
                <a:avLst/>
                <a:gdLst>
                  <a:gd name="T0" fmla="*/ 57 w 117"/>
                  <a:gd name="T1" fmla="*/ 0 h 35"/>
                  <a:gd name="T2" fmla="*/ 80 w 117"/>
                  <a:gd name="T3" fmla="*/ 2 h 35"/>
                  <a:gd name="T4" fmla="*/ 99 w 117"/>
                  <a:gd name="T5" fmla="*/ 6 h 35"/>
                  <a:gd name="T6" fmla="*/ 111 w 117"/>
                  <a:gd name="T7" fmla="*/ 11 h 35"/>
                  <a:gd name="T8" fmla="*/ 117 w 117"/>
                  <a:gd name="T9" fmla="*/ 18 h 35"/>
                  <a:gd name="T10" fmla="*/ 111 w 117"/>
                  <a:gd name="T11" fmla="*/ 24 h 35"/>
                  <a:gd name="T12" fmla="*/ 99 w 117"/>
                  <a:gd name="T13" fmla="*/ 29 h 35"/>
                  <a:gd name="T14" fmla="*/ 80 w 117"/>
                  <a:gd name="T15" fmla="*/ 33 h 35"/>
                  <a:gd name="T16" fmla="*/ 57 w 117"/>
                  <a:gd name="T17" fmla="*/ 35 h 35"/>
                  <a:gd name="T18" fmla="*/ 36 w 117"/>
                  <a:gd name="T19" fmla="*/ 33 h 35"/>
                  <a:gd name="T20" fmla="*/ 17 w 117"/>
                  <a:gd name="T21" fmla="*/ 29 h 35"/>
                  <a:gd name="T22" fmla="*/ 5 w 117"/>
                  <a:gd name="T23" fmla="*/ 24 h 35"/>
                  <a:gd name="T24" fmla="*/ 0 w 117"/>
                  <a:gd name="T25" fmla="*/ 18 h 35"/>
                  <a:gd name="T26" fmla="*/ 5 w 117"/>
                  <a:gd name="T27" fmla="*/ 11 h 35"/>
                  <a:gd name="T28" fmla="*/ 17 w 117"/>
                  <a:gd name="T29" fmla="*/ 6 h 35"/>
                  <a:gd name="T30" fmla="*/ 36 w 117"/>
                  <a:gd name="T31" fmla="*/ 2 h 35"/>
                  <a:gd name="T32" fmla="*/ 57 w 117"/>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35">
                    <a:moveTo>
                      <a:pt x="57" y="0"/>
                    </a:moveTo>
                    <a:lnTo>
                      <a:pt x="80" y="2"/>
                    </a:lnTo>
                    <a:lnTo>
                      <a:pt x="99" y="6"/>
                    </a:lnTo>
                    <a:lnTo>
                      <a:pt x="111" y="11"/>
                    </a:lnTo>
                    <a:lnTo>
                      <a:pt x="117" y="18"/>
                    </a:lnTo>
                    <a:lnTo>
                      <a:pt x="111" y="24"/>
                    </a:lnTo>
                    <a:lnTo>
                      <a:pt x="99" y="29"/>
                    </a:lnTo>
                    <a:lnTo>
                      <a:pt x="80" y="33"/>
                    </a:lnTo>
                    <a:lnTo>
                      <a:pt x="57" y="35"/>
                    </a:lnTo>
                    <a:lnTo>
                      <a:pt x="36" y="33"/>
                    </a:lnTo>
                    <a:lnTo>
                      <a:pt x="17" y="29"/>
                    </a:lnTo>
                    <a:lnTo>
                      <a:pt x="5" y="24"/>
                    </a:lnTo>
                    <a:lnTo>
                      <a:pt x="0" y="18"/>
                    </a:lnTo>
                    <a:lnTo>
                      <a:pt x="5" y="11"/>
                    </a:lnTo>
                    <a:lnTo>
                      <a:pt x="17" y="6"/>
                    </a:lnTo>
                    <a:lnTo>
                      <a:pt x="36" y="2"/>
                    </a:lnTo>
                    <a:lnTo>
                      <a:pt x="57"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sp>
          <p:nvSpPr>
            <p:cNvPr id="17" name="ïṩ1îḑé"/>
            <p:cNvSpPr/>
            <p:nvPr/>
          </p:nvSpPr>
          <p:spPr bwMode="auto">
            <a:xfrm>
              <a:off x="8205872" y="5219455"/>
              <a:ext cx="3313028" cy="924170"/>
            </a:xfrm>
            <a:custGeom>
              <a:avLst/>
              <a:gdLst>
                <a:gd name="T0" fmla="*/ 0 w 1753"/>
                <a:gd name="T1" fmla="*/ 0 h 979"/>
                <a:gd name="T2" fmla="*/ 1121 w 1753"/>
                <a:gd name="T3" fmla="*/ 0 h 979"/>
                <a:gd name="T4" fmla="*/ 1753 w 1753"/>
                <a:gd name="T5" fmla="*/ 316 h 979"/>
                <a:gd name="T6" fmla="*/ 1753 w 1753"/>
                <a:gd name="T7" fmla="*/ 979 h 979"/>
                <a:gd name="T8" fmla="*/ 210 w 1753"/>
                <a:gd name="T9" fmla="*/ 979 h 979"/>
                <a:gd name="T10" fmla="*/ 0 w 1753"/>
                <a:gd name="T11" fmla="*/ 0 h 979"/>
              </a:gdLst>
              <a:ahLst/>
              <a:cxnLst>
                <a:cxn ang="0">
                  <a:pos x="T0" y="T1"/>
                </a:cxn>
                <a:cxn ang="0">
                  <a:pos x="T2" y="T3"/>
                </a:cxn>
                <a:cxn ang="0">
                  <a:pos x="T4" y="T5"/>
                </a:cxn>
                <a:cxn ang="0">
                  <a:pos x="T6" y="T7"/>
                </a:cxn>
                <a:cxn ang="0">
                  <a:pos x="T8" y="T9"/>
                </a:cxn>
                <a:cxn ang="0">
                  <a:pos x="T10" y="T11"/>
                </a:cxn>
              </a:cxnLst>
              <a:rect l="0" t="0" r="r" b="b"/>
              <a:pathLst>
                <a:path w="1753" h="979">
                  <a:moveTo>
                    <a:pt x="0" y="0"/>
                  </a:moveTo>
                  <a:lnTo>
                    <a:pt x="1121" y="0"/>
                  </a:lnTo>
                  <a:lnTo>
                    <a:pt x="1753" y="316"/>
                  </a:lnTo>
                  <a:lnTo>
                    <a:pt x="1753" y="979"/>
                  </a:lnTo>
                  <a:lnTo>
                    <a:pt x="210" y="979"/>
                  </a:lnTo>
                  <a:lnTo>
                    <a:pt x="0"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nvGrpSpPr>
            <p:cNvPr id="18" name="ïṩḷiďé"/>
            <p:cNvGrpSpPr/>
            <p:nvPr/>
          </p:nvGrpSpPr>
          <p:grpSpPr>
            <a:xfrm>
              <a:off x="9059171" y="5543576"/>
              <a:ext cx="1606431" cy="275928"/>
              <a:chOff x="9059171" y="5546751"/>
              <a:chExt cx="1606431" cy="275928"/>
            </a:xfrm>
          </p:grpSpPr>
          <p:sp>
            <p:nvSpPr>
              <p:cNvPr id="27" name="ïsḷïḑé"/>
              <p:cNvSpPr/>
              <p:nvPr/>
            </p:nvSpPr>
            <p:spPr bwMode="auto">
              <a:xfrm>
                <a:off x="9059171" y="5546751"/>
                <a:ext cx="1606431" cy="275928"/>
              </a:xfrm>
              <a:custGeom>
                <a:avLst/>
                <a:gdLst>
                  <a:gd name="T0" fmla="*/ 426 w 850"/>
                  <a:gd name="T1" fmla="*/ 0 h 291"/>
                  <a:gd name="T2" fmla="*/ 494 w 850"/>
                  <a:gd name="T3" fmla="*/ 2 h 291"/>
                  <a:gd name="T4" fmla="*/ 560 w 850"/>
                  <a:gd name="T5" fmla="*/ 8 h 291"/>
                  <a:gd name="T6" fmla="*/ 621 w 850"/>
                  <a:gd name="T7" fmla="*/ 17 h 291"/>
                  <a:gd name="T8" fmla="*/ 677 w 850"/>
                  <a:gd name="T9" fmla="*/ 27 h 291"/>
                  <a:gd name="T10" fmla="*/ 726 w 850"/>
                  <a:gd name="T11" fmla="*/ 42 h 291"/>
                  <a:gd name="T12" fmla="*/ 768 w 850"/>
                  <a:gd name="T13" fmla="*/ 60 h 291"/>
                  <a:gd name="T14" fmla="*/ 803 w 850"/>
                  <a:gd name="T15" fmla="*/ 78 h 291"/>
                  <a:gd name="T16" fmla="*/ 829 w 850"/>
                  <a:gd name="T17" fmla="*/ 100 h 291"/>
                  <a:gd name="T18" fmla="*/ 845 w 850"/>
                  <a:gd name="T19" fmla="*/ 121 h 291"/>
                  <a:gd name="T20" fmla="*/ 850 w 850"/>
                  <a:gd name="T21" fmla="*/ 147 h 291"/>
                  <a:gd name="T22" fmla="*/ 845 w 850"/>
                  <a:gd name="T23" fmla="*/ 170 h 291"/>
                  <a:gd name="T24" fmla="*/ 829 w 850"/>
                  <a:gd name="T25" fmla="*/ 192 h 291"/>
                  <a:gd name="T26" fmla="*/ 803 w 850"/>
                  <a:gd name="T27" fmla="*/ 213 h 291"/>
                  <a:gd name="T28" fmla="*/ 768 w 850"/>
                  <a:gd name="T29" fmla="*/ 232 h 291"/>
                  <a:gd name="T30" fmla="*/ 726 w 850"/>
                  <a:gd name="T31" fmla="*/ 250 h 291"/>
                  <a:gd name="T32" fmla="*/ 677 w 850"/>
                  <a:gd name="T33" fmla="*/ 264 h 291"/>
                  <a:gd name="T34" fmla="*/ 621 w 850"/>
                  <a:gd name="T35" fmla="*/ 275 h 291"/>
                  <a:gd name="T36" fmla="*/ 560 w 850"/>
                  <a:gd name="T37" fmla="*/ 284 h 291"/>
                  <a:gd name="T38" fmla="*/ 494 w 850"/>
                  <a:gd name="T39" fmla="*/ 289 h 291"/>
                  <a:gd name="T40" fmla="*/ 426 w 850"/>
                  <a:gd name="T41" fmla="*/ 291 h 291"/>
                  <a:gd name="T42" fmla="*/ 356 w 850"/>
                  <a:gd name="T43" fmla="*/ 289 h 291"/>
                  <a:gd name="T44" fmla="*/ 291 w 850"/>
                  <a:gd name="T45" fmla="*/ 284 h 291"/>
                  <a:gd name="T46" fmla="*/ 230 w 850"/>
                  <a:gd name="T47" fmla="*/ 275 h 291"/>
                  <a:gd name="T48" fmla="*/ 174 w 850"/>
                  <a:gd name="T49" fmla="*/ 264 h 291"/>
                  <a:gd name="T50" fmla="*/ 124 w 850"/>
                  <a:gd name="T51" fmla="*/ 250 h 291"/>
                  <a:gd name="T52" fmla="*/ 82 w 850"/>
                  <a:gd name="T53" fmla="*/ 232 h 291"/>
                  <a:gd name="T54" fmla="*/ 47 w 850"/>
                  <a:gd name="T55" fmla="*/ 213 h 291"/>
                  <a:gd name="T56" fmla="*/ 21 w 850"/>
                  <a:gd name="T57" fmla="*/ 192 h 291"/>
                  <a:gd name="T58" fmla="*/ 5 w 850"/>
                  <a:gd name="T59" fmla="*/ 170 h 291"/>
                  <a:gd name="T60" fmla="*/ 0 w 850"/>
                  <a:gd name="T61" fmla="*/ 147 h 291"/>
                  <a:gd name="T62" fmla="*/ 5 w 850"/>
                  <a:gd name="T63" fmla="*/ 121 h 291"/>
                  <a:gd name="T64" fmla="*/ 21 w 850"/>
                  <a:gd name="T65" fmla="*/ 100 h 291"/>
                  <a:gd name="T66" fmla="*/ 47 w 850"/>
                  <a:gd name="T67" fmla="*/ 78 h 291"/>
                  <a:gd name="T68" fmla="*/ 82 w 850"/>
                  <a:gd name="T69" fmla="*/ 60 h 291"/>
                  <a:gd name="T70" fmla="*/ 124 w 850"/>
                  <a:gd name="T71" fmla="*/ 42 h 291"/>
                  <a:gd name="T72" fmla="*/ 174 w 850"/>
                  <a:gd name="T73" fmla="*/ 27 h 291"/>
                  <a:gd name="T74" fmla="*/ 230 w 850"/>
                  <a:gd name="T75" fmla="*/ 17 h 291"/>
                  <a:gd name="T76" fmla="*/ 291 w 850"/>
                  <a:gd name="T77" fmla="*/ 8 h 291"/>
                  <a:gd name="T78" fmla="*/ 356 w 850"/>
                  <a:gd name="T79" fmla="*/ 2 h 291"/>
                  <a:gd name="T80" fmla="*/ 426 w 850"/>
                  <a:gd name="T8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0" h="291">
                    <a:moveTo>
                      <a:pt x="426" y="0"/>
                    </a:moveTo>
                    <a:lnTo>
                      <a:pt x="494" y="2"/>
                    </a:lnTo>
                    <a:lnTo>
                      <a:pt x="560" y="8"/>
                    </a:lnTo>
                    <a:lnTo>
                      <a:pt x="621" y="17"/>
                    </a:lnTo>
                    <a:lnTo>
                      <a:pt x="677" y="27"/>
                    </a:lnTo>
                    <a:lnTo>
                      <a:pt x="726" y="42"/>
                    </a:lnTo>
                    <a:lnTo>
                      <a:pt x="768" y="60"/>
                    </a:lnTo>
                    <a:lnTo>
                      <a:pt x="803" y="78"/>
                    </a:lnTo>
                    <a:lnTo>
                      <a:pt x="829" y="100"/>
                    </a:lnTo>
                    <a:lnTo>
                      <a:pt x="845" y="121"/>
                    </a:lnTo>
                    <a:lnTo>
                      <a:pt x="850" y="147"/>
                    </a:lnTo>
                    <a:lnTo>
                      <a:pt x="845" y="170"/>
                    </a:lnTo>
                    <a:lnTo>
                      <a:pt x="829" y="192"/>
                    </a:lnTo>
                    <a:lnTo>
                      <a:pt x="803" y="213"/>
                    </a:lnTo>
                    <a:lnTo>
                      <a:pt x="768" y="232"/>
                    </a:lnTo>
                    <a:lnTo>
                      <a:pt x="726" y="250"/>
                    </a:lnTo>
                    <a:lnTo>
                      <a:pt x="677" y="264"/>
                    </a:lnTo>
                    <a:lnTo>
                      <a:pt x="621" y="275"/>
                    </a:lnTo>
                    <a:lnTo>
                      <a:pt x="560" y="284"/>
                    </a:lnTo>
                    <a:lnTo>
                      <a:pt x="494" y="289"/>
                    </a:lnTo>
                    <a:lnTo>
                      <a:pt x="426" y="291"/>
                    </a:lnTo>
                    <a:lnTo>
                      <a:pt x="356" y="289"/>
                    </a:lnTo>
                    <a:lnTo>
                      <a:pt x="291" y="284"/>
                    </a:lnTo>
                    <a:lnTo>
                      <a:pt x="230" y="275"/>
                    </a:lnTo>
                    <a:lnTo>
                      <a:pt x="174" y="264"/>
                    </a:lnTo>
                    <a:lnTo>
                      <a:pt x="124" y="250"/>
                    </a:lnTo>
                    <a:lnTo>
                      <a:pt x="82" y="232"/>
                    </a:lnTo>
                    <a:lnTo>
                      <a:pt x="47" y="213"/>
                    </a:lnTo>
                    <a:lnTo>
                      <a:pt x="21" y="192"/>
                    </a:lnTo>
                    <a:lnTo>
                      <a:pt x="5" y="170"/>
                    </a:lnTo>
                    <a:lnTo>
                      <a:pt x="0" y="147"/>
                    </a:lnTo>
                    <a:lnTo>
                      <a:pt x="5" y="121"/>
                    </a:lnTo>
                    <a:lnTo>
                      <a:pt x="21" y="100"/>
                    </a:lnTo>
                    <a:lnTo>
                      <a:pt x="47" y="78"/>
                    </a:lnTo>
                    <a:lnTo>
                      <a:pt x="82" y="60"/>
                    </a:lnTo>
                    <a:lnTo>
                      <a:pt x="124" y="42"/>
                    </a:lnTo>
                    <a:lnTo>
                      <a:pt x="174" y="27"/>
                    </a:lnTo>
                    <a:lnTo>
                      <a:pt x="230" y="17"/>
                    </a:lnTo>
                    <a:lnTo>
                      <a:pt x="291" y="8"/>
                    </a:lnTo>
                    <a:lnTo>
                      <a:pt x="356" y="2"/>
                    </a:lnTo>
                    <a:lnTo>
                      <a:pt x="426" y="0"/>
                    </a:lnTo>
                    <a:close/>
                  </a:path>
                </a:pathLst>
              </a:custGeom>
              <a:solidFill>
                <a:srgbClr val="FFFFF5"/>
              </a:solidFill>
              <a:ln w="0">
                <a:noFill/>
                <a:prstDash val="solid"/>
                <a:round/>
                <a:headEnd/>
                <a:tailEnd/>
              </a:ln>
            </p:spPr>
            <p:txBody>
              <a:bodyPr vert="horz" wrap="square" lIns="91440" tIns="45720" rIns="91440" bIns="45720" numCol="1" anchor="t" anchorCtr="0" compatLnSpc="1">
                <a:prstTxWarp prst="textNoShape">
                  <a:avLst/>
                </a:prstTxWarp>
                <a:normAutofit fontScale="925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8" name="íṥḻidè"/>
              <p:cNvSpPr/>
              <p:nvPr/>
            </p:nvSpPr>
            <p:spPr bwMode="auto">
              <a:xfrm>
                <a:off x="9286905" y="5599669"/>
                <a:ext cx="1150961" cy="170093"/>
              </a:xfrm>
              <a:custGeom>
                <a:avLst/>
                <a:gdLst>
                  <a:gd name="T0" fmla="*/ 306 w 609"/>
                  <a:gd name="T1" fmla="*/ 0 h 179"/>
                  <a:gd name="T2" fmla="*/ 367 w 609"/>
                  <a:gd name="T3" fmla="*/ 2 h 179"/>
                  <a:gd name="T4" fmla="*/ 423 w 609"/>
                  <a:gd name="T5" fmla="*/ 8 h 179"/>
                  <a:gd name="T6" fmla="*/ 475 w 609"/>
                  <a:gd name="T7" fmla="*/ 17 h 179"/>
                  <a:gd name="T8" fmla="*/ 520 w 609"/>
                  <a:gd name="T9" fmla="*/ 27 h 179"/>
                  <a:gd name="T10" fmla="*/ 557 w 609"/>
                  <a:gd name="T11" fmla="*/ 40 h 179"/>
                  <a:gd name="T12" fmla="*/ 585 w 609"/>
                  <a:gd name="T13" fmla="*/ 55 h 179"/>
                  <a:gd name="T14" fmla="*/ 602 w 609"/>
                  <a:gd name="T15" fmla="*/ 73 h 179"/>
                  <a:gd name="T16" fmla="*/ 609 w 609"/>
                  <a:gd name="T17" fmla="*/ 91 h 179"/>
                  <a:gd name="T18" fmla="*/ 602 w 609"/>
                  <a:gd name="T19" fmla="*/ 109 h 179"/>
                  <a:gd name="T20" fmla="*/ 585 w 609"/>
                  <a:gd name="T21" fmla="*/ 125 h 179"/>
                  <a:gd name="T22" fmla="*/ 557 w 609"/>
                  <a:gd name="T23" fmla="*/ 139 h 179"/>
                  <a:gd name="T24" fmla="*/ 520 w 609"/>
                  <a:gd name="T25" fmla="*/ 152 h 179"/>
                  <a:gd name="T26" fmla="*/ 475 w 609"/>
                  <a:gd name="T27" fmla="*/ 163 h 179"/>
                  <a:gd name="T28" fmla="*/ 423 w 609"/>
                  <a:gd name="T29" fmla="*/ 172 h 179"/>
                  <a:gd name="T30" fmla="*/ 367 w 609"/>
                  <a:gd name="T31" fmla="*/ 177 h 179"/>
                  <a:gd name="T32" fmla="*/ 306 w 609"/>
                  <a:gd name="T33" fmla="*/ 179 h 179"/>
                  <a:gd name="T34" fmla="*/ 245 w 609"/>
                  <a:gd name="T35" fmla="*/ 177 h 179"/>
                  <a:gd name="T36" fmla="*/ 187 w 609"/>
                  <a:gd name="T37" fmla="*/ 172 h 179"/>
                  <a:gd name="T38" fmla="*/ 135 w 609"/>
                  <a:gd name="T39" fmla="*/ 163 h 179"/>
                  <a:gd name="T40" fmla="*/ 89 w 609"/>
                  <a:gd name="T41" fmla="*/ 152 h 179"/>
                  <a:gd name="T42" fmla="*/ 52 w 609"/>
                  <a:gd name="T43" fmla="*/ 139 h 179"/>
                  <a:gd name="T44" fmla="*/ 25 w 609"/>
                  <a:gd name="T45" fmla="*/ 125 h 179"/>
                  <a:gd name="T46" fmla="*/ 7 w 609"/>
                  <a:gd name="T47" fmla="*/ 109 h 179"/>
                  <a:gd name="T48" fmla="*/ 0 w 609"/>
                  <a:gd name="T49" fmla="*/ 91 h 179"/>
                  <a:gd name="T50" fmla="*/ 7 w 609"/>
                  <a:gd name="T51" fmla="*/ 73 h 179"/>
                  <a:gd name="T52" fmla="*/ 25 w 609"/>
                  <a:gd name="T53" fmla="*/ 55 h 179"/>
                  <a:gd name="T54" fmla="*/ 52 w 609"/>
                  <a:gd name="T55" fmla="*/ 40 h 179"/>
                  <a:gd name="T56" fmla="*/ 89 w 609"/>
                  <a:gd name="T57" fmla="*/ 27 h 179"/>
                  <a:gd name="T58" fmla="*/ 135 w 609"/>
                  <a:gd name="T59" fmla="*/ 17 h 179"/>
                  <a:gd name="T60" fmla="*/ 187 w 609"/>
                  <a:gd name="T61" fmla="*/ 8 h 179"/>
                  <a:gd name="T62" fmla="*/ 245 w 609"/>
                  <a:gd name="T63" fmla="*/ 2 h 179"/>
                  <a:gd name="T64" fmla="*/ 306 w 609"/>
                  <a:gd name="T6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179">
                    <a:moveTo>
                      <a:pt x="306" y="0"/>
                    </a:moveTo>
                    <a:lnTo>
                      <a:pt x="367" y="2"/>
                    </a:lnTo>
                    <a:lnTo>
                      <a:pt x="423" y="8"/>
                    </a:lnTo>
                    <a:lnTo>
                      <a:pt x="475" y="17"/>
                    </a:lnTo>
                    <a:lnTo>
                      <a:pt x="520" y="27"/>
                    </a:lnTo>
                    <a:lnTo>
                      <a:pt x="557" y="40"/>
                    </a:lnTo>
                    <a:lnTo>
                      <a:pt x="585" y="55"/>
                    </a:lnTo>
                    <a:lnTo>
                      <a:pt x="602" y="73"/>
                    </a:lnTo>
                    <a:lnTo>
                      <a:pt x="609" y="91"/>
                    </a:lnTo>
                    <a:lnTo>
                      <a:pt x="602" y="109"/>
                    </a:lnTo>
                    <a:lnTo>
                      <a:pt x="585" y="125"/>
                    </a:lnTo>
                    <a:lnTo>
                      <a:pt x="557" y="139"/>
                    </a:lnTo>
                    <a:lnTo>
                      <a:pt x="520" y="152"/>
                    </a:lnTo>
                    <a:lnTo>
                      <a:pt x="475" y="163"/>
                    </a:lnTo>
                    <a:lnTo>
                      <a:pt x="423" y="172"/>
                    </a:lnTo>
                    <a:lnTo>
                      <a:pt x="367" y="177"/>
                    </a:lnTo>
                    <a:lnTo>
                      <a:pt x="306" y="179"/>
                    </a:lnTo>
                    <a:lnTo>
                      <a:pt x="245" y="177"/>
                    </a:lnTo>
                    <a:lnTo>
                      <a:pt x="187" y="172"/>
                    </a:lnTo>
                    <a:lnTo>
                      <a:pt x="135" y="163"/>
                    </a:lnTo>
                    <a:lnTo>
                      <a:pt x="89" y="152"/>
                    </a:lnTo>
                    <a:lnTo>
                      <a:pt x="52" y="139"/>
                    </a:lnTo>
                    <a:lnTo>
                      <a:pt x="25" y="125"/>
                    </a:lnTo>
                    <a:lnTo>
                      <a:pt x="7" y="109"/>
                    </a:lnTo>
                    <a:lnTo>
                      <a:pt x="0" y="91"/>
                    </a:lnTo>
                    <a:lnTo>
                      <a:pt x="7" y="73"/>
                    </a:lnTo>
                    <a:lnTo>
                      <a:pt x="25" y="55"/>
                    </a:lnTo>
                    <a:lnTo>
                      <a:pt x="52" y="40"/>
                    </a:lnTo>
                    <a:lnTo>
                      <a:pt x="89" y="27"/>
                    </a:lnTo>
                    <a:lnTo>
                      <a:pt x="135" y="17"/>
                    </a:lnTo>
                    <a:lnTo>
                      <a:pt x="187" y="8"/>
                    </a:lnTo>
                    <a:lnTo>
                      <a:pt x="245" y="2"/>
                    </a:lnTo>
                    <a:lnTo>
                      <a:pt x="306"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fontScale="40000" lnSpcReduction="20000"/>
              </a:bodyPr>
              <a:lstStyle/>
              <a:p>
                <a:endParaRPr lang="en-US"/>
              </a:p>
            </p:txBody>
          </p:sp>
        </p:grpSp>
        <p:sp>
          <p:nvSpPr>
            <p:cNvPr id="19" name="iś1íḓé"/>
            <p:cNvSpPr/>
            <p:nvPr/>
          </p:nvSpPr>
          <p:spPr bwMode="auto">
            <a:xfrm>
              <a:off x="6047585" y="4514515"/>
              <a:ext cx="3832755" cy="1545953"/>
            </a:xfrm>
            <a:custGeom>
              <a:avLst/>
              <a:gdLst>
                <a:gd name="T0" fmla="*/ 0 w 2028"/>
                <a:gd name="T1" fmla="*/ 0 h 1636"/>
                <a:gd name="T2" fmla="*/ 777 w 2028"/>
                <a:gd name="T3" fmla="*/ 0 h 1636"/>
                <a:gd name="T4" fmla="*/ 2028 w 2028"/>
                <a:gd name="T5" fmla="*/ 626 h 1636"/>
                <a:gd name="T6" fmla="*/ 999 w 2028"/>
                <a:gd name="T7" fmla="*/ 626 h 1636"/>
                <a:gd name="T8" fmla="*/ 1216 w 2028"/>
                <a:gd name="T9" fmla="*/ 1636 h 1636"/>
                <a:gd name="T10" fmla="*/ 159 w 2028"/>
                <a:gd name="T11" fmla="*/ 740 h 1636"/>
                <a:gd name="T12" fmla="*/ 0 w 2028"/>
                <a:gd name="T13" fmla="*/ 0 h 1636"/>
              </a:gdLst>
              <a:ahLst/>
              <a:cxnLst>
                <a:cxn ang="0">
                  <a:pos x="T0" y="T1"/>
                </a:cxn>
                <a:cxn ang="0">
                  <a:pos x="T2" y="T3"/>
                </a:cxn>
                <a:cxn ang="0">
                  <a:pos x="T4" y="T5"/>
                </a:cxn>
                <a:cxn ang="0">
                  <a:pos x="T6" y="T7"/>
                </a:cxn>
                <a:cxn ang="0">
                  <a:pos x="T8" y="T9"/>
                </a:cxn>
                <a:cxn ang="0">
                  <a:pos x="T10" y="T11"/>
                </a:cxn>
                <a:cxn ang="0">
                  <a:pos x="T12" y="T13"/>
                </a:cxn>
              </a:cxnLst>
              <a:rect l="0" t="0" r="r" b="b"/>
              <a:pathLst>
                <a:path w="2028" h="1636">
                  <a:moveTo>
                    <a:pt x="0" y="0"/>
                  </a:moveTo>
                  <a:lnTo>
                    <a:pt x="777" y="0"/>
                  </a:lnTo>
                  <a:lnTo>
                    <a:pt x="2028" y="626"/>
                  </a:lnTo>
                  <a:lnTo>
                    <a:pt x="999" y="626"/>
                  </a:lnTo>
                  <a:lnTo>
                    <a:pt x="1216" y="1636"/>
                  </a:lnTo>
                  <a:lnTo>
                    <a:pt x="159" y="740"/>
                  </a:lnTo>
                  <a:lnTo>
                    <a:pt x="0"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nvGrpSpPr>
            <p:cNvPr id="20" name="íš1ïḋe"/>
            <p:cNvGrpSpPr/>
            <p:nvPr/>
          </p:nvGrpSpPr>
          <p:grpSpPr>
            <a:xfrm>
              <a:off x="6609836" y="4805563"/>
              <a:ext cx="1398540" cy="238130"/>
              <a:chOff x="6609836" y="4808738"/>
              <a:chExt cx="1398540" cy="238130"/>
            </a:xfrm>
          </p:grpSpPr>
          <p:sp>
            <p:nvSpPr>
              <p:cNvPr id="25" name="îslîḋé"/>
              <p:cNvSpPr/>
              <p:nvPr/>
            </p:nvSpPr>
            <p:spPr bwMode="auto">
              <a:xfrm>
                <a:off x="6609836" y="4808738"/>
                <a:ext cx="1398540" cy="238130"/>
              </a:xfrm>
              <a:custGeom>
                <a:avLst/>
                <a:gdLst>
                  <a:gd name="T0" fmla="*/ 370 w 740"/>
                  <a:gd name="T1" fmla="*/ 0 h 253"/>
                  <a:gd name="T2" fmla="*/ 437 w 740"/>
                  <a:gd name="T3" fmla="*/ 2 h 253"/>
                  <a:gd name="T4" fmla="*/ 499 w 740"/>
                  <a:gd name="T5" fmla="*/ 8 h 253"/>
                  <a:gd name="T6" fmla="*/ 557 w 740"/>
                  <a:gd name="T7" fmla="*/ 18 h 253"/>
                  <a:gd name="T8" fmla="*/ 608 w 740"/>
                  <a:gd name="T9" fmla="*/ 29 h 253"/>
                  <a:gd name="T10" fmla="*/ 653 w 740"/>
                  <a:gd name="T11" fmla="*/ 45 h 253"/>
                  <a:gd name="T12" fmla="*/ 690 w 740"/>
                  <a:gd name="T13" fmla="*/ 64 h 253"/>
                  <a:gd name="T14" fmla="*/ 718 w 740"/>
                  <a:gd name="T15" fmla="*/ 83 h 253"/>
                  <a:gd name="T16" fmla="*/ 733 w 740"/>
                  <a:gd name="T17" fmla="*/ 105 h 253"/>
                  <a:gd name="T18" fmla="*/ 740 w 740"/>
                  <a:gd name="T19" fmla="*/ 127 h 253"/>
                  <a:gd name="T20" fmla="*/ 733 w 740"/>
                  <a:gd name="T21" fmla="*/ 150 h 253"/>
                  <a:gd name="T22" fmla="*/ 718 w 740"/>
                  <a:gd name="T23" fmla="*/ 172 h 253"/>
                  <a:gd name="T24" fmla="*/ 690 w 740"/>
                  <a:gd name="T25" fmla="*/ 192 h 253"/>
                  <a:gd name="T26" fmla="*/ 653 w 740"/>
                  <a:gd name="T27" fmla="*/ 208 h 253"/>
                  <a:gd name="T28" fmla="*/ 608 w 740"/>
                  <a:gd name="T29" fmla="*/ 224 h 253"/>
                  <a:gd name="T30" fmla="*/ 557 w 740"/>
                  <a:gd name="T31" fmla="*/ 237 h 253"/>
                  <a:gd name="T32" fmla="*/ 499 w 740"/>
                  <a:gd name="T33" fmla="*/ 246 h 253"/>
                  <a:gd name="T34" fmla="*/ 437 w 740"/>
                  <a:gd name="T35" fmla="*/ 251 h 253"/>
                  <a:gd name="T36" fmla="*/ 370 w 740"/>
                  <a:gd name="T37" fmla="*/ 253 h 253"/>
                  <a:gd name="T38" fmla="*/ 304 w 740"/>
                  <a:gd name="T39" fmla="*/ 251 h 253"/>
                  <a:gd name="T40" fmla="*/ 241 w 740"/>
                  <a:gd name="T41" fmla="*/ 246 h 253"/>
                  <a:gd name="T42" fmla="*/ 183 w 740"/>
                  <a:gd name="T43" fmla="*/ 237 h 253"/>
                  <a:gd name="T44" fmla="*/ 133 w 740"/>
                  <a:gd name="T45" fmla="*/ 224 h 253"/>
                  <a:gd name="T46" fmla="*/ 87 w 740"/>
                  <a:gd name="T47" fmla="*/ 208 h 253"/>
                  <a:gd name="T48" fmla="*/ 51 w 740"/>
                  <a:gd name="T49" fmla="*/ 192 h 253"/>
                  <a:gd name="T50" fmla="*/ 24 w 740"/>
                  <a:gd name="T51" fmla="*/ 172 h 253"/>
                  <a:gd name="T52" fmla="*/ 7 w 740"/>
                  <a:gd name="T53" fmla="*/ 150 h 253"/>
                  <a:gd name="T54" fmla="*/ 0 w 740"/>
                  <a:gd name="T55" fmla="*/ 127 h 253"/>
                  <a:gd name="T56" fmla="*/ 7 w 740"/>
                  <a:gd name="T57" fmla="*/ 105 h 253"/>
                  <a:gd name="T58" fmla="*/ 24 w 740"/>
                  <a:gd name="T59" fmla="*/ 83 h 253"/>
                  <a:gd name="T60" fmla="*/ 51 w 740"/>
                  <a:gd name="T61" fmla="*/ 64 h 253"/>
                  <a:gd name="T62" fmla="*/ 87 w 740"/>
                  <a:gd name="T63" fmla="*/ 45 h 253"/>
                  <a:gd name="T64" fmla="*/ 133 w 740"/>
                  <a:gd name="T65" fmla="*/ 29 h 253"/>
                  <a:gd name="T66" fmla="*/ 183 w 740"/>
                  <a:gd name="T67" fmla="*/ 18 h 253"/>
                  <a:gd name="T68" fmla="*/ 241 w 740"/>
                  <a:gd name="T69" fmla="*/ 8 h 253"/>
                  <a:gd name="T70" fmla="*/ 304 w 740"/>
                  <a:gd name="T71" fmla="*/ 2 h 253"/>
                  <a:gd name="T72" fmla="*/ 370 w 740"/>
                  <a:gd name="T7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0" h="253">
                    <a:moveTo>
                      <a:pt x="370" y="0"/>
                    </a:moveTo>
                    <a:lnTo>
                      <a:pt x="437" y="2"/>
                    </a:lnTo>
                    <a:lnTo>
                      <a:pt x="499" y="8"/>
                    </a:lnTo>
                    <a:lnTo>
                      <a:pt x="557" y="18"/>
                    </a:lnTo>
                    <a:lnTo>
                      <a:pt x="608" y="29"/>
                    </a:lnTo>
                    <a:lnTo>
                      <a:pt x="653" y="45"/>
                    </a:lnTo>
                    <a:lnTo>
                      <a:pt x="690" y="64"/>
                    </a:lnTo>
                    <a:lnTo>
                      <a:pt x="718" y="83"/>
                    </a:lnTo>
                    <a:lnTo>
                      <a:pt x="733" y="105"/>
                    </a:lnTo>
                    <a:lnTo>
                      <a:pt x="740" y="127"/>
                    </a:lnTo>
                    <a:lnTo>
                      <a:pt x="733" y="150"/>
                    </a:lnTo>
                    <a:lnTo>
                      <a:pt x="718" y="172"/>
                    </a:lnTo>
                    <a:lnTo>
                      <a:pt x="690" y="192"/>
                    </a:lnTo>
                    <a:lnTo>
                      <a:pt x="653" y="208"/>
                    </a:lnTo>
                    <a:lnTo>
                      <a:pt x="608" y="224"/>
                    </a:lnTo>
                    <a:lnTo>
                      <a:pt x="557" y="237"/>
                    </a:lnTo>
                    <a:lnTo>
                      <a:pt x="499" y="246"/>
                    </a:lnTo>
                    <a:lnTo>
                      <a:pt x="437" y="251"/>
                    </a:lnTo>
                    <a:lnTo>
                      <a:pt x="370" y="253"/>
                    </a:lnTo>
                    <a:lnTo>
                      <a:pt x="304" y="251"/>
                    </a:lnTo>
                    <a:lnTo>
                      <a:pt x="241" y="246"/>
                    </a:lnTo>
                    <a:lnTo>
                      <a:pt x="183" y="237"/>
                    </a:lnTo>
                    <a:lnTo>
                      <a:pt x="133" y="224"/>
                    </a:lnTo>
                    <a:lnTo>
                      <a:pt x="87" y="208"/>
                    </a:lnTo>
                    <a:lnTo>
                      <a:pt x="51" y="192"/>
                    </a:lnTo>
                    <a:lnTo>
                      <a:pt x="24" y="172"/>
                    </a:lnTo>
                    <a:lnTo>
                      <a:pt x="7" y="150"/>
                    </a:lnTo>
                    <a:lnTo>
                      <a:pt x="0" y="127"/>
                    </a:lnTo>
                    <a:lnTo>
                      <a:pt x="7" y="105"/>
                    </a:lnTo>
                    <a:lnTo>
                      <a:pt x="24" y="83"/>
                    </a:lnTo>
                    <a:lnTo>
                      <a:pt x="51" y="64"/>
                    </a:lnTo>
                    <a:lnTo>
                      <a:pt x="87" y="45"/>
                    </a:lnTo>
                    <a:lnTo>
                      <a:pt x="133" y="29"/>
                    </a:lnTo>
                    <a:lnTo>
                      <a:pt x="183" y="18"/>
                    </a:lnTo>
                    <a:lnTo>
                      <a:pt x="241" y="8"/>
                    </a:lnTo>
                    <a:lnTo>
                      <a:pt x="304" y="2"/>
                    </a:lnTo>
                    <a:lnTo>
                      <a:pt x="370" y="0"/>
                    </a:lnTo>
                    <a:close/>
                  </a:path>
                </a:pathLst>
              </a:custGeom>
              <a:solidFill>
                <a:srgbClr val="FFFFF5"/>
              </a:solidFill>
              <a:ln w="0">
                <a:noFill/>
                <a:prstDash val="solid"/>
                <a:round/>
                <a:headEnd/>
                <a:tailEnd/>
              </a:ln>
            </p:spPr>
            <p:txBody>
              <a:bodyPr vert="horz" wrap="square" lIns="91440" tIns="45720" rIns="91440" bIns="45720" numCol="1" anchor="t" anchorCtr="0" compatLnSpc="1">
                <a:prstTxWarp prst="textNoShape">
                  <a:avLst/>
                </a:prstTxWarp>
                <a:normAutofit fontScale="8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6" name="íşļiďé"/>
              <p:cNvSpPr/>
              <p:nvPr/>
            </p:nvSpPr>
            <p:spPr bwMode="auto">
              <a:xfrm>
                <a:off x="6811113" y="4854096"/>
                <a:ext cx="995988" cy="147414"/>
              </a:xfrm>
              <a:custGeom>
                <a:avLst/>
                <a:gdLst>
                  <a:gd name="T0" fmla="*/ 263 w 527"/>
                  <a:gd name="T1" fmla="*/ 0 h 155"/>
                  <a:gd name="T2" fmla="*/ 316 w 527"/>
                  <a:gd name="T3" fmla="*/ 2 h 155"/>
                  <a:gd name="T4" fmla="*/ 366 w 527"/>
                  <a:gd name="T5" fmla="*/ 7 h 155"/>
                  <a:gd name="T6" fmla="*/ 412 w 527"/>
                  <a:gd name="T7" fmla="*/ 15 h 155"/>
                  <a:gd name="T8" fmla="*/ 450 w 527"/>
                  <a:gd name="T9" fmla="*/ 24 h 155"/>
                  <a:gd name="T10" fmla="*/ 481 w 527"/>
                  <a:gd name="T11" fmla="*/ 34 h 155"/>
                  <a:gd name="T12" fmla="*/ 506 w 527"/>
                  <a:gd name="T13" fmla="*/ 49 h 155"/>
                  <a:gd name="T14" fmla="*/ 522 w 527"/>
                  <a:gd name="T15" fmla="*/ 63 h 155"/>
                  <a:gd name="T16" fmla="*/ 527 w 527"/>
                  <a:gd name="T17" fmla="*/ 78 h 155"/>
                  <a:gd name="T18" fmla="*/ 522 w 527"/>
                  <a:gd name="T19" fmla="*/ 94 h 155"/>
                  <a:gd name="T20" fmla="*/ 506 w 527"/>
                  <a:gd name="T21" fmla="*/ 108 h 155"/>
                  <a:gd name="T22" fmla="*/ 481 w 527"/>
                  <a:gd name="T23" fmla="*/ 121 h 155"/>
                  <a:gd name="T24" fmla="*/ 450 w 527"/>
                  <a:gd name="T25" fmla="*/ 132 h 155"/>
                  <a:gd name="T26" fmla="*/ 412 w 527"/>
                  <a:gd name="T27" fmla="*/ 143 h 155"/>
                  <a:gd name="T28" fmla="*/ 366 w 527"/>
                  <a:gd name="T29" fmla="*/ 150 h 155"/>
                  <a:gd name="T30" fmla="*/ 316 w 527"/>
                  <a:gd name="T31" fmla="*/ 154 h 155"/>
                  <a:gd name="T32" fmla="*/ 263 w 527"/>
                  <a:gd name="T33" fmla="*/ 155 h 155"/>
                  <a:gd name="T34" fmla="*/ 211 w 527"/>
                  <a:gd name="T35" fmla="*/ 154 h 155"/>
                  <a:gd name="T36" fmla="*/ 160 w 527"/>
                  <a:gd name="T37" fmla="*/ 150 h 155"/>
                  <a:gd name="T38" fmla="*/ 115 w 527"/>
                  <a:gd name="T39" fmla="*/ 143 h 155"/>
                  <a:gd name="T40" fmla="*/ 76 w 527"/>
                  <a:gd name="T41" fmla="*/ 132 h 155"/>
                  <a:gd name="T42" fmla="*/ 45 w 527"/>
                  <a:gd name="T43" fmla="*/ 121 h 155"/>
                  <a:gd name="T44" fmla="*/ 20 w 527"/>
                  <a:gd name="T45" fmla="*/ 108 h 155"/>
                  <a:gd name="T46" fmla="*/ 5 w 527"/>
                  <a:gd name="T47" fmla="*/ 94 h 155"/>
                  <a:gd name="T48" fmla="*/ 0 w 527"/>
                  <a:gd name="T49" fmla="*/ 78 h 155"/>
                  <a:gd name="T50" fmla="*/ 5 w 527"/>
                  <a:gd name="T51" fmla="*/ 63 h 155"/>
                  <a:gd name="T52" fmla="*/ 20 w 527"/>
                  <a:gd name="T53" fmla="*/ 49 h 155"/>
                  <a:gd name="T54" fmla="*/ 45 w 527"/>
                  <a:gd name="T55" fmla="*/ 34 h 155"/>
                  <a:gd name="T56" fmla="*/ 76 w 527"/>
                  <a:gd name="T57" fmla="*/ 24 h 155"/>
                  <a:gd name="T58" fmla="*/ 115 w 527"/>
                  <a:gd name="T59" fmla="*/ 15 h 155"/>
                  <a:gd name="T60" fmla="*/ 160 w 527"/>
                  <a:gd name="T61" fmla="*/ 7 h 155"/>
                  <a:gd name="T62" fmla="*/ 211 w 527"/>
                  <a:gd name="T63" fmla="*/ 2 h 155"/>
                  <a:gd name="T64" fmla="*/ 263 w 527"/>
                  <a:gd name="T6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7" h="155">
                    <a:moveTo>
                      <a:pt x="263" y="0"/>
                    </a:moveTo>
                    <a:lnTo>
                      <a:pt x="316" y="2"/>
                    </a:lnTo>
                    <a:lnTo>
                      <a:pt x="366" y="7"/>
                    </a:lnTo>
                    <a:lnTo>
                      <a:pt x="412" y="15"/>
                    </a:lnTo>
                    <a:lnTo>
                      <a:pt x="450" y="24"/>
                    </a:lnTo>
                    <a:lnTo>
                      <a:pt x="481" y="34"/>
                    </a:lnTo>
                    <a:lnTo>
                      <a:pt x="506" y="49"/>
                    </a:lnTo>
                    <a:lnTo>
                      <a:pt x="522" y="63"/>
                    </a:lnTo>
                    <a:lnTo>
                      <a:pt x="527" y="78"/>
                    </a:lnTo>
                    <a:lnTo>
                      <a:pt x="522" y="94"/>
                    </a:lnTo>
                    <a:lnTo>
                      <a:pt x="506" y="108"/>
                    </a:lnTo>
                    <a:lnTo>
                      <a:pt x="481" y="121"/>
                    </a:lnTo>
                    <a:lnTo>
                      <a:pt x="450" y="132"/>
                    </a:lnTo>
                    <a:lnTo>
                      <a:pt x="412" y="143"/>
                    </a:lnTo>
                    <a:lnTo>
                      <a:pt x="366" y="150"/>
                    </a:lnTo>
                    <a:lnTo>
                      <a:pt x="316" y="154"/>
                    </a:lnTo>
                    <a:lnTo>
                      <a:pt x="263" y="155"/>
                    </a:lnTo>
                    <a:lnTo>
                      <a:pt x="211" y="154"/>
                    </a:lnTo>
                    <a:lnTo>
                      <a:pt x="160" y="150"/>
                    </a:lnTo>
                    <a:lnTo>
                      <a:pt x="115" y="143"/>
                    </a:lnTo>
                    <a:lnTo>
                      <a:pt x="76" y="132"/>
                    </a:lnTo>
                    <a:lnTo>
                      <a:pt x="45" y="121"/>
                    </a:lnTo>
                    <a:lnTo>
                      <a:pt x="20" y="108"/>
                    </a:lnTo>
                    <a:lnTo>
                      <a:pt x="5" y="94"/>
                    </a:lnTo>
                    <a:lnTo>
                      <a:pt x="0" y="78"/>
                    </a:lnTo>
                    <a:lnTo>
                      <a:pt x="5" y="63"/>
                    </a:lnTo>
                    <a:lnTo>
                      <a:pt x="20" y="49"/>
                    </a:lnTo>
                    <a:lnTo>
                      <a:pt x="45" y="34"/>
                    </a:lnTo>
                    <a:lnTo>
                      <a:pt x="76" y="24"/>
                    </a:lnTo>
                    <a:lnTo>
                      <a:pt x="115" y="15"/>
                    </a:lnTo>
                    <a:lnTo>
                      <a:pt x="160" y="7"/>
                    </a:lnTo>
                    <a:lnTo>
                      <a:pt x="211" y="2"/>
                    </a:lnTo>
                    <a:lnTo>
                      <a:pt x="263"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normAutofit fontScale="325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sp>
          <p:nvSpPr>
            <p:cNvPr id="21" name="îṥlíḋé"/>
            <p:cNvSpPr/>
            <p:nvPr/>
          </p:nvSpPr>
          <p:spPr bwMode="auto">
            <a:xfrm>
              <a:off x="3887407" y="3822805"/>
              <a:ext cx="3273339" cy="1298374"/>
            </a:xfrm>
            <a:custGeom>
              <a:avLst/>
              <a:gdLst>
                <a:gd name="T0" fmla="*/ 0 w 1732"/>
                <a:gd name="T1" fmla="*/ 0 h 1374"/>
                <a:gd name="T2" fmla="*/ 457 w 1732"/>
                <a:gd name="T3" fmla="*/ 0 h 1374"/>
                <a:gd name="T4" fmla="*/ 1732 w 1732"/>
                <a:gd name="T5" fmla="*/ 638 h 1374"/>
                <a:gd name="T6" fmla="*/ 1030 w 1732"/>
                <a:gd name="T7" fmla="*/ 638 h 1374"/>
                <a:gd name="T8" fmla="*/ 1187 w 1732"/>
                <a:gd name="T9" fmla="*/ 1374 h 1374"/>
                <a:gd name="T10" fmla="*/ 96 w 1732"/>
                <a:gd name="T11" fmla="*/ 446 h 1374"/>
                <a:gd name="T12" fmla="*/ 0 w 1732"/>
                <a:gd name="T13" fmla="*/ 0 h 1374"/>
              </a:gdLst>
              <a:ahLst/>
              <a:cxnLst>
                <a:cxn ang="0">
                  <a:pos x="T0" y="T1"/>
                </a:cxn>
                <a:cxn ang="0">
                  <a:pos x="T2" y="T3"/>
                </a:cxn>
                <a:cxn ang="0">
                  <a:pos x="T4" y="T5"/>
                </a:cxn>
                <a:cxn ang="0">
                  <a:pos x="T6" y="T7"/>
                </a:cxn>
                <a:cxn ang="0">
                  <a:pos x="T8" y="T9"/>
                </a:cxn>
                <a:cxn ang="0">
                  <a:pos x="T10" y="T11"/>
                </a:cxn>
                <a:cxn ang="0">
                  <a:pos x="T12" y="T13"/>
                </a:cxn>
              </a:cxnLst>
              <a:rect l="0" t="0" r="r" b="b"/>
              <a:pathLst>
                <a:path w="1732" h="1374">
                  <a:moveTo>
                    <a:pt x="0" y="0"/>
                  </a:moveTo>
                  <a:lnTo>
                    <a:pt x="457" y="0"/>
                  </a:lnTo>
                  <a:lnTo>
                    <a:pt x="1732" y="638"/>
                  </a:lnTo>
                  <a:lnTo>
                    <a:pt x="1030" y="638"/>
                  </a:lnTo>
                  <a:lnTo>
                    <a:pt x="1187" y="1374"/>
                  </a:lnTo>
                  <a:lnTo>
                    <a:pt x="96" y="446"/>
                  </a:lnTo>
                  <a:lnTo>
                    <a:pt x="0" y="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normAutofit/>
            </a:bodyPr>
            <a:lstStyle/>
            <a:p>
              <a:endParaRPr lang="en-US"/>
            </a:p>
          </p:txBody>
        </p:sp>
        <p:grpSp>
          <p:nvGrpSpPr>
            <p:cNvPr id="22" name="îṣ1ïḑè"/>
            <p:cNvGrpSpPr/>
            <p:nvPr/>
          </p:nvGrpSpPr>
          <p:grpSpPr>
            <a:xfrm>
              <a:off x="4626853" y="4160571"/>
              <a:ext cx="1113163" cy="188992"/>
              <a:chOff x="4626853" y="4163746"/>
              <a:chExt cx="1113163" cy="188992"/>
            </a:xfrm>
          </p:grpSpPr>
          <p:sp>
            <p:nvSpPr>
              <p:cNvPr id="23" name="iṩ1íḋê"/>
              <p:cNvSpPr/>
              <p:nvPr/>
            </p:nvSpPr>
            <p:spPr bwMode="auto">
              <a:xfrm>
                <a:off x="4626853" y="4163746"/>
                <a:ext cx="1113163" cy="188992"/>
              </a:xfrm>
              <a:custGeom>
                <a:avLst/>
                <a:gdLst>
                  <a:gd name="T0" fmla="*/ 294 w 589"/>
                  <a:gd name="T1" fmla="*/ 0 h 201"/>
                  <a:gd name="T2" fmla="*/ 353 w 589"/>
                  <a:gd name="T3" fmla="*/ 2 h 201"/>
                  <a:gd name="T4" fmla="*/ 409 w 589"/>
                  <a:gd name="T5" fmla="*/ 8 h 201"/>
                  <a:gd name="T6" fmla="*/ 460 w 589"/>
                  <a:gd name="T7" fmla="*/ 17 h 201"/>
                  <a:gd name="T8" fmla="*/ 502 w 589"/>
                  <a:gd name="T9" fmla="*/ 29 h 201"/>
                  <a:gd name="T10" fmla="*/ 538 w 589"/>
                  <a:gd name="T11" fmla="*/ 44 h 201"/>
                  <a:gd name="T12" fmla="*/ 564 w 589"/>
                  <a:gd name="T13" fmla="*/ 62 h 201"/>
                  <a:gd name="T14" fmla="*/ 582 w 589"/>
                  <a:gd name="T15" fmla="*/ 80 h 201"/>
                  <a:gd name="T16" fmla="*/ 589 w 589"/>
                  <a:gd name="T17" fmla="*/ 100 h 201"/>
                  <a:gd name="T18" fmla="*/ 582 w 589"/>
                  <a:gd name="T19" fmla="*/ 121 h 201"/>
                  <a:gd name="T20" fmla="*/ 564 w 589"/>
                  <a:gd name="T21" fmla="*/ 139 h 201"/>
                  <a:gd name="T22" fmla="*/ 538 w 589"/>
                  <a:gd name="T23" fmla="*/ 158 h 201"/>
                  <a:gd name="T24" fmla="*/ 502 w 589"/>
                  <a:gd name="T25" fmla="*/ 172 h 201"/>
                  <a:gd name="T26" fmla="*/ 460 w 589"/>
                  <a:gd name="T27" fmla="*/ 185 h 201"/>
                  <a:gd name="T28" fmla="*/ 409 w 589"/>
                  <a:gd name="T29" fmla="*/ 194 h 201"/>
                  <a:gd name="T30" fmla="*/ 353 w 589"/>
                  <a:gd name="T31" fmla="*/ 199 h 201"/>
                  <a:gd name="T32" fmla="*/ 294 w 589"/>
                  <a:gd name="T33" fmla="*/ 201 h 201"/>
                  <a:gd name="T34" fmla="*/ 236 w 589"/>
                  <a:gd name="T35" fmla="*/ 199 h 201"/>
                  <a:gd name="T36" fmla="*/ 180 w 589"/>
                  <a:gd name="T37" fmla="*/ 194 h 201"/>
                  <a:gd name="T38" fmla="*/ 130 w 589"/>
                  <a:gd name="T39" fmla="*/ 185 h 201"/>
                  <a:gd name="T40" fmla="*/ 88 w 589"/>
                  <a:gd name="T41" fmla="*/ 172 h 201"/>
                  <a:gd name="T42" fmla="*/ 51 w 589"/>
                  <a:gd name="T43" fmla="*/ 158 h 201"/>
                  <a:gd name="T44" fmla="*/ 23 w 589"/>
                  <a:gd name="T45" fmla="*/ 139 h 201"/>
                  <a:gd name="T46" fmla="*/ 7 w 589"/>
                  <a:gd name="T47" fmla="*/ 121 h 201"/>
                  <a:gd name="T48" fmla="*/ 0 w 589"/>
                  <a:gd name="T49" fmla="*/ 100 h 201"/>
                  <a:gd name="T50" fmla="*/ 7 w 589"/>
                  <a:gd name="T51" fmla="*/ 80 h 201"/>
                  <a:gd name="T52" fmla="*/ 23 w 589"/>
                  <a:gd name="T53" fmla="*/ 62 h 201"/>
                  <a:gd name="T54" fmla="*/ 51 w 589"/>
                  <a:gd name="T55" fmla="*/ 44 h 201"/>
                  <a:gd name="T56" fmla="*/ 88 w 589"/>
                  <a:gd name="T57" fmla="*/ 29 h 201"/>
                  <a:gd name="T58" fmla="*/ 130 w 589"/>
                  <a:gd name="T59" fmla="*/ 17 h 201"/>
                  <a:gd name="T60" fmla="*/ 180 w 589"/>
                  <a:gd name="T61" fmla="*/ 8 h 201"/>
                  <a:gd name="T62" fmla="*/ 236 w 589"/>
                  <a:gd name="T63" fmla="*/ 2 h 201"/>
                  <a:gd name="T64" fmla="*/ 294 w 589"/>
                  <a:gd name="T65"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9" h="201">
                    <a:moveTo>
                      <a:pt x="294" y="0"/>
                    </a:moveTo>
                    <a:lnTo>
                      <a:pt x="353" y="2"/>
                    </a:lnTo>
                    <a:lnTo>
                      <a:pt x="409" y="8"/>
                    </a:lnTo>
                    <a:lnTo>
                      <a:pt x="460" y="17"/>
                    </a:lnTo>
                    <a:lnTo>
                      <a:pt x="502" y="29"/>
                    </a:lnTo>
                    <a:lnTo>
                      <a:pt x="538" y="44"/>
                    </a:lnTo>
                    <a:lnTo>
                      <a:pt x="564" y="62"/>
                    </a:lnTo>
                    <a:lnTo>
                      <a:pt x="582" y="80"/>
                    </a:lnTo>
                    <a:lnTo>
                      <a:pt x="589" y="100"/>
                    </a:lnTo>
                    <a:lnTo>
                      <a:pt x="582" y="121"/>
                    </a:lnTo>
                    <a:lnTo>
                      <a:pt x="564" y="139"/>
                    </a:lnTo>
                    <a:lnTo>
                      <a:pt x="538" y="158"/>
                    </a:lnTo>
                    <a:lnTo>
                      <a:pt x="502" y="172"/>
                    </a:lnTo>
                    <a:lnTo>
                      <a:pt x="460" y="185"/>
                    </a:lnTo>
                    <a:lnTo>
                      <a:pt x="409" y="194"/>
                    </a:lnTo>
                    <a:lnTo>
                      <a:pt x="353" y="199"/>
                    </a:lnTo>
                    <a:lnTo>
                      <a:pt x="294" y="201"/>
                    </a:lnTo>
                    <a:lnTo>
                      <a:pt x="236" y="199"/>
                    </a:lnTo>
                    <a:lnTo>
                      <a:pt x="180" y="194"/>
                    </a:lnTo>
                    <a:lnTo>
                      <a:pt x="130" y="185"/>
                    </a:lnTo>
                    <a:lnTo>
                      <a:pt x="88" y="172"/>
                    </a:lnTo>
                    <a:lnTo>
                      <a:pt x="51" y="158"/>
                    </a:lnTo>
                    <a:lnTo>
                      <a:pt x="23" y="139"/>
                    </a:lnTo>
                    <a:lnTo>
                      <a:pt x="7" y="121"/>
                    </a:lnTo>
                    <a:lnTo>
                      <a:pt x="0" y="100"/>
                    </a:lnTo>
                    <a:lnTo>
                      <a:pt x="7" y="80"/>
                    </a:lnTo>
                    <a:lnTo>
                      <a:pt x="23" y="62"/>
                    </a:lnTo>
                    <a:lnTo>
                      <a:pt x="51" y="44"/>
                    </a:lnTo>
                    <a:lnTo>
                      <a:pt x="88" y="29"/>
                    </a:lnTo>
                    <a:lnTo>
                      <a:pt x="130" y="17"/>
                    </a:lnTo>
                    <a:lnTo>
                      <a:pt x="180" y="8"/>
                    </a:lnTo>
                    <a:lnTo>
                      <a:pt x="236" y="2"/>
                    </a:lnTo>
                    <a:lnTo>
                      <a:pt x="294" y="0"/>
                    </a:lnTo>
                    <a:close/>
                  </a:path>
                </a:pathLst>
              </a:custGeom>
              <a:solidFill>
                <a:srgbClr val="FFFFF5"/>
              </a:solidFill>
              <a:ln w="0">
                <a:noFill/>
                <a:prstDash val="solid"/>
                <a:round/>
                <a:headEnd/>
                <a:tailEnd/>
              </a:ln>
            </p:spPr>
            <p:txBody>
              <a:bodyPr vert="horz" wrap="square" lIns="91440" tIns="45720" rIns="91440" bIns="45720" numCol="1" anchor="t" anchorCtr="0" compatLnSpc="1">
                <a:prstTxWarp prst="textNoShape">
                  <a:avLst/>
                </a:prstTxWarp>
                <a:normAutofit fontScale="550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4" name="ïṣḷiḍé"/>
              <p:cNvSpPr/>
              <p:nvPr/>
            </p:nvSpPr>
            <p:spPr bwMode="auto">
              <a:xfrm>
                <a:off x="4785606" y="4199655"/>
                <a:ext cx="795657" cy="117175"/>
              </a:xfrm>
              <a:custGeom>
                <a:avLst/>
                <a:gdLst>
                  <a:gd name="T0" fmla="*/ 210 w 421"/>
                  <a:gd name="T1" fmla="*/ 0 h 123"/>
                  <a:gd name="T2" fmla="*/ 259 w 421"/>
                  <a:gd name="T3" fmla="*/ 2 h 123"/>
                  <a:gd name="T4" fmla="*/ 302 w 421"/>
                  <a:gd name="T5" fmla="*/ 8 h 123"/>
                  <a:gd name="T6" fmla="*/ 342 w 421"/>
                  <a:gd name="T7" fmla="*/ 15 h 123"/>
                  <a:gd name="T8" fmla="*/ 374 w 421"/>
                  <a:gd name="T9" fmla="*/ 24 h 123"/>
                  <a:gd name="T10" fmla="*/ 398 w 421"/>
                  <a:gd name="T11" fmla="*/ 36 h 123"/>
                  <a:gd name="T12" fmla="*/ 414 w 421"/>
                  <a:gd name="T13" fmla="*/ 49 h 123"/>
                  <a:gd name="T14" fmla="*/ 421 w 421"/>
                  <a:gd name="T15" fmla="*/ 62 h 123"/>
                  <a:gd name="T16" fmla="*/ 414 w 421"/>
                  <a:gd name="T17" fmla="*/ 76 h 123"/>
                  <a:gd name="T18" fmla="*/ 398 w 421"/>
                  <a:gd name="T19" fmla="*/ 89 h 123"/>
                  <a:gd name="T20" fmla="*/ 374 w 421"/>
                  <a:gd name="T21" fmla="*/ 101 h 123"/>
                  <a:gd name="T22" fmla="*/ 342 w 421"/>
                  <a:gd name="T23" fmla="*/ 111 h 123"/>
                  <a:gd name="T24" fmla="*/ 302 w 421"/>
                  <a:gd name="T25" fmla="*/ 118 h 123"/>
                  <a:gd name="T26" fmla="*/ 259 w 421"/>
                  <a:gd name="T27" fmla="*/ 123 h 123"/>
                  <a:gd name="T28" fmla="*/ 210 w 421"/>
                  <a:gd name="T29" fmla="*/ 123 h 123"/>
                  <a:gd name="T30" fmla="*/ 163 w 421"/>
                  <a:gd name="T31" fmla="*/ 123 h 123"/>
                  <a:gd name="T32" fmla="*/ 119 w 421"/>
                  <a:gd name="T33" fmla="*/ 118 h 123"/>
                  <a:gd name="T34" fmla="*/ 79 w 421"/>
                  <a:gd name="T35" fmla="*/ 111 h 123"/>
                  <a:gd name="T36" fmla="*/ 47 w 421"/>
                  <a:gd name="T37" fmla="*/ 101 h 123"/>
                  <a:gd name="T38" fmla="*/ 23 w 421"/>
                  <a:gd name="T39" fmla="*/ 89 h 123"/>
                  <a:gd name="T40" fmla="*/ 7 w 421"/>
                  <a:gd name="T41" fmla="*/ 76 h 123"/>
                  <a:gd name="T42" fmla="*/ 0 w 421"/>
                  <a:gd name="T43" fmla="*/ 62 h 123"/>
                  <a:gd name="T44" fmla="*/ 7 w 421"/>
                  <a:gd name="T45" fmla="*/ 49 h 123"/>
                  <a:gd name="T46" fmla="*/ 23 w 421"/>
                  <a:gd name="T47" fmla="*/ 36 h 123"/>
                  <a:gd name="T48" fmla="*/ 47 w 421"/>
                  <a:gd name="T49" fmla="*/ 24 h 123"/>
                  <a:gd name="T50" fmla="*/ 79 w 421"/>
                  <a:gd name="T51" fmla="*/ 15 h 123"/>
                  <a:gd name="T52" fmla="*/ 119 w 421"/>
                  <a:gd name="T53" fmla="*/ 8 h 123"/>
                  <a:gd name="T54" fmla="*/ 163 w 421"/>
                  <a:gd name="T55" fmla="*/ 2 h 123"/>
                  <a:gd name="T56" fmla="*/ 210 w 421"/>
                  <a:gd name="T5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123">
                    <a:moveTo>
                      <a:pt x="210" y="0"/>
                    </a:moveTo>
                    <a:lnTo>
                      <a:pt x="259" y="2"/>
                    </a:lnTo>
                    <a:lnTo>
                      <a:pt x="302" y="8"/>
                    </a:lnTo>
                    <a:lnTo>
                      <a:pt x="342" y="15"/>
                    </a:lnTo>
                    <a:lnTo>
                      <a:pt x="374" y="24"/>
                    </a:lnTo>
                    <a:lnTo>
                      <a:pt x="398" y="36"/>
                    </a:lnTo>
                    <a:lnTo>
                      <a:pt x="414" y="49"/>
                    </a:lnTo>
                    <a:lnTo>
                      <a:pt x="421" y="62"/>
                    </a:lnTo>
                    <a:lnTo>
                      <a:pt x="414" y="76"/>
                    </a:lnTo>
                    <a:lnTo>
                      <a:pt x="398" y="89"/>
                    </a:lnTo>
                    <a:lnTo>
                      <a:pt x="374" y="101"/>
                    </a:lnTo>
                    <a:lnTo>
                      <a:pt x="342" y="111"/>
                    </a:lnTo>
                    <a:lnTo>
                      <a:pt x="302" y="118"/>
                    </a:lnTo>
                    <a:lnTo>
                      <a:pt x="259" y="123"/>
                    </a:lnTo>
                    <a:lnTo>
                      <a:pt x="210" y="123"/>
                    </a:lnTo>
                    <a:lnTo>
                      <a:pt x="163" y="123"/>
                    </a:lnTo>
                    <a:lnTo>
                      <a:pt x="119" y="118"/>
                    </a:lnTo>
                    <a:lnTo>
                      <a:pt x="79" y="111"/>
                    </a:lnTo>
                    <a:lnTo>
                      <a:pt x="47" y="101"/>
                    </a:lnTo>
                    <a:lnTo>
                      <a:pt x="23" y="89"/>
                    </a:lnTo>
                    <a:lnTo>
                      <a:pt x="7" y="76"/>
                    </a:lnTo>
                    <a:lnTo>
                      <a:pt x="0" y="62"/>
                    </a:lnTo>
                    <a:lnTo>
                      <a:pt x="7" y="49"/>
                    </a:lnTo>
                    <a:lnTo>
                      <a:pt x="23" y="36"/>
                    </a:lnTo>
                    <a:lnTo>
                      <a:pt x="47" y="24"/>
                    </a:lnTo>
                    <a:lnTo>
                      <a:pt x="79" y="15"/>
                    </a:lnTo>
                    <a:lnTo>
                      <a:pt x="119" y="8"/>
                    </a:lnTo>
                    <a:lnTo>
                      <a:pt x="163" y="2"/>
                    </a:lnTo>
                    <a:lnTo>
                      <a:pt x="210" y="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grpSp>
    </p:spTree>
    <p:extLst>
      <p:ext uri="{BB962C8B-B14F-4D97-AF65-F5344CB8AC3E}">
        <p14:creationId xmlns:p14="http://schemas.microsoft.com/office/powerpoint/2010/main" val="29804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up)">
                                      <p:cBhvr>
                                        <p:cTn id="14" dur="500"/>
                                        <p:tgtEl>
                                          <p:spTgt spid="48"/>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544" y="1628800"/>
            <a:ext cx="3888432" cy="3883856"/>
          </a:xfrm>
          <a:prstGeom prst="rect">
            <a:avLst/>
          </a:prstGeom>
          <a:ln w="25400">
            <a:solidFill>
              <a:schemeClr val="bg1"/>
            </a:solidFill>
          </a:ln>
          <a:effectLst>
            <a:outerShdw blurRad="50800" dist="38100" dir="2700000" algn="tl" rotWithShape="0">
              <a:prstClr val="black">
                <a:alpha val="40000"/>
              </a:prstClr>
            </a:outerShdw>
          </a:effectLst>
        </p:spPr>
      </p:pic>
      <p:sp>
        <p:nvSpPr>
          <p:cNvPr id="3" name="矩形 2">
            <a:extLst>
              <a:ext uri="{FF2B5EF4-FFF2-40B4-BE49-F238E27FC236}">
                <a16:creationId xmlns="" xmlns:a16="http://schemas.microsoft.com/office/drawing/2014/main" id="{09E52057-6E4B-4D69-B4DF-220DC4B74534}"/>
              </a:ext>
            </a:extLst>
          </p:cNvPr>
          <p:cNvSpPr/>
          <p:nvPr/>
        </p:nvSpPr>
        <p:spPr>
          <a:xfrm>
            <a:off x="5591944" y="2780928"/>
            <a:ext cx="5973109" cy="1200329"/>
          </a:xfrm>
          <a:prstGeom prst="rect">
            <a:avLst/>
          </a:prstGeom>
        </p:spPr>
        <p:txBody>
          <a:bodyPr wrap="square">
            <a:spAutoFit/>
          </a:bodyPr>
          <a:lstStyle/>
          <a:p>
            <a:pPr lvl="0" indent="15875" algn="ctr" eaLnBrk="1" fontAlgn="auto" hangingPunct="1">
              <a:lnSpc>
                <a:spcPct val="150000"/>
              </a:lnSpc>
              <a:spcBef>
                <a:spcPts val="0"/>
              </a:spcBef>
              <a:spcAft>
                <a:spcPts val="0"/>
              </a:spcAft>
              <a:defRPr/>
            </a:pPr>
            <a:r>
              <a:rPr lang="zh-CN" altLang="zh-CN" sz="2400" b="1" dirty="0">
                <a:solidFill>
                  <a:srgbClr val="B90000"/>
                </a:solidFill>
                <a:latin typeface="微软雅黑" panose="020B0503020204020204" pitchFamily="34" charset="-122"/>
                <a:ea typeface="微软雅黑" panose="020B0503020204020204" pitchFamily="34" charset="-122"/>
                <a:cs typeface="微软雅黑" panose="020B0503020204020204" pitchFamily="34" charset="-122"/>
              </a:rPr>
              <a:t>建设现代化经济体系是跨越关口的</a:t>
            </a:r>
            <a:endParaRPr lang="en-US" altLang="zh-CN" sz="2400" b="1" dirty="0">
              <a:solidFill>
                <a:srgbClr val="B90000"/>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15875" algn="ctr" eaLnBrk="1" fontAlgn="auto" hangingPunct="1">
              <a:lnSpc>
                <a:spcPct val="150000"/>
              </a:lnSpc>
              <a:spcBef>
                <a:spcPts val="0"/>
              </a:spcBef>
              <a:spcAft>
                <a:spcPts val="0"/>
              </a:spcAft>
              <a:defRPr/>
            </a:pPr>
            <a:r>
              <a:rPr lang="zh-CN" altLang="zh-CN" sz="2400" b="1" dirty="0">
                <a:solidFill>
                  <a:srgbClr val="B90000"/>
                </a:solidFill>
                <a:latin typeface="微软雅黑" panose="020B0503020204020204" pitchFamily="34" charset="-122"/>
                <a:ea typeface="微软雅黑" panose="020B0503020204020204" pitchFamily="34" charset="-122"/>
                <a:cs typeface="微软雅黑" panose="020B0503020204020204" pitchFamily="34" charset="-122"/>
              </a:rPr>
              <a:t>迫切要求和我国发展的战略目标</a:t>
            </a:r>
            <a:endParaRPr lang="en-US" altLang="zh-CN" sz="2400" b="1" dirty="0">
              <a:solidFill>
                <a:srgbClr val="B9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46">
            <a:extLst>
              <a:ext uri="{FF2B5EF4-FFF2-40B4-BE49-F238E27FC236}">
                <a16:creationId xmlns="" xmlns:a16="http://schemas.microsoft.com/office/drawing/2014/main" id="{D9F4DD09-E822-4FB1-A77E-00AB8D04448A}"/>
              </a:ext>
            </a:extLst>
          </p:cNvPr>
          <p:cNvSpPr>
            <a:spLocks noChangeArrowheads="1"/>
          </p:cNvSpPr>
          <p:nvPr/>
        </p:nvSpPr>
        <p:spPr bwMode="auto">
          <a:xfrm>
            <a:off x="1171544" y="557926"/>
            <a:ext cx="986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eaLnBrk="1" hangingPunct="1">
              <a:lnSpc>
                <a:spcPct val="150000"/>
              </a:lnSpc>
              <a:spcBef>
                <a:spcPct val="0"/>
              </a:spcBef>
              <a:buNone/>
            </a:pPr>
            <a:r>
              <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把新发展理念融入建设现代化经济体系中</a:t>
            </a:r>
          </a:p>
        </p:txBody>
      </p:sp>
      <p:sp>
        <p:nvSpPr>
          <p:cNvPr id="2" name="矩形 1"/>
          <p:cNvSpPr/>
          <p:nvPr/>
        </p:nvSpPr>
        <p:spPr>
          <a:xfrm>
            <a:off x="1283922" y="5706366"/>
            <a:ext cx="3663675" cy="516745"/>
          </a:xfrm>
          <a:prstGeom prst="rect">
            <a:avLst/>
          </a:prstGeom>
        </p:spPr>
        <p:txBody>
          <a:bodyPr wrap="square">
            <a:spAutoFit/>
          </a:bodyPr>
          <a:lstStyle/>
          <a:p>
            <a:pPr indent="361950" algn="just">
              <a:lnSpc>
                <a:spcPct val="120000"/>
              </a:lnSpc>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月，习近平在海南博鳌亚洲论坛发表</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开放共创繁荣  创新引领未来</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的主旨演讲。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5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5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34693" y="1301283"/>
            <a:ext cx="3135560" cy="3135560"/>
            <a:chOff x="4536403" y="1500141"/>
            <a:chExt cx="3135560" cy="3135560"/>
          </a:xfrm>
        </p:grpSpPr>
        <p:sp>
          <p:nvSpPr>
            <p:cNvPr id="4" name="椭圆 3">
              <a:extLst>
                <a:ext uri="{FF2B5EF4-FFF2-40B4-BE49-F238E27FC236}">
                  <a16:creationId xmlns="" xmlns:a16="http://schemas.microsoft.com/office/drawing/2014/main" id="{16E22069-2406-4811-8FD9-85FDFBAB0D71}"/>
                </a:ext>
              </a:extLst>
            </p:cNvPr>
            <p:cNvSpPr/>
            <p:nvPr/>
          </p:nvSpPr>
          <p:spPr>
            <a:xfrm>
              <a:off x="4536403" y="1500141"/>
              <a:ext cx="3135560" cy="3135560"/>
            </a:xfrm>
            <a:prstGeom prst="ellipse">
              <a:avLst/>
            </a:prstGeom>
            <a:noFill/>
            <a:ln w="47625" cap="flat" cmpd="sng" algn="ctr">
              <a:solidFill>
                <a:schemeClr val="bg1">
                  <a:lumMod val="85000"/>
                </a:schemeClr>
              </a:solid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
          <p:nvSpPr>
            <p:cNvPr id="5" name="文本框 4"/>
            <p:cNvSpPr txBox="1"/>
            <p:nvPr/>
          </p:nvSpPr>
          <p:spPr>
            <a:xfrm>
              <a:off x="4868141" y="2806311"/>
              <a:ext cx="2496619" cy="523220"/>
            </a:xfrm>
            <a:prstGeom prst="rect">
              <a:avLst/>
            </a:prstGeom>
            <a:noFill/>
          </p:spPr>
          <p:txBody>
            <a:bodyPr wrap="square" rtlCol="0">
              <a:spAutoFit/>
            </a:bodyPr>
            <a:lstStyle/>
            <a:p>
              <a:pPr algn="ctr"/>
              <a:r>
                <a:rPr lang="en-US" altLang="zh-CN" sz="28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五个突出</a:t>
              </a:r>
              <a:r>
                <a:rPr lang="en-US" altLang="zh-CN" sz="28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424132" y="3351876"/>
            <a:ext cx="4144476" cy="27830"/>
            <a:chOff x="7716024" y="2898488"/>
            <a:chExt cx="4144476" cy="27830"/>
          </a:xfrm>
        </p:grpSpPr>
        <p:cxnSp>
          <p:nvCxnSpPr>
            <p:cNvPr id="40" name="直接连接符 39">
              <a:extLst>
                <a:ext uri="{FF2B5EF4-FFF2-40B4-BE49-F238E27FC236}">
                  <a16:creationId xmlns="" xmlns:a16="http://schemas.microsoft.com/office/drawing/2014/main" id="{8FA7C217-820A-4FCC-A38F-3AC0C6490CAF}"/>
                </a:ext>
              </a:extLst>
            </p:cNvPr>
            <p:cNvCxnSpPr/>
            <p:nvPr/>
          </p:nvCxnSpPr>
          <p:spPr>
            <a:xfrm flipH="1">
              <a:off x="7716024" y="2898488"/>
              <a:ext cx="473242" cy="2783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 xmlns:a16="http://schemas.microsoft.com/office/drawing/2014/main" id="{4466FCDA-1756-42F6-A107-25634C8B4294}"/>
                </a:ext>
              </a:extLst>
            </p:cNvPr>
            <p:cNvCxnSpPr>
              <a:cxnSpLocks/>
            </p:cNvCxnSpPr>
            <p:nvPr/>
          </p:nvCxnSpPr>
          <p:spPr>
            <a:xfrm flipH="1">
              <a:off x="8171908" y="2903525"/>
              <a:ext cx="3688592" cy="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sp>
        <p:nvSpPr>
          <p:cNvPr id="119" name="矩形 118">
            <a:extLst>
              <a:ext uri="{FF2B5EF4-FFF2-40B4-BE49-F238E27FC236}">
                <a16:creationId xmlns="" xmlns:a16="http://schemas.microsoft.com/office/drawing/2014/main" id="{9BAD21A8-669E-4979-8053-C02FDD34A4AC}"/>
              </a:ext>
            </a:extLst>
          </p:cNvPr>
          <p:cNvSpPr/>
          <p:nvPr/>
        </p:nvSpPr>
        <p:spPr>
          <a:xfrm flipH="1">
            <a:off x="960363" y="2924944"/>
            <a:ext cx="2262158"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突出发展的可持续性</a:t>
            </a:r>
            <a:endParaRPr lang="zh-CN" altLang="en-US" dirty="0">
              <a:solidFill>
                <a:srgbClr val="C00000"/>
              </a:solidFill>
            </a:endParaRPr>
          </a:p>
        </p:txBody>
      </p:sp>
      <p:sp>
        <p:nvSpPr>
          <p:cNvPr id="120" name="矩形 119">
            <a:extLst>
              <a:ext uri="{FF2B5EF4-FFF2-40B4-BE49-F238E27FC236}">
                <a16:creationId xmlns="" xmlns:a16="http://schemas.microsoft.com/office/drawing/2014/main" id="{F74C9343-DAD3-4818-A49B-0E823E1574DB}"/>
              </a:ext>
            </a:extLst>
          </p:cNvPr>
          <p:cNvSpPr/>
          <p:nvPr/>
        </p:nvSpPr>
        <p:spPr>
          <a:xfrm flipH="1">
            <a:off x="960362" y="3339747"/>
            <a:ext cx="3470761" cy="1384995"/>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建立健全绿色低碳循环发展的经济体系，实施重要生态系统保护和修复重大工程，推动形成人与自然和谐发展的现代化建设新格局</a:t>
            </a:r>
          </a:p>
        </p:txBody>
      </p:sp>
      <p:grpSp>
        <p:nvGrpSpPr>
          <p:cNvPr id="9" name="组合 8"/>
          <p:cNvGrpSpPr/>
          <p:nvPr/>
        </p:nvGrpSpPr>
        <p:grpSpPr>
          <a:xfrm>
            <a:off x="665698" y="1281814"/>
            <a:ext cx="4350182" cy="105803"/>
            <a:chOff x="1173671" y="1514037"/>
            <a:chExt cx="4350182" cy="105803"/>
          </a:xfrm>
        </p:grpSpPr>
        <p:cxnSp>
          <p:nvCxnSpPr>
            <p:cNvPr id="6" name="直接连接符 5">
              <a:extLst>
                <a:ext uri="{FF2B5EF4-FFF2-40B4-BE49-F238E27FC236}">
                  <a16:creationId xmlns="" xmlns:a16="http://schemas.microsoft.com/office/drawing/2014/main" id="{87B285B4-AE6C-4B0A-93DC-FF845C053595}"/>
                </a:ext>
              </a:extLst>
            </p:cNvPr>
            <p:cNvCxnSpPr>
              <a:cxnSpLocks/>
            </p:cNvCxnSpPr>
            <p:nvPr/>
          </p:nvCxnSpPr>
          <p:spPr>
            <a:xfrm>
              <a:off x="4774887" y="1519572"/>
              <a:ext cx="748966" cy="100268"/>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270BA1F6-1D48-4C8B-BB7A-0BE64C126614}"/>
                </a:ext>
              </a:extLst>
            </p:cNvPr>
            <p:cNvCxnSpPr>
              <a:cxnSpLocks/>
            </p:cNvCxnSpPr>
            <p:nvPr/>
          </p:nvCxnSpPr>
          <p:spPr>
            <a:xfrm>
              <a:off x="1173671" y="1514037"/>
              <a:ext cx="3576637" cy="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cxnSp>
        <p:nvCxnSpPr>
          <p:cNvPr id="122" name="直接连接符 121">
            <a:extLst>
              <a:ext uri="{FF2B5EF4-FFF2-40B4-BE49-F238E27FC236}">
                <a16:creationId xmlns="" xmlns:a16="http://schemas.microsoft.com/office/drawing/2014/main" id="{83DC29E1-F97C-4684-8AEA-9C6355490971}"/>
              </a:ext>
            </a:extLst>
          </p:cNvPr>
          <p:cNvCxnSpPr>
            <a:cxnSpLocks/>
          </p:cNvCxnSpPr>
          <p:nvPr/>
        </p:nvCxnSpPr>
        <p:spPr>
          <a:xfrm flipH="1">
            <a:off x="3834050" y="5120329"/>
            <a:ext cx="4241205" cy="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24" name="矩形 123">
            <a:extLst>
              <a:ext uri="{FF2B5EF4-FFF2-40B4-BE49-F238E27FC236}">
                <a16:creationId xmlns="" xmlns:a16="http://schemas.microsoft.com/office/drawing/2014/main" id="{6379FB46-CF4B-4627-85F7-44E2C013C4FC}"/>
              </a:ext>
            </a:extLst>
          </p:cNvPr>
          <p:cNvSpPr/>
          <p:nvPr/>
        </p:nvSpPr>
        <p:spPr>
          <a:xfrm flipH="1">
            <a:off x="4766431" y="4705526"/>
            <a:ext cx="2723823"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突出发展的包容性普惠性</a:t>
            </a:r>
            <a:endParaRPr lang="zh-CN" altLang="en-US" dirty="0">
              <a:solidFill>
                <a:srgbClr val="C00000"/>
              </a:solidFill>
            </a:endParaRPr>
          </a:p>
        </p:txBody>
      </p:sp>
      <p:sp>
        <p:nvSpPr>
          <p:cNvPr id="125" name="矩形 124">
            <a:extLst>
              <a:ext uri="{FF2B5EF4-FFF2-40B4-BE49-F238E27FC236}">
                <a16:creationId xmlns="" xmlns:a16="http://schemas.microsoft.com/office/drawing/2014/main" id="{AD5D03F8-9797-4453-B7B3-5C176EA99097}"/>
              </a:ext>
            </a:extLst>
          </p:cNvPr>
          <p:cNvSpPr/>
          <p:nvPr/>
        </p:nvSpPr>
        <p:spPr>
          <a:xfrm flipH="1">
            <a:off x="4036663" y="5120329"/>
            <a:ext cx="3973851" cy="1061829"/>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不断满足人民日益增长的美好生活需要，使人民获得感、幸福感、安全感更加充实、更有保障、更可持续</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2" name="矩形 101">
            <a:extLst>
              <a:ext uri="{FF2B5EF4-FFF2-40B4-BE49-F238E27FC236}">
                <a16:creationId xmlns="" xmlns:a16="http://schemas.microsoft.com/office/drawing/2014/main" id="{E06A0253-6419-450C-9642-DA519B9F5901}"/>
              </a:ext>
            </a:extLst>
          </p:cNvPr>
          <p:cNvSpPr/>
          <p:nvPr/>
        </p:nvSpPr>
        <p:spPr>
          <a:xfrm>
            <a:off x="7982539" y="945847"/>
            <a:ext cx="2437541"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突出发展的整体性协调性</a:t>
            </a:r>
            <a:endParaRPr lang="zh-CN" altLang="en-US" dirty="0">
              <a:solidFill>
                <a:srgbClr val="C00000"/>
              </a:solidFill>
            </a:endParaRPr>
          </a:p>
        </p:txBody>
      </p:sp>
      <p:sp>
        <p:nvSpPr>
          <p:cNvPr id="103" name="矩形 102">
            <a:extLst>
              <a:ext uri="{FF2B5EF4-FFF2-40B4-BE49-F238E27FC236}">
                <a16:creationId xmlns="" xmlns:a16="http://schemas.microsoft.com/office/drawing/2014/main" id="{24A44E34-CB1C-4F17-BB77-7B5FF8FE7971}"/>
              </a:ext>
            </a:extLst>
          </p:cNvPr>
          <p:cNvSpPr/>
          <p:nvPr/>
        </p:nvSpPr>
        <p:spPr>
          <a:xfrm>
            <a:off x="7982539" y="1360650"/>
            <a:ext cx="3068718" cy="1384995"/>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实施乡村振兴战略和区域协调发展战略，构建现代农业产业体系、生产体系、经营体系，建立更加有效的区域协调发展新机制</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665698" y="3315857"/>
            <a:ext cx="4019299" cy="0"/>
            <a:chOff x="849338" y="4199267"/>
            <a:chExt cx="4019299" cy="0"/>
          </a:xfrm>
        </p:grpSpPr>
        <p:cxnSp>
          <p:nvCxnSpPr>
            <p:cNvPr id="35" name="直接连接符 34">
              <a:extLst>
                <a:ext uri="{FF2B5EF4-FFF2-40B4-BE49-F238E27FC236}">
                  <a16:creationId xmlns="" xmlns:a16="http://schemas.microsoft.com/office/drawing/2014/main" id="{DC441479-1FE3-4A8F-AE52-AF18611BF5F6}"/>
                </a:ext>
              </a:extLst>
            </p:cNvPr>
            <p:cNvCxnSpPr>
              <a:cxnSpLocks/>
            </p:cNvCxnSpPr>
            <p:nvPr/>
          </p:nvCxnSpPr>
          <p:spPr>
            <a:xfrm>
              <a:off x="4340268" y="4199267"/>
              <a:ext cx="528369" cy="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 xmlns:a16="http://schemas.microsoft.com/office/drawing/2014/main" id="{D50ADCAD-15CE-4A7E-B3B2-156998C43DD6}"/>
                </a:ext>
              </a:extLst>
            </p:cNvPr>
            <p:cNvCxnSpPr>
              <a:cxnSpLocks/>
            </p:cNvCxnSpPr>
            <p:nvPr/>
          </p:nvCxnSpPr>
          <p:spPr>
            <a:xfrm>
              <a:off x="849338" y="4199267"/>
              <a:ext cx="3642464" cy="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sp>
        <p:nvSpPr>
          <p:cNvPr id="113" name="矩形 112">
            <a:extLst>
              <a:ext uri="{FF2B5EF4-FFF2-40B4-BE49-F238E27FC236}">
                <a16:creationId xmlns="" xmlns:a16="http://schemas.microsoft.com/office/drawing/2014/main" id="{2C7A5F15-4D14-4030-9C53-DA8AA6575B25}"/>
              </a:ext>
            </a:extLst>
          </p:cNvPr>
          <p:cNvSpPr/>
          <p:nvPr/>
        </p:nvSpPr>
        <p:spPr>
          <a:xfrm>
            <a:off x="7951916" y="2977739"/>
            <a:ext cx="2492990"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突出发展的内外联动性</a:t>
            </a:r>
            <a:endParaRPr lang="zh-CN" altLang="en-US" dirty="0">
              <a:solidFill>
                <a:srgbClr val="C00000"/>
              </a:solidFill>
            </a:endParaRPr>
          </a:p>
        </p:txBody>
      </p:sp>
      <p:sp>
        <p:nvSpPr>
          <p:cNvPr id="114" name="矩形 113">
            <a:extLst>
              <a:ext uri="{FF2B5EF4-FFF2-40B4-BE49-F238E27FC236}">
                <a16:creationId xmlns="" xmlns:a16="http://schemas.microsoft.com/office/drawing/2014/main" id="{BA4C0186-1A16-410A-A11E-720B2D32E1F0}"/>
              </a:ext>
            </a:extLst>
          </p:cNvPr>
          <p:cNvSpPr/>
          <p:nvPr/>
        </p:nvSpPr>
        <p:spPr>
          <a:xfrm>
            <a:off x="7951916" y="3392542"/>
            <a:ext cx="3360985" cy="1061829"/>
          </a:xfrm>
          <a:prstGeom prst="rect">
            <a:avLst/>
          </a:prstGeom>
        </p:spPr>
        <p:txBody>
          <a:bodyPr wrap="square">
            <a:spAutoFit/>
          </a:bodyPr>
          <a:lstStyle/>
          <a:p>
            <a:pPr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以“一带一路”建设为重点，坚持引进来和走出去并重，形成陆海内外联动、东西双向互济的开放格局</a:t>
            </a:r>
          </a:p>
        </p:txBody>
      </p:sp>
      <p:sp>
        <p:nvSpPr>
          <p:cNvPr id="77" name="ïŝḷîḓé">
            <a:extLst>
              <a:ext uri="{FF2B5EF4-FFF2-40B4-BE49-F238E27FC236}">
                <a16:creationId xmlns="" xmlns:a16="http://schemas.microsoft.com/office/drawing/2014/main" id="{C4C51F82-A725-4F24-9A9B-8946FA0D24F8}"/>
              </a:ext>
            </a:extLst>
          </p:cNvPr>
          <p:cNvSpPr/>
          <p:nvPr/>
        </p:nvSpPr>
        <p:spPr>
          <a:xfrm>
            <a:off x="7329554" y="3276825"/>
            <a:ext cx="252758" cy="252758"/>
          </a:xfrm>
          <a:prstGeom prst="roundRect">
            <a:avLst>
              <a:gd name="adj" fmla="val 23810"/>
            </a:avLst>
          </a:prstGeom>
          <a:solidFill>
            <a:srgbClr val="C00000"/>
          </a:solid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62500" lnSpcReduction="20000"/>
          </a:bodyPr>
          <a:lstStyle/>
          <a:p>
            <a:pPr algn="ctr"/>
            <a:endParaRPr lang="en-US" sz="1600" dirty="0">
              <a:solidFill>
                <a:schemeClr val="bg1"/>
              </a:solidFill>
            </a:endParaRPr>
          </a:p>
        </p:txBody>
      </p:sp>
      <p:sp>
        <p:nvSpPr>
          <p:cNvPr id="78" name="íṣḷïḓe">
            <a:extLst>
              <a:ext uri="{FF2B5EF4-FFF2-40B4-BE49-F238E27FC236}">
                <a16:creationId xmlns="" xmlns:a16="http://schemas.microsoft.com/office/drawing/2014/main" id="{09EA54DB-C509-493C-89DB-475478C00662}"/>
              </a:ext>
            </a:extLst>
          </p:cNvPr>
          <p:cNvSpPr/>
          <p:nvPr/>
        </p:nvSpPr>
        <p:spPr>
          <a:xfrm>
            <a:off x="6650516" y="1366050"/>
            <a:ext cx="252758" cy="252758"/>
          </a:xfrm>
          <a:prstGeom prst="roundRect">
            <a:avLst>
              <a:gd name="adj" fmla="val 23810"/>
            </a:avLst>
          </a:prstGeom>
          <a:solidFill>
            <a:srgbClr val="C00000"/>
          </a:solid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62500" lnSpcReduction="20000"/>
          </a:bodyPr>
          <a:lstStyle/>
          <a:p>
            <a:pPr algn="ctr"/>
            <a:endParaRPr lang="en-US" sz="1600" dirty="0">
              <a:solidFill>
                <a:schemeClr val="bg1"/>
              </a:solidFill>
            </a:endParaRPr>
          </a:p>
        </p:txBody>
      </p:sp>
      <p:sp>
        <p:nvSpPr>
          <p:cNvPr id="79" name="îslíďè">
            <a:extLst>
              <a:ext uri="{FF2B5EF4-FFF2-40B4-BE49-F238E27FC236}">
                <a16:creationId xmlns="" xmlns:a16="http://schemas.microsoft.com/office/drawing/2014/main" id="{4FF141AF-C5B3-4BE6-B398-42AF2838AB11}"/>
              </a:ext>
            </a:extLst>
          </p:cNvPr>
          <p:cNvSpPr/>
          <p:nvPr/>
        </p:nvSpPr>
        <p:spPr>
          <a:xfrm>
            <a:off x="5869283" y="4318426"/>
            <a:ext cx="252758" cy="252758"/>
          </a:xfrm>
          <a:prstGeom prst="roundRect">
            <a:avLst>
              <a:gd name="adj" fmla="val 23810"/>
            </a:avLst>
          </a:prstGeom>
          <a:solidFill>
            <a:srgbClr val="C00000"/>
          </a:solid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62500" lnSpcReduction="20000"/>
          </a:bodyPr>
          <a:lstStyle/>
          <a:p>
            <a:pPr algn="ctr"/>
            <a:endParaRPr lang="en-US" sz="1600" dirty="0">
              <a:solidFill>
                <a:schemeClr val="bg1"/>
              </a:solidFill>
            </a:endParaRPr>
          </a:p>
        </p:txBody>
      </p:sp>
      <p:sp>
        <p:nvSpPr>
          <p:cNvPr id="80" name="î$1îḑè">
            <a:extLst>
              <a:ext uri="{FF2B5EF4-FFF2-40B4-BE49-F238E27FC236}">
                <a16:creationId xmlns="" xmlns:a16="http://schemas.microsoft.com/office/drawing/2014/main" id="{F9D00FE6-4D94-4EE9-89B6-4515B74EFDCA}"/>
              </a:ext>
            </a:extLst>
          </p:cNvPr>
          <p:cNvSpPr/>
          <p:nvPr/>
        </p:nvSpPr>
        <p:spPr>
          <a:xfrm>
            <a:off x="4420419" y="3201424"/>
            <a:ext cx="252758" cy="252758"/>
          </a:xfrm>
          <a:prstGeom prst="roundRect">
            <a:avLst>
              <a:gd name="adj" fmla="val 23810"/>
            </a:avLst>
          </a:prstGeom>
          <a:solidFill>
            <a:srgbClr val="C00000"/>
          </a:solid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62500" lnSpcReduction="20000"/>
          </a:bodyPr>
          <a:lstStyle/>
          <a:p>
            <a:pPr algn="ctr"/>
            <a:endParaRPr lang="en-US" sz="1600" dirty="0">
              <a:solidFill>
                <a:schemeClr val="bg1"/>
              </a:solidFill>
            </a:endParaRPr>
          </a:p>
        </p:txBody>
      </p:sp>
      <p:sp>
        <p:nvSpPr>
          <p:cNvPr id="29" name="矩形 28"/>
          <p:cNvSpPr/>
          <p:nvPr/>
        </p:nvSpPr>
        <p:spPr>
          <a:xfrm>
            <a:off x="1135218" y="1328390"/>
            <a:ext cx="3299476" cy="1061829"/>
          </a:xfrm>
          <a:prstGeom prst="rect">
            <a:avLst/>
          </a:prstGeom>
        </p:spPr>
        <p:txBody>
          <a:bodyPr wrap="square">
            <a:spAutoFit/>
          </a:bodyPr>
          <a:lstStyle/>
          <a:p>
            <a:pPr lvl="0" algn="just" eaLnBrk="1" fontAlgn="auto" hangingPunct="1">
              <a:lnSpc>
                <a:spcPct val="150000"/>
              </a:lnSpc>
              <a:spcBef>
                <a:spcPts val="0"/>
              </a:spcBef>
              <a:spcAft>
                <a:spcPts val="0"/>
              </a:spcAft>
              <a:defRPr/>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瞄准世界科技前沿，强化基础研究和应用基础研究，实现前瞻性基础研究、引领性创新成果重大突破</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926119" y="1350029"/>
            <a:ext cx="4471282" cy="51503"/>
            <a:chOff x="7093971" y="1533487"/>
            <a:chExt cx="4471282" cy="51503"/>
          </a:xfrm>
        </p:grpSpPr>
        <p:cxnSp>
          <p:nvCxnSpPr>
            <p:cNvPr id="30" name="直接连接符 29">
              <a:extLst>
                <a:ext uri="{FF2B5EF4-FFF2-40B4-BE49-F238E27FC236}">
                  <a16:creationId xmlns="" xmlns:a16="http://schemas.microsoft.com/office/drawing/2014/main" id="{8FA7C217-820A-4FCC-A38F-3AC0C6490CAF}"/>
                </a:ext>
              </a:extLst>
            </p:cNvPr>
            <p:cNvCxnSpPr/>
            <p:nvPr/>
          </p:nvCxnSpPr>
          <p:spPr>
            <a:xfrm flipH="1">
              <a:off x="7093971" y="1557160"/>
              <a:ext cx="473242" cy="27830"/>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 xmlns:a16="http://schemas.microsoft.com/office/drawing/2014/main" id="{4466FCDA-1756-42F6-A107-25634C8B4294}"/>
                </a:ext>
              </a:extLst>
            </p:cNvPr>
            <p:cNvCxnSpPr>
              <a:cxnSpLocks/>
            </p:cNvCxnSpPr>
            <p:nvPr/>
          </p:nvCxnSpPr>
          <p:spPr>
            <a:xfrm flipH="1">
              <a:off x="7508954" y="1533487"/>
              <a:ext cx="4056299" cy="23305"/>
            </a:xfrm>
            <a:prstGeom prst="line">
              <a:avLst/>
            </a:prstGeom>
            <a:ln w="3175">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sp>
        <p:nvSpPr>
          <p:cNvPr id="32" name="ïŝḷîḓé">
            <a:extLst>
              <a:ext uri="{FF2B5EF4-FFF2-40B4-BE49-F238E27FC236}">
                <a16:creationId xmlns="" xmlns:a16="http://schemas.microsoft.com/office/drawing/2014/main" id="{C4C51F82-A725-4F24-9A9B-8946FA0D24F8}"/>
              </a:ext>
            </a:extLst>
          </p:cNvPr>
          <p:cNvSpPr/>
          <p:nvPr/>
        </p:nvSpPr>
        <p:spPr>
          <a:xfrm>
            <a:off x="5133444" y="1328390"/>
            <a:ext cx="252758" cy="252758"/>
          </a:xfrm>
          <a:prstGeom prst="roundRect">
            <a:avLst>
              <a:gd name="adj" fmla="val 23810"/>
            </a:avLst>
          </a:prstGeom>
          <a:solidFill>
            <a:srgbClr val="C00000"/>
          </a:solidFill>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62500" lnSpcReduction="20000"/>
          </a:bodyPr>
          <a:lstStyle/>
          <a:p>
            <a:pPr algn="ctr"/>
            <a:endParaRPr lang="en-US" sz="1600" dirty="0">
              <a:solidFill>
                <a:schemeClr val="bg1"/>
              </a:solidFill>
            </a:endParaRPr>
          </a:p>
        </p:txBody>
      </p:sp>
      <p:sp>
        <p:nvSpPr>
          <p:cNvPr id="3" name="矩形 2"/>
          <p:cNvSpPr/>
          <p:nvPr/>
        </p:nvSpPr>
        <p:spPr>
          <a:xfrm>
            <a:off x="677743" y="824011"/>
            <a:ext cx="2483372" cy="458908"/>
          </a:xfrm>
          <a:prstGeom prst="rect">
            <a:avLst/>
          </a:prstGeom>
        </p:spPr>
        <p:txBody>
          <a:bodyPr wrap="none">
            <a:spAutoFit/>
          </a:bodyPr>
          <a:lstStyle/>
          <a:p>
            <a:pPr lvl="0" indent="447675" algn="just" eaLnBrk="1" fontAlgn="auto" hangingPunct="1">
              <a:lnSpc>
                <a:spcPct val="150000"/>
              </a:lnSpc>
              <a:spcBef>
                <a:spcPts val="0"/>
              </a:spcBef>
              <a:spcAft>
                <a:spcPts val="0"/>
              </a:spcAft>
              <a:defRPr/>
            </a:pPr>
            <a:r>
              <a:rPr lang="zh-CN"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突出发展的创新性</a:t>
            </a:r>
            <a:endPar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0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iterate type="wd">
                                    <p:tmPct val="10000"/>
                                  </p:iterate>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650"/>
                            </p:stCondLst>
                            <p:childTnLst>
                              <p:par>
                                <p:cTn id="26" presetID="53" presetClass="entr" presetSubtype="16" fill="hold" grpId="0" nodeType="afterEffect">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cBhvr>
                                        <p:cTn id="28" dur="500" fill="hold"/>
                                        <p:tgtEl>
                                          <p:spTgt spid="78"/>
                                        </p:tgtEl>
                                        <p:attrNameLst>
                                          <p:attrName>ppt_w</p:attrName>
                                        </p:attrNameLst>
                                      </p:cBhvr>
                                      <p:tavLst>
                                        <p:tav tm="0">
                                          <p:val>
                                            <p:fltVal val="0"/>
                                          </p:val>
                                        </p:tav>
                                        <p:tav tm="100000">
                                          <p:val>
                                            <p:strVal val="#ppt_w"/>
                                          </p:val>
                                        </p:tav>
                                      </p:tavLst>
                                    </p:anim>
                                    <p:anim calcmode="lin" valueType="num">
                                      <p:cBhvr>
                                        <p:cTn id="29" dur="500" fill="hold"/>
                                        <p:tgtEl>
                                          <p:spTgt spid="78"/>
                                        </p:tgtEl>
                                        <p:attrNameLst>
                                          <p:attrName>ppt_h</p:attrName>
                                        </p:attrNameLst>
                                      </p:cBhvr>
                                      <p:tavLst>
                                        <p:tav tm="0">
                                          <p:val>
                                            <p:fltVal val="0"/>
                                          </p:val>
                                        </p:tav>
                                        <p:tav tm="100000">
                                          <p:val>
                                            <p:strVal val="#ppt_h"/>
                                          </p:val>
                                        </p:tav>
                                      </p:tavLst>
                                    </p:anim>
                                    <p:animEffect transition="in" filter="fade">
                                      <p:cBhvr>
                                        <p:cTn id="30" dur="500"/>
                                        <p:tgtEl>
                                          <p:spTgt spid="78"/>
                                        </p:tgtEl>
                                      </p:cBhvr>
                                    </p:animEffect>
                                  </p:childTnLst>
                                </p:cTn>
                              </p:par>
                            </p:childTnLst>
                          </p:cTn>
                        </p:par>
                        <p:par>
                          <p:cTn id="31" fill="hold">
                            <p:stCondLst>
                              <p:cond delay="4150"/>
                            </p:stCondLst>
                            <p:childTnLst>
                              <p:par>
                                <p:cTn id="32" presetID="22" presetClass="entr" presetSubtype="8"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465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102"/>
                                        </p:tgtEl>
                                        <p:attrNameLst>
                                          <p:attrName>style.visibility</p:attrName>
                                        </p:attrNameLst>
                                      </p:cBhvr>
                                      <p:to>
                                        <p:strVal val="visible"/>
                                      </p:to>
                                    </p:set>
                                    <p:animEffect transition="in" filter="fade">
                                      <p:cBhvr>
                                        <p:cTn id="38" dur="500"/>
                                        <p:tgtEl>
                                          <p:spTgt spid="102"/>
                                        </p:tgtEl>
                                      </p:cBhvr>
                                    </p:animEffect>
                                  </p:childTnLst>
                                </p:cTn>
                              </p:par>
                              <p:par>
                                <p:cTn id="39" presetID="10" presetClass="entr" presetSubtype="0" fill="hold" grpId="0" nodeType="withEffect">
                                  <p:stCondLst>
                                    <p:cond delay="0"/>
                                  </p:stCondLst>
                                  <p:iterate type="wd">
                                    <p:tmPct val="10000"/>
                                  </p:iterate>
                                  <p:childTnLst>
                                    <p:set>
                                      <p:cBhvr>
                                        <p:cTn id="40" dur="1" fill="hold">
                                          <p:stCondLst>
                                            <p:cond delay="0"/>
                                          </p:stCondLst>
                                        </p:cTn>
                                        <p:tgtEl>
                                          <p:spTgt spid="103"/>
                                        </p:tgtEl>
                                        <p:attrNameLst>
                                          <p:attrName>style.visibility</p:attrName>
                                        </p:attrNameLst>
                                      </p:cBhvr>
                                      <p:to>
                                        <p:strVal val="visible"/>
                                      </p:to>
                                    </p:set>
                                    <p:animEffect transition="in" filter="fade">
                                      <p:cBhvr>
                                        <p:cTn id="41" dur="500"/>
                                        <p:tgtEl>
                                          <p:spTgt spid="103"/>
                                        </p:tgtEl>
                                      </p:cBhvr>
                                    </p:animEffect>
                                  </p:childTnLst>
                                </p:cTn>
                              </p:par>
                            </p:childTnLst>
                          </p:cTn>
                        </p:par>
                        <p:par>
                          <p:cTn id="42" fill="hold">
                            <p:stCondLst>
                              <p:cond delay="6600"/>
                            </p:stCondLst>
                            <p:childTnLst>
                              <p:par>
                                <p:cTn id="43" presetID="53" presetClass="entr" presetSubtype="16" fill="hold" grpId="0" nodeType="after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p:cTn id="45" dur="500" fill="hold"/>
                                        <p:tgtEl>
                                          <p:spTgt spid="80"/>
                                        </p:tgtEl>
                                        <p:attrNameLst>
                                          <p:attrName>ppt_w</p:attrName>
                                        </p:attrNameLst>
                                      </p:cBhvr>
                                      <p:tavLst>
                                        <p:tav tm="0">
                                          <p:val>
                                            <p:fltVal val="0"/>
                                          </p:val>
                                        </p:tav>
                                        <p:tav tm="100000">
                                          <p:val>
                                            <p:strVal val="#ppt_w"/>
                                          </p:val>
                                        </p:tav>
                                      </p:tavLst>
                                    </p:anim>
                                    <p:anim calcmode="lin" valueType="num">
                                      <p:cBhvr>
                                        <p:cTn id="46" dur="500" fill="hold"/>
                                        <p:tgtEl>
                                          <p:spTgt spid="80"/>
                                        </p:tgtEl>
                                        <p:attrNameLst>
                                          <p:attrName>ppt_h</p:attrName>
                                        </p:attrNameLst>
                                      </p:cBhvr>
                                      <p:tavLst>
                                        <p:tav tm="0">
                                          <p:val>
                                            <p:fltVal val="0"/>
                                          </p:val>
                                        </p:tav>
                                        <p:tav tm="100000">
                                          <p:val>
                                            <p:strVal val="#ppt_h"/>
                                          </p:val>
                                        </p:tav>
                                      </p:tavLst>
                                    </p:anim>
                                    <p:animEffect transition="in" filter="fade">
                                      <p:cBhvr>
                                        <p:cTn id="47" dur="500"/>
                                        <p:tgtEl>
                                          <p:spTgt spid="80"/>
                                        </p:tgtEl>
                                      </p:cBhvr>
                                    </p:animEffect>
                                  </p:childTnLst>
                                </p:cTn>
                              </p:par>
                            </p:childTnLst>
                          </p:cTn>
                        </p:par>
                        <p:par>
                          <p:cTn id="48" fill="hold">
                            <p:stCondLst>
                              <p:cond delay="7100"/>
                            </p:stCondLst>
                            <p:childTnLst>
                              <p:par>
                                <p:cTn id="49" presetID="2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par>
                          <p:cTn id="52" fill="hold">
                            <p:stCondLst>
                              <p:cond delay="7600"/>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par>
                                <p:cTn id="56" presetID="10" presetClass="entr" presetSubtype="0" fill="hold" grpId="0" nodeType="withEffect">
                                  <p:stCondLst>
                                    <p:cond delay="0"/>
                                  </p:stCondLst>
                                  <p:iterate type="wd">
                                    <p:tmPct val="10000"/>
                                  </p:iterate>
                                  <p:childTnLst>
                                    <p:set>
                                      <p:cBhvr>
                                        <p:cTn id="57" dur="1" fill="hold">
                                          <p:stCondLst>
                                            <p:cond delay="0"/>
                                          </p:stCondLst>
                                        </p:cTn>
                                        <p:tgtEl>
                                          <p:spTgt spid="120"/>
                                        </p:tgtEl>
                                        <p:attrNameLst>
                                          <p:attrName>style.visibility</p:attrName>
                                        </p:attrNameLst>
                                      </p:cBhvr>
                                      <p:to>
                                        <p:strVal val="visible"/>
                                      </p:to>
                                    </p:set>
                                    <p:animEffect transition="in" filter="fade">
                                      <p:cBhvr>
                                        <p:cTn id="58" dur="500"/>
                                        <p:tgtEl>
                                          <p:spTgt spid="120"/>
                                        </p:tgtEl>
                                      </p:cBhvr>
                                    </p:animEffect>
                                  </p:childTnLst>
                                </p:cTn>
                              </p:par>
                            </p:childTnLst>
                          </p:cTn>
                        </p:par>
                        <p:par>
                          <p:cTn id="59" fill="hold">
                            <p:stCondLst>
                              <p:cond delay="9600"/>
                            </p:stCondLst>
                            <p:childTnLst>
                              <p:par>
                                <p:cTn id="60" presetID="53" presetClass="entr" presetSubtype="16" fill="hold" grpId="0" nodeType="afterEffect">
                                  <p:stCondLst>
                                    <p:cond delay="0"/>
                                  </p:stCondLst>
                                  <p:childTnLst>
                                    <p:set>
                                      <p:cBhvr>
                                        <p:cTn id="61" dur="1" fill="hold">
                                          <p:stCondLst>
                                            <p:cond delay="0"/>
                                          </p:stCondLst>
                                        </p:cTn>
                                        <p:tgtEl>
                                          <p:spTgt spid="77"/>
                                        </p:tgtEl>
                                        <p:attrNameLst>
                                          <p:attrName>style.visibility</p:attrName>
                                        </p:attrNameLst>
                                      </p:cBhvr>
                                      <p:to>
                                        <p:strVal val="visible"/>
                                      </p:to>
                                    </p:set>
                                    <p:anim calcmode="lin" valueType="num">
                                      <p:cBhvr>
                                        <p:cTn id="62" dur="500" fill="hold"/>
                                        <p:tgtEl>
                                          <p:spTgt spid="77"/>
                                        </p:tgtEl>
                                        <p:attrNameLst>
                                          <p:attrName>ppt_w</p:attrName>
                                        </p:attrNameLst>
                                      </p:cBhvr>
                                      <p:tavLst>
                                        <p:tav tm="0">
                                          <p:val>
                                            <p:fltVal val="0"/>
                                          </p:val>
                                        </p:tav>
                                        <p:tav tm="100000">
                                          <p:val>
                                            <p:strVal val="#ppt_w"/>
                                          </p:val>
                                        </p:tav>
                                      </p:tavLst>
                                    </p:anim>
                                    <p:anim calcmode="lin" valueType="num">
                                      <p:cBhvr>
                                        <p:cTn id="63" dur="500" fill="hold"/>
                                        <p:tgtEl>
                                          <p:spTgt spid="77"/>
                                        </p:tgtEl>
                                        <p:attrNameLst>
                                          <p:attrName>ppt_h</p:attrName>
                                        </p:attrNameLst>
                                      </p:cBhvr>
                                      <p:tavLst>
                                        <p:tav tm="0">
                                          <p:val>
                                            <p:fltVal val="0"/>
                                          </p:val>
                                        </p:tav>
                                        <p:tav tm="100000">
                                          <p:val>
                                            <p:strVal val="#ppt_h"/>
                                          </p:val>
                                        </p:tav>
                                      </p:tavLst>
                                    </p:anim>
                                    <p:animEffect transition="in" filter="fade">
                                      <p:cBhvr>
                                        <p:cTn id="64" dur="500"/>
                                        <p:tgtEl>
                                          <p:spTgt spid="77"/>
                                        </p:tgtEl>
                                      </p:cBhvr>
                                    </p:animEffect>
                                  </p:childTnLst>
                                </p:cTn>
                              </p:par>
                            </p:childTnLst>
                          </p:cTn>
                        </p:par>
                        <p:par>
                          <p:cTn id="65" fill="hold">
                            <p:stCondLst>
                              <p:cond delay="10100"/>
                            </p:stCondLst>
                            <p:childTnLst>
                              <p:par>
                                <p:cTn id="66" presetID="22" presetClass="entr" presetSubtype="8" fill="hold"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par>
                          <p:cTn id="69" fill="hold">
                            <p:stCondLst>
                              <p:cond delay="10600"/>
                            </p:stCondLst>
                            <p:childTnLst>
                              <p:par>
                                <p:cTn id="70" presetID="10" presetClass="entr" presetSubtype="0" fill="hold" grpId="0" nodeType="afterEffect">
                                  <p:stCondLst>
                                    <p:cond delay="0"/>
                                  </p:stCondLst>
                                  <p:iterate type="wd">
                                    <p:tmPct val="10000"/>
                                  </p:iterate>
                                  <p:childTnLst>
                                    <p:set>
                                      <p:cBhvr>
                                        <p:cTn id="71" dur="1" fill="hold">
                                          <p:stCondLst>
                                            <p:cond delay="0"/>
                                          </p:stCondLst>
                                        </p:cTn>
                                        <p:tgtEl>
                                          <p:spTgt spid="113"/>
                                        </p:tgtEl>
                                        <p:attrNameLst>
                                          <p:attrName>style.visibility</p:attrName>
                                        </p:attrNameLst>
                                      </p:cBhvr>
                                      <p:to>
                                        <p:strVal val="visible"/>
                                      </p:to>
                                    </p:set>
                                    <p:animEffect transition="in" filter="fade">
                                      <p:cBhvr>
                                        <p:cTn id="72" dur="500"/>
                                        <p:tgtEl>
                                          <p:spTgt spid="113"/>
                                        </p:tgtEl>
                                      </p:cBhvr>
                                    </p:animEffect>
                                  </p:childTnLst>
                                </p:cTn>
                              </p:par>
                              <p:par>
                                <p:cTn id="73" presetID="10" presetClass="entr" presetSubtype="0" fill="hold" grpId="0" nodeType="withEffect">
                                  <p:stCondLst>
                                    <p:cond delay="0"/>
                                  </p:stCondLst>
                                  <p:iterate type="wd">
                                    <p:tmPct val="10000"/>
                                  </p:iterate>
                                  <p:childTnLst>
                                    <p:set>
                                      <p:cBhvr>
                                        <p:cTn id="74" dur="1" fill="hold">
                                          <p:stCondLst>
                                            <p:cond delay="0"/>
                                          </p:stCondLst>
                                        </p:cTn>
                                        <p:tgtEl>
                                          <p:spTgt spid="114"/>
                                        </p:tgtEl>
                                        <p:attrNameLst>
                                          <p:attrName>style.visibility</p:attrName>
                                        </p:attrNameLst>
                                      </p:cBhvr>
                                      <p:to>
                                        <p:strVal val="visible"/>
                                      </p:to>
                                    </p:set>
                                    <p:animEffect transition="in" filter="fade">
                                      <p:cBhvr>
                                        <p:cTn id="75" dur="500"/>
                                        <p:tgtEl>
                                          <p:spTgt spid="114"/>
                                        </p:tgtEl>
                                      </p:cBhvr>
                                    </p:animEffect>
                                  </p:childTnLst>
                                </p:cTn>
                              </p:par>
                            </p:childTnLst>
                          </p:cTn>
                        </p:par>
                        <p:par>
                          <p:cTn id="76" fill="hold">
                            <p:stCondLst>
                              <p:cond delay="12300"/>
                            </p:stCondLst>
                            <p:childTnLst>
                              <p:par>
                                <p:cTn id="77" presetID="53" presetClass="entr" presetSubtype="16" fill="hold" grpId="0" nodeType="after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500" fill="hold"/>
                                        <p:tgtEl>
                                          <p:spTgt spid="79"/>
                                        </p:tgtEl>
                                        <p:attrNameLst>
                                          <p:attrName>ppt_w</p:attrName>
                                        </p:attrNameLst>
                                      </p:cBhvr>
                                      <p:tavLst>
                                        <p:tav tm="0">
                                          <p:val>
                                            <p:fltVal val="0"/>
                                          </p:val>
                                        </p:tav>
                                        <p:tav tm="100000">
                                          <p:val>
                                            <p:strVal val="#ppt_w"/>
                                          </p:val>
                                        </p:tav>
                                      </p:tavLst>
                                    </p:anim>
                                    <p:anim calcmode="lin" valueType="num">
                                      <p:cBhvr>
                                        <p:cTn id="80" dur="500" fill="hold"/>
                                        <p:tgtEl>
                                          <p:spTgt spid="79"/>
                                        </p:tgtEl>
                                        <p:attrNameLst>
                                          <p:attrName>ppt_h</p:attrName>
                                        </p:attrNameLst>
                                      </p:cBhvr>
                                      <p:tavLst>
                                        <p:tav tm="0">
                                          <p:val>
                                            <p:fltVal val="0"/>
                                          </p:val>
                                        </p:tav>
                                        <p:tav tm="100000">
                                          <p:val>
                                            <p:strVal val="#ppt_h"/>
                                          </p:val>
                                        </p:tav>
                                      </p:tavLst>
                                    </p:anim>
                                    <p:animEffect transition="in" filter="fade">
                                      <p:cBhvr>
                                        <p:cTn id="81" dur="500"/>
                                        <p:tgtEl>
                                          <p:spTgt spid="79"/>
                                        </p:tgtEl>
                                      </p:cBhvr>
                                    </p:animEffect>
                                  </p:childTnLst>
                                </p:cTn>
                              </p:par>
                            </p:childTnLst>
                          </p:cTn>
                        </p:par>
                        <p:par>
                          <p:cTn id="82" fill="hold">
                            <p:stCondLst>
                              <p:cond delay="12800"/>
                            </p:stCondLst>
                            <p:childTnLst>
                              <p:par>
                                <p:cTn id="83" presetID="22" presetClass="entr" presetSubtype="8" fill="hold" nodeType="afterEffect">
                                  <p:stCondLst>
                                    <p:cond delay="0"/>
                                  </p:stCondLst>
                                  <p:childTnLst>
                                    <p:set>
                                      <p:cBhvr>
                                        <p:cTn id="84" dur="1" fill="hold">
                                          <p:stCondLst>
                                            <p:cond delay="0"/>
                                          </p:stCondLst>
                                        </p:cTn>
                                        <p:tgtEl>
                                          <p:spTgt spid="122"/>
                                        </p:tgtEl>
                                        <p:attrNameLst>
                                          <p:attrName>style.visibility</p:attrName>
                                        </p:attrNameLst>
                                      </p:cBhvr>
                                      <p:to>
                                        <p:strVal val="visible"/>
                                      </p:to>
                                    </p:set>
                                    <p:animEffect transition="in" filter="wipe(left)">
                                      <p:cBhvr>
                                        <p:cTn id="85" dur="500"/>
                                        <p:tgtEl>
                                          <p:spTgt spid="122"/>
                                        </p:tgtEl>
                                      </p:cBhvr>
                                    </p:animEffect>
                                  </p:childTnLst>
                                </p:cTn>
                              </p:par>
                            </p:childTnLst>
                          </p:cTn>
                        </p:par>
                        <p:par>
                          <p:cTn id="86" fill="hold">
                            <p:stCondLst>
                              <p:cond delay="13300"/>
                            </p:stCondLst>
                            <p:childTnLst>
                              <p:par>
                                <p:cTn id="87" presetID="10" presetClass="entr" presetSubtype="0" fill="hold" grpId="0" nodeType="afterEffect">
                                  <p:stCondLst>
                                    <p:cond delay="0"/>
                                  </p:stCondLst>
                                  <p:iterate type="wd">
                                    <p:tmPct val="10000"/>
                                  </p:iterate>
                                  <p:childTnLst>
                                    <p:set>
                                      <p:cBhvr>
                                        <p:cTn id="88" dur="1" fill="hold">
                                          <p:stCondLst>
                                            <p:cond delay="0"/>
                                          </p:stCondLst>
                                        </p:cTn>
                                        <p:tgtEl>
                                          <p:spTgt spid="124"/>
                                        </p:tgtEl>
                                        <p:attrNameLst>
                                          <p:attrName>style.visibility</p:attrName>
                                        </p:attrNameLst>
                                      </p:cBhvr>
                                      <p:to>
                                        <p:strVal val="visible"/>
                                      </p:to>
                                    </p:set>
                                    <p:animEffect transition="in" filter="fade">
                                      <p:cBhvr>
                                        <p:cTn id="89" dur="500"/>
                                        <p:tgtEl>
                                          <p:spTgt spid="124"/>
                                        </p:tgtEl>
                                      </p:cBhvr>
                                    </p:animEffect>
                                  </p:childTnLst>
                                </p:cTn>
                              </p:par>
                              <p:par>
                                <p:cTn id="90" presetID="10" presetClass="entr" presetSubtype="0" fill="hold" grpId="0" nodeType="withEffect">
                                  <p:stCondLst>
                                    <p:cond delay="0"/>
                                  </p:stCondLst>
                                  <p:iterate type="wd">
                                    <p:tmPct val="10000"/>
                                  </p:iterate>
                                  <p:childTnLst>
                                    <p:set>
                                      <p:cBhvr>
                                        <p:cTn id="91" dur="1" fill="hold">
                                          <p:stCondLst>
                                            <p:cond delay="0"/>
                                          </p:stCondLst>
                                        </p:cTn>
                                        <p:tgtEl>
                                          <p:spTgt spid="125"/>
                                        </p:tgtEl>
                                        <p:attrNameLst>
                                          <p:attrName>style.visibility</p:attrName>
                                        </p:attrNameLst>
                                      </p:cBhvr>
                                      <p:to>
                                        <p:strVal val="visible"/>
                                      </p:to>
                                    </p:set>
                                    <p:animEffect transition="in" filter="fade">
                                      <p:cBhvr>
                                        <p:cTn id="92"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4" grpId="0"/>
      <p:bldP spid="125" grpId="0"/>
      <p:bldP spid="102" grpId="0"/>
      <p:bldP spid="103" grpId="0"/>
      <p:bldP spid="113" grpId="0"/>
      <p:bldP spid="114" grpId="0"/>
      <p:bldP spid="77" grpId="0" animBg="1"/>
      <p:bldP spid="78" grpId="0" animBg="1"/>
      <p:bldP spid="79" grpId="0" animBg="1"/>
      <p:bldP spid="80" grpId="0" animBg="1"/>
      <p:bldP spid="29" grpId="0"/>
      <p:bldP spid="3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559496" y="5517232"/>
            <a:ext cx="9073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Font typeface="Arial" panose="020B0604020202020204" pitchFamily="34" charset="0"/>
              <a:buNone/>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真抓实干，促使新发展理念落地生根，变成普遍实践。</a:t>
            </a:r>
          </a:p>
        </p:txBody>
      </p:sp>
      <p:grpSp>
        <p:nvGrpSpPr>
          <p:cNvPr id="4" name="组合 3"/>
          <p:cNvGrpSpPr/>
          <p:nvPr/>
        </p:nvGrpSpPr>
        <p:grpSpPr>
          <a:xfrm>
            <a:off x="875507" y="1268761"/>
            <a:ext cx="4994970" cy="3649267"/>
            <a:chOff x="875507" y="1268761"/>
            <a:chExt cx="4994970" cy="364926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7" y="1268761"/>
              <a:ext cx="4994970" cy="3649267"/>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8" name="矩形 7">
              <a:extLst>
                <a:ext uri="{FF2B5EF4-FFF2-40B4-BE49-F238E27FC236}">
                  <a16:creationId xmlns="" xmlns:a16="http://schemas.microsoft.com/office/drawing/2014/main" id="{49F6C866-0E9A-4481-8BBD-930606A47471}"/>
                </a:ext>
              </a:extLst>
            </p:cNvPr>
            <p:cNvSpPr/>
            <p:nvPr/>
          </p:nvSpPr>
          <p:spPr>
            <a:xfrm>
              <a:off x="875507" y="4199561"/>
              <a:ext cx="4994970" cy="718466"/>
            </a:xfrm>
            <a:prstGeom prst="rect">
              <a:avLst/>
            </a:prstGeom>
            <a:solidFill>
              <a:srgbClr val="C00000">
                <a:alpha val="75000"/>
              </a:srgbClr>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grpSp>
      <p:sp>
        <p:nvSpPr>
          <p:cNvPr id="2" name="矩形 1"/>
          <p:cNvSpPr/>
          <p:nvPr/>
        </p:nvSpPr>
        <p:spPr>
          <a:xfrm>
            <a:off x="1049997" y="4265060"/>
            <a:ext cx="4325923" cy="535531"/>
          </a:xfrm>
          <a:prstGeom prst="rect">
            <a:avLst/>
          </a:prstGeom>
        </p:spPr>
        <p:txBody>
          <a:bodyPr wrap="square">
            <a:spAutoFit/>
          </a:bodyPr>
          <a:lstStyle/>
          <a:p>
            <a:pPr>
              <a:lnSpc>
                <a:spcPct val="120000"/>
              </a:lnSpc>
            </a:pP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2018</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日，习近平在北京大学考察，参观生命科学研究成果展。</a:t>
            </a:r>
          </a:p>
        </p:txBody>
      </p:sp>
      <p:grpSp>
        <p:nvGrpSpPr>
          <p:cNvPr id="9" name="组合 8"/>
          <p:cNvGrpSpPr/>
          <p:nvPr/>
        </p:nvGrpSpPr>
        <p:grpSpPr>
          <a:xfrm>
            <a:off x="6321523" y="1268760"/>
            <a:ext cx="4994971" cy="3649267"/>
            <a:chOff x="6321523" y="1268760"/>
            <a:chExt cx="4994971" cy="3649267"/>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21523" y="1268760"/>
              <a:ext cx="4994971" cy="3649267"/>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20" name="矩形 19">
              <a:extLst>
                <a:ext uri="{FF2B5EF4-FFF2-40B4-BE49-F238E27FC236}">
                  <a16:creationId xmlns="" xmlns:a16="http://schemas.microsoft.com/office/drawing/2014/main" id="{02EE034D-C4E5-4D76-8CA5-82A171F2C5A0}"/>
                </a:ext>
              </a:extLst>
            </p:cNvPr>
            <p:cNvSpPr/>
            <p:nvPr/>
          </p:nvSpPr>
          <p:spPr>
            <a:xfrm>
              <a:off x="6321524" y="4199561"/>
              <a:ext cx="4994970" cy="718466"/>
            </a:xfrm>
            <a:prstGeom prst="rect">
              <a:avLst/>
            </a:prstGeom>
            <a:solidFill>
              <a:srgbClr val="C00000">
                <a:alpha val="75000"/>
              </a:srgbClr>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grpSp>
      <p:sp>
        <p:nvSpPr>
          <p:cNvPr id="3" name="矩形 2"/>
          <p:cNvSpPr/>
          <p:nvPr/>
        </p:nvSpPr>
        <p:spPr>
          <a:xfrm>
            <a:off x="6600056" y="4265252"/>
            <a:ext cx="4677364" cy="535531"/>
          </a:xfrm>
          <a:prstGeom prst="rect">
            <a:avLst/>
          </a:prstGeom>
        </p:spPr>
        <p:txBody>
          <a:bodyPr wrap="square">
            <a:spAutoFit/>
          </a:bodyPr>
          <a:lstStyle/>
          <a:p>
            <a:pPr>
              <a:lnSpc>
                <a:spcPct val="120000"/>
              </a:lnSpc>
            </a:pP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2018</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日，习近平在山东烟台万华工业园区听取职工介绍企业发展情况。</a:t>
            </a:r>
            <a:endParaRPr lang="zh-CN" altLang="en-US" sz="1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39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45453" y="2180168"/>
            <a:ext cx="6497974" cy="600164"/>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新发展理念的确立总是同旧发展理念的破除相伴随</a:t>
            </a:r>
          </a:p>
        </p:txBody>
      </p:sp>
      <p:sp>
        <p:nvSpPr>
          <p:cNvPr id="25" name="矩形 24"/>
          <p:cNvSpPr/>
          <p:nvPr/>
        </p:nvSpPr>
        <p:spPr>
          <a:xfrm>
            <a:off x="950992" y="2803166"/>
            <a:ext cx="5692886" cy="2400657"/>
          </a:xfrm>
          <a:prstGeom prst="rect">
            <a:avLst/>
          </a:prstGeom>
          <a:noFill/>
        </p:spPr>
        <p:txBody>
          <a:bodyPr wrap="square" rtlCol="0">
            <a:spAutoFit/>
          </a:bodyPr>
          <a:lstStyle/>
          <a:p>
            <a:pPr marR="0" lvl="0" algn="just" defTabSz="9144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　　</a:t>
            </a:r>
            <a:r>
              <a:rPr kumimoji="0" lang="zh-CN"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贯彻落实新发展理念，必须全面创新发展体制、重塑发展生态，在解决发展动力，增强发展的整体性、协调性、平衡性、包容性等方面破难题、建机制，形成有利于创新发展、协调发展、绿色发展、开放发展、共享发展的体制机制。</a:t>
            </a:r>
            <a:r>
              <a:rPr kumimoji="0" lang="zh-CN" altLang="en-US" sz="20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    </a:t>
            </a:r>
            <a:endParaRPr kumimoji="0" lang="zh-CN"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endParaRPr>
          </a:p>
        </p:txBody>
      </p:sp>
      <p:sp>
        <p:nvSpPr>
          <p:cNvPr id="6" name="矩形 146">
            <a:extLst>
              <a:ext uri="{FF2B5EF4-FFF2-40B4-BE49-F238E27FC236}">
                <a16:creationId xmlns="" xmlns:a16="http://schemas.microsoft.com/office/drawing/2014/main" id="{3BF2446D-BE61-412A-A136-ED052A5D1F75}"/>
              </a:ext>
            </a:extLst>
          </p:cNvPr>
          <p:cNvSpPr>
            <a:spLocks noChangeArrowheads="1"/>
          </p:cNvSpPr>
          <p:nvPr/>
        </p:nvSpPr>
        <p:spPr bwMode="auto">
          <a:xfrm>
            <a:off x="3105323" y="557926"/>
            <a:ext cx="5999643"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2400" b="1" i="0" u="none" strike="noStrike" kern="0" cap="none" spc="12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3. </a:t>
            </a:r>
            <a:r>
              <a:rPr kumimoji="0" lang="zh-CN" altLang="en-US" sz="2400" b="1" i="0" u="none" strike="noStrike" kern="0" cap="none" spc="12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加快形成落实新发展理念的体制机制 </a:t>
            </a:r>
          </a:p>
        </p:txBody>
      </p:sp>
      <p:grpSp>
        <p:nvGrpSpPr>
          <p:cNvPr id="4" name="组合 3"/>
          <p:cNvGrpSpPr/>
          <p:nvPr/>
        </p:nvGrpSpPr>
        <p:grpSpPr>
          <a:xfrm>
            <a:off x="8353012" y="1709018"/>
            <a:ext cx="1931535" cy="1213661"/>
            <a:chOff x="8353012" y="1709018"/>
            <a:chExt cx="1931535" cy="1213661"/>
          </a:xfrm>
        </p:grpSpPr>
        <p:sp>
          <p:nvSpPr>
            <p:cNvPr id="47" name="Freeform 6"/>
            <p:cNvSpPr>
              <a:spLocks/>
            </p:cNvSpPr>
            <p:nvPr/>
          </p:nvSpPr>
          <p:spPr bwMode="auto">
            <a:xfrm>
              <a:off x="8353012" y="1709018"/>
              <a:ext cx="1931535" cy="1213661"/>
            </a:xfrm>
            <a:custGeom>
              <a:avLst/>
              <a:gdLst>
                <a:gd name="T0" fmla="*/ 869 w 1121"/>
                <a:gd name="T1" fmla="*/ 704 h 704"/>
                <a:gd name="T2" fmla="*/ 1121 w 1121"/>
                <a:gd name="T3" fmla="*/ 356 h 704"/>
                <a:gd name="T4" fmla="*/ 717 w 1121"/>
                <a:gd name="T5" fmla="*/ 63 h 704"/>
                <a:gd name="T6" fmla="*/ 405 w 1121"/>
                <a:gd name="T7" fmla="*/ 63 h 704"/>
                <a:gd name="T8" fmla="*/ 0 w 1121"/>
                <a:gd name="T9" fmla="*/ 357 h 704"/>
                <a:gd name="T10" fmla="*/ 253 w 1121"/>
                <a:gd name="T11" fmla="*/ 704 h 704"/>
                <a:gd name="T12" fmla="*/ 561 w 1121"/>
                <a:gd name="T13" fmla="*/ 618 h 704"/>
                <a:gd name="T14" fmla="*/ 869 w 1121"/>
                <a:gd name="T15" fmla="*/ 704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1" h="704">
                  <a:moveTo>
                    <a:pt x="869" y="704"/>
                  </a:moveTo>
                  <a:cubicBezTo>
                    <a:pt x="1121" y="356"/>
                    <a:pt x="1121" y="356"/>
                    <a:pt x="1121" y="356"/>
                  </a:cubicBezTo>
                  <a:cubicBezTo>
                    <a:pt x="717" y="63"/>
                    <a:pt x="717" y="63"/>
                    <a:pt x="717" y="63"/>
                  </a:cubicBezTo>
                  <a:cubicBezTo>
                    <a:pt x="631" y="0"/>
                    <a:pt x="491" y="0"/>
                    <a:pt x="405" y="63"/>
                  </a:cubicBezTo>
                  <a:cubicBezTo>
                    <a:pt x="0" y="357"/>
                    <a:pt x="0" y="357"/>
                    <a:pt x="0" y="357"/>
                  </a:cubicBezTo>
                  <a:cubicBezTo>
                    <a:pt x="253" y="704"/>
                    <a:pt x="253" y="704"/>
                    <a:pt x="253" y="704"/>
                  </a:cubicBezTo>
                  <a:cubicBezTo>
                    <a:pt x="343" y="649"/>
                    <a:pt x="448" y="618"/>
                    <a:pt x="561" y="618"/>
                  </a:cubicBezTo>
                  <a:cubicBezTo>
                    <a:pt x="674" y="618"/>
                    <a:pt x="779" y="649"/>
                    <a:pt x="869" y="704"/>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文本框 51">
              <a:extLst>
                <a:ext uri="{FF2B5EF4-FFF2-40B4-BE49-F238E27FC236}">
                  <a16:creationId xmlns="" xmlns:a16="http://schemas.microsoft.com/office/drawing/2014/main" id="{A80CEF9D-0FF3-41A9-A9FF-EFDAB8D9FE83}"/>
                </a:ext>
              </a:extLst>
            </p:cNvPr>
            <p:cNvSpPr txBox="1"/>
            <p:nvPr/>
          </p:nvSpPr>
          <p:spPr>
            <a:xfrm>
              <a:off x="8918170" y="2134599"/>
              <a:ext cx="80021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创新</a:t>
              </a:r>
            </a:p>
          </p:txBody>
        </p:sp>
      </p:grpSp>
      <p:grpSp>
        <p:nvGrpSpPr>
          <p:cNvPr id="5" name="组合 4"/>
          <p:cNvGrpSpPr/>
          <p:nvPr/>
        </p:nvGrpSpPr>
        <p:grpSpPr>
          <a:xfrm>
            <a:off x="9984432" y="2420888"/>
            <a:ext cx="1324104" cy="1824694"/>
            <a:chOff x="9984432" y="2420888"/>
            <a:chExt cx="1324104" cy="1824694"/>
          </a:xfrm>
        </p:grpSpPr>
        <p:sp>
          <p:nvSpPr>
            <p:cNvPr id="48" name="Freeform 7"/>
            <p:cNvSpPr>
              <a:spLocks/>
            </p:cNvSpPr>
            <p:nvPr/>
          </p:nvSpPr>
          <p:spPr bwMode="auto">
            <a:xfrm>
              <a:off x="9984432" y="2420888"/>
              <a:ext cx="1324104" cy="1824694"/>
            </a:xfrm>
            <a:custGeom>
              <a:avLst/>
              <a:gdLst>
                <a:gd name="T0" fmla="*/ 638 w 768"/>
                <a:gd name="T1" fmla="*/ 280 h 1059"/>
                <a:gd name="T2" fmla="*/ 252 w 768"/>
                <a:gd name="T3" fmla="*/ 0 h 1059"/>
                <a:gd name="T4" fmla="*/ 0 w 768"/>
                <a:gd name="T5" fmla="*/ 348 h 1059"/>
                <a:gd name="T6" fmla="*/ 207 w 768"/>
                <a:gd name="T7" fmla="*/ 797 h 1059"/>
                <a:gd name="T8" fmla="*/ 191 w 768"/>
                <a:gd name="T9" fmla="*/ 934 h 1059"/>
                <a:gd name="T10" fmla="*/ 578 w 768"/>
                <a:gd name="T11" fmla="*/ 1059 h 1059"/>
                <a:gd name="T12" fmla="*/ 735 w 768"/>
                <a:gd name="T13" fmla="*/ 577 h 1059"/>
                <a:gd name="T14" fmla="*/ 638 w 768"/>
                <a:gd name="T15" fmla="*/ 280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059">
                  <a:moveTo>
                    <a:pt x="638" y="280"/>
                  </a:moveTo>
                  <a:cubicBezTo>
                    <a:pt x="252" y="0"/>
                    <a:pt x="252" y="0"/>
                    <a:pt x="252" y="0"/>
                  </a:cubicBezTo>
                  <a:cubicBezTo>
                    <a:pt x="0" y="348"/>
                    <a:pt x="0" y="348"/>
                    <a:pt x="0" y="348"/>
                  </a:cubicBezTo>
                  <a:cubicBezTo>
                    <a:pt x="127" y="456"/>
                    <a:pt x="207" y="617"/>
                    <a:pt x="207" y="797"/>
                  </a:cubicBezTo>
                  <a:cubicBezTo>
                    <a:pt x="207" y="844"/>
                    <a:pt x="201" y="890"/>
                    <a:pt x="191" y="934"/>
                  </a:cubicBezTo>
                  <a:cubicBezTo>
                    <a:pt x="578" y="1059"/>
                    <a:pt x="578" y="1059"/>
                    <a:pt x="578" y="1059"/>
                  </a:cubicBezTo>
                  <a:cubicBezTo>
                    <a:pt x="735" y="577"/>
                    <a:pt x="735" y="577"/>
                    <a:pt x="735" y="577"/>
                  </a:cubicBezTo>
                  <a:cubicBezTo>
                    <a:pt x="768" y="476"/>
                    <a:pt x="724" y="343"/>
                    <a:pt x="638" y="280"/>
                  </a:cubicBezTo>
                  <a:close/>
                </a:path>
              </a:pathLst>
            </a:custGeom>
            <a:solidFill>
              <a:srgbClr val="29ABE2"/>
            </a:solidFill>
            <a:ln>
              <a:noFill/>
            </a:ln>
            <a:effectLst>
              <a:outerShdw blurRad="254000" dist="1905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文本框 52">
              <a:extLst>
                <a:ext uri="{FF2B5EF4-FFF2-40B4-BE49-F238E27FC236}">
                  <a16:creationId xmlns="" xmlns:a16="http://schemas.microsoft.com/office/drawing/2014/main" id="{D8F5DD57-8C66-4FB3-868C-F29507870440}"/>
                </a:ext>
              </a:extLst>
            </p:cNvPr>
            <p:cNvSpPr txBox="1"/>
            <p:nvPr/>
          </p:nvSpPr>
          <p:spPr>
            <a:xfrm>
              <a:off x="10377195" y="3047396"/>
              <a:ext cx="80021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协调</a:t>
              </a:r>
            </a:p>
          </p:txBody>
        </p:sp>
      </p:grpSp>
      <p:grpSp>
        <p:nvGrpSpPr>
          <p:cNvPr id="12" name="组合 11"/>
          <p:cNvGrpSpPr/>
          <p:nvPr/>
        </p:nvGrpSpPr>
        <p:grpSpPr>
          <a:xfrm>
            <a:off x="9403411" y="4187961"/>
            <a:ext cx="1525781" cy="1302495"/>
            <a:chOff x="9403411" y="4187961"/>
            <a:chExt cx="1525781" cy="1302495"/>
          </a:xfrm>
        </p:grpSpPr>
        <p:sp>
          <p:nvSpPr>
            <p:cNvPr id="50" name="Freeform 9"/>
            <p:cNvSpPr>
              <a:spLocks/>
            </p:cNvSpPr>
            <p:nvPr/>
          </p:nvSpPr>
          <p:spPr bwMode="auto">
            <a:xfrm>
              <a:off x="9403411" y="4187961"/>
              <a:ext cx="1525781" cy="1302495"/>
            </a:xfrm>
            <a:custGeom>
              <a:avLst/>
              <a:gdLst>
                <a:gd name="T0" fmla="*/ 0 w 885"/>
                <a:gd name="T1" fmla="*/ 363 h 756"/>
                <a:gd name="T2" fmla="*/ 0 w 885"/>
                <a:gd name="T3" fmla="*/ 756 h 756"/>
                <a:gd name="T4" fmla="*/ 488 w 885"/>
                <a:gd name="T5" fmla="*/ 756 h 756"/>
                <a:gd name="T6" fmla="*/ 740 w 885"/>
                <a:gd name="T7" fmla="*/ 573 h 756"/>
                <a:gd name="T8" fmla="*/ 885 w 885"/>
                <a:gd name="T9" fmla="*/ 126 h 756"/>
                <a:gd name="T10" fmla="*/ 498 w 885"/>
                <a:gd name="T11" fmla="*/ 0 h 756"/>
                <a:gd name="T12" fmla="*/ 0 w 885"/>
                <a:gd name="T13" fmla="*/ 363 h 756"/>
              </a:gdLst>
              <a:ahLst/>
              <a:cxnLst>
                <a:cxn ang="0">
                  <a:pos x="T0" y="T1"/>
                </a:cxn>
                <a:cxn ang="0">
                  <a:pos x="T2" y="T3"/>
                </a:cxn>
                <a:cxn ang="0">
                  <a:pos x="T4" y="T5"/>
                </a:cxn>
                <a:cxn ang="0">
                  <a:pos x="T6" y="T7"/>
                </a:cxn>
                <a:cxn ang="0">
                  <a:pos x="T8" y="T9"/>
                </a:cxn>
                <a:cxn ang="0">
                  <a:pos x="T10" y="T11"/>
                </a:cxn>
                <a:cxn ang="0">
                  <a:pos x="T12" y="T13"/>
                </a:cxn>
              </a:cxnLst>
              <a:rect l="0" t="0" r="r" b="b"/>
              <a:pathLst>
                <a:path w="885" h="756">
                  <a:moveTo>
                    <a:pt x="0" y="363"/>
                  </a:moveTo>
                  <a:cubicBezTo>
                    <a:pt x="0" y="756"/>
                    <a:pt x="0" y="756"/>
                    <a:pt x="0" y="756"/>
                  </a:cubicBezTo>
                  <a:cubicBezTo>
                    <a:pt x="488" y="756"/>
                    <a:pt x="488" y="756"/>
                    <a:pt x="488" y="756"/>
                  </a:cubicBezTo>
                  <a:cubicBezTo>
                    <a:pt x="594" y="756"/>
                    <a:pt x="707" y="674"/>
                    <a:pt x="740" y="573"/>
                  </a:cubicBezTo>
                  <a:cubicBezTo>
                    <a:pt x="885" y="126"/>
                    <a:pt x="885" y="126"/>
                    <a:pt x="885" y="126"/>
                  </a:cubicBezTo>
                  <a:cubicBezTo>
                    <a:pt x="498" y="0"/>
                    <a:pt x="498" y="0"/>
                    <a:pt x="498" y="0"/>
                  </a:cubicBezTo>
                  <a:cubicBezTo>
                    <a:pt x="415" y="200"/>
                    <a:pt x="225" y="344"/>
                    <a:pt x="0" y="363"/>
                  </a:cubicBezTo>
                  <a:close/>
                </a:path>
              </a:pathLst>
            </a:custGeom>
            <a:solidFill>
              <a:srgbClr val="AAD825"/>
            </a:solidFill>
            <a:ln>
              <a:noFill/>
            </a:ln>
            <a:effectLst>
              <a:outerShdw blurRad="254000" dist="1905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文本框 53">
              <a:extLst>
                <a:ext uri="{FF2B5EF4-FFF2-40B4-BE49-F238E27FC236}">
                  <a16:creationId xmlns="" xmlns:a16="http://schemas.microsoft.com/office/drawing/2014/main" id="{C98E76CD-BB42-40A7-BF0A-AE5446CE7DB9}"/>
                </a:ext>
              </a:extLst>
            </p:cNvPr>
            <p:cNvSpPr txBox="1"/>
            <p:nvPr/>
          </p:nvSpPr>
          <p:spPr>
            <a:xfrm>
              <a:off x="9673491" y="4774343"/>
              <a:ext cx="80021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绿色</a:t>
              </a:r>
            </a:p>
          </p:txBody>
        </p:sp>
      </p:grpSp>
      <p:grpSp>
        <p:nvGrpSpPr>
          <p:cNvPr id="18" name="组合 17"/>
          <p:cNvGrpSpPr/>
          <p:nvPr/>
        </p:nvGrpSpPr>
        <p:grpSpPr>
          <a:xfrm>
            <a:off x="7709567" y="4189161"/>
            <a:ext cx="1526981" cy="1301295"/>
            <a:chOff x="7709567" y="4189161"/>
            <a:chExt cx="1526981" cy="1301295"/>
          </a:xfrm>
        </p:grpSpPr>
        <p:sp>
          <p:nvSpPr>
            <p:cNvPr id="49" name="Freeform 8"/>
            <p:cNvSpPr>
              <a:spLocks/>
            </p:cNvSpPr>
            <p:nvPr/>
          </p:nvSpPr>
          <p:spPr bwMode="auto">
            <a:xfrm>
              <a:off x="7709567" y="4189161"/>
              <a:ext cx="1526981" cy="1301295"/>
            </a:xfrm>
            <a:custGeom>
              <a:avLst/>
              <a:gdLst>
                <a:gd name="T0" fmla="*/ 388 w 886"/>
                <a:gd name="T1" fmla="*/ 0 h 755"/>
                <a:gd name="T2" fmla="*/ 0 w 886"/>
                <a:gd name="T3" fmla="*/ 126 h 755"/>
                <a:gd name="T4" fmla="*/ 145 w 886"/>
                <a:gd name="T5" fmla="*/ 572 h 755"/>
                <a:gd name="T6" fmla="*/ 398 w 886"/>
                <a:gd name="T7" fmla="*/ 755 h 755"/>
                <a:gd name="T8" fmla="*/ 886 w 886"/>
                <a:gd name="T9" fmla="*/ 755 h 755"/>
                <a:gd name="T10" fmla="*/ 886 w 886"/>
                <a:gd name="T11" fmla="*/ 362 h 755"/>
                <a:gd name="T12" fmla="*/ 388 w 886"/>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886" h="755">
                  <a:moveTo>
                    <a:pt x="388" y="0"/>
                  </a:moveTo>
                  <a:cubicBezTo>
                    <a:pt x="0" y="126"/>
                    <a:pt x="0" y="126"/>
                    <a:pt x="0" y="126"/>
                  </a:cubicBezTo>
                  <a:cubicBezTo>
                    <a:pt x="145" y="572"/>
                    <a:pt x="145" y="572"/>
                    <a:pt x="145" y="572"/>
                  </a:cubicBezTo>
                  <a:cubicBezTo>
                    <a:pt x="178" y="673"/>
                    <a:pt x="292" y="755"/>
                    <a:pt x="398" y="755"/>
                  </a:cubicBezTo>
                  <a:cubicBezTo>
                    <a:pt x="886" y="755"/>
                    <a:pt x="886" y="755"/>
                    <a:pt x="886" y="755"/>
                  </a:cubicBezTo>
                  <a:cubicBezTo>
                    <a:pt x="886" y="362"/>
                    <a:pt x="886" y="362"/>
                    <a:pt x="886" y="362"/>
                  </a:cubicBezTo>
                  <a:cubicBezTo>
                    <a:pt x="661" y="344"/>
                    <a:pt x="471" y="199"/>
                    <a:pt x="388" y="0"/>
                  </a:cubicBezTo>
                  <a:close/>
                </a:path>
              </a:pathLst>
            </a:custGeom>
            <a:solidFill>
              <a:srgbClr val="F58344"/>
            </a:solidFill>
            <a:ln>
              <a:noFill/>
            </a:ln>
            <a:effectLst>
              <a:outerShdw blurRad="254000" dist="1905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文本框 54">
              <a:extLst>
                <a:ext uri="{FF2B5EF4-FFF2-40B4-BE49-F238E27FC236}">
                  <a16:creationId xmlns="" xmlns:a16="http://schemas.microsoft.com/office/drawing/2014/main" id="{637FB270-0094-46FE-935E-5EB40DB0C511}"/>
                </a:ext>
              </a:extLst>
            </p:cNvPr>
            <p:cNvSpPr txBox="1"/>
            <p:nvPr/>
          </p:nvSpPr>
          <p:spPr>
            <a:xfrm>
              <a:off x="8194259" y="4775543"/>
              <a:ext cx="80021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开放</a:t>
              </a:r>
            </a:p>
          </p:txBody>
        </p:sp>
      </p:grpSp>
      <p:grpSp>
        <p:nvGrpSpPr>
          <p:cNvPr id="19" name="组合 18"/>
          <p:cNvGrpSpPr/>
          <p:nvPr/>
        </p:nvGrpSpPr>
        <p:grpSpPr>
          <a:xfrm>
            <a:off x="7332623" y="2422089"/>
            <a:ext cx="1321703" cy="1825894"/>
            <a:chOff x="7332623" y="2422089"/>
            <a:chExt cx="1321703" cy="1825894"/>
          </a:xfrm>
        </p:grpSpPr>
        <p:sp>
          <p:nvSpPr>
            <p:cNvPr id="46" name="Freeform 5"/>
            <p:cNvSpPr>
              <a:spLocks/>
            </p:cNvSpPr>
            <p:nvPr/>
          </p:nvSpPr>
          <p:spPr bwMode="auto">
            <a:xfrm>
              <a:off x="7332623" y="2422089"/>
              <a:ext cx="1321703" cy="1825894"/>
            </a:xfrm>
            <a:custGeom>
              <a:avLst/>
              <a:gdLst>
                <a:gd name="T0" fmla="*/ 767 w 767"/>
                <a:gd name="T1" fmla="*/ 347 h 1059"/>
                <a:gd name="T2" fmla="*/ 514 w 767"/>
                <a:gd name="T3" fmla="*/ 0 h 1059"/>
                <a:gd name="T4" fmla="*/ 129 w 767"/>
                <a:gd name="T5" fmla="*/ 279 h 1059"/>
                <a:gd name="T6" fmla="*/ 33 w 767"/>
                <a:gd name="T7" fmla="*/ 576 h 1059"/>
                <a:gd name="T8" fmla="*/ 190 w 767"/>
                <a:gd name="T9" fmla="*/ 1059 h 1059"/>
                <a:gd name="T10" fmla="*/ 577 w 767"/>
                <a:gd name="T11" fmla="*/ 933 h 1059"/>
                <a:gd name="T12" fmla="*/ 561 w 767"/>
                <a:gd name="T13" fmla="*/ 796 h 1059"/>
                <a:gd name="T14" fmla="*/ 767 w 767"/>
                <a:gd name="T15" fmla="*/ 347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1059">
                  <a:moveTo>
                    <a:pt x="767" y="347"/>
                  </a:moveTo>
                  <a:cubicBezTo>
                    <a:pt x="514" y="0"/>
                    <a:pt x="514" y="0"/>
                    <a:pt x="514" y="0"/>
                  </a:cubicBezTo>
                  <a:cubicBezTo>
                    <a:pt x="129" y="279"/>
                    <a:pt x="129" y="279"/>
                    <a:pt x="129" y="279"/>
                  </a:cubicBezTo>
                  <a:cubicBezTo>
                    <a:pt x="43" y="342"/>
                    <a:pt x="0" y="475"/>
                    <a:pt x="33" y="576"/>
                  </a:cubicBezTo>
                  <a:cubicBezTo>
                    <a:pt x="190" y="1059"/>
                    <a:pt x="190" y="1059"/>
                    <a:pt x="190" y="1059"/>
                  </a:cubicBezTo>
                  <a:cubicBezTo>
                    <a:pt x="577" y="933"/>
                    <a:pt x="577" y="933"/>
                    <a:pt x="577" y="933"/>
                  </a:cubicBezTo>
                  <a:cubicBezTo>
                    <a:pt x="566" y="889"/>
                    <a:pt x="561" y="843"/>
                    <a:pt x="561" y="796"/>
                  </a:cubicBezTo>
                  <a:cubicBezTo>
                    <a:pt x="561" y="616"/>
                    <a:pt x="641" y="456"/>
                    <a:pt x="767" y="347"/>
                  </a:cubicBezTo>
                  <a:close/>
                </a:path>
              </a:pathLst>
            </a:custGeom>
            <a:solidFill>
              <a:srgbClr val="DD3645"/>
            </a:solidFill>
            <a:ln>
              <a:noFill/>
            </a:ln>
            <a:effectLst>
              <a:outerShdw blurRad="254000" dist="1905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文本框 55">
              <a:extLst>
                <a:ext uri="{FF2B5EF4-FFF2-40B4-BE49-F238E27FC236}">
                  <a16:creationId xmlns="" xmlns:a16="http://schemas.microsoft.com/office/drawing/2014/main" id="{15A38657-D580-4298-94D6-75D2FCF53531}"/>
                </a:ext>
              </a:extLst>
            </p:cNvPr>
            <p:cNvSpPr txBox="1"/>
            <p:nvPr/>
          </p:nvSpPr>
          <p:spPr>
            <a:xfrm>
              <a:off x="7481696" y="3047396"/>
              <a:ext cx="80021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共享</a:t>
              </a:r>
            </a:p>
          </p:txBody>
        </p:sp>
      </p:grpSp>
      <p:grpSp>
        <p:nvGrpSpPr>
          <p:cNvPr id="58" name="组合 57"/>
          <p:cNvGrpSpPr/>
          <p:nvPr/>
        </p:nvGrpSpPr>
        <p:grpSpPr>
          <a:xfrm>
            <a:off x="8711921" y="3206168"/>
            <a:ext cx="1212718" cy="1212719"/>
            <a:chOff x="8711921" y="3206168"/>
            <a:chExt cx="1212718" cy="1212719"/>
          </a:xfrm>
        </p:grpSpPr>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1921" y="3206168"/>
              <a:ext cx="1212718" cy="1212719"/>
            </a:xfrm>
            <a:prstGeom prst="rect">
              <a:avLst/>
            </a:prstGeom>
            <a:effectLst>
              <a:outerShdw blurRad="254000" dist="190500" dir="2700000" sx="102000" sy="102000" algn="tl" rotWithShape="0">
                <a:prstClr val="black">
                  <a:alpha val="28000"/>
                </a:prstClr>
              </a:outerShdw>
            </a:effectLst>
          </p:spPr>
        </p:pic>
        <p:sp>
          <p:nvSpPr>
            <p:cNvPr id="57" name="矩形 56"/>
            <p:cNvSpPr/>
            <p:nvPr/>
          </p:nvSpPr>
          <p:spPr>
            <a:xfrm>
              <a:off x="8895406" y="3508139"/>
              <a:ext cx="845745" cy="646331"/>
            </a:xfrm>
            <a:prstGeom prst="rect">
              <a:avLst/>
            </a:prstGeom>
          </p:spPr>
          <p:txBody>
            <a:bodyPr wrap="none">
              <a:spAutoFit/>
            </a:bodyPr>
            <a:lstStyle/>
            <a:p>
              <a:pPr algn="ctr"/>
              <a:r>
                <a:rPr lang="zh-CN" altLang="en-US" b="1" kern="0" spc="120" dirty="0">
                  <a:solidFill>
                    <a:srgbClr val="C00000"/>
                  </a:solidFill>
                  <a:latin typeface="微软雅黑" panose="020B0503020204020204" pitchFamily="34" charset="-122"/>
                  <a:ea typeface="微软雅黑" panose="020B0503020204020204" pitchFamily="34" charset="-122"/>
                </a:rPr>
                <a:t>体制</a:t>
              </a:r>
              <a:endParaRPr lang="en-US" altLang="zh-CN" b="1" kern="0" spc="120" dirty="0">
                <a:solidFill>
                  <a:srgbClr val="C00000"/>
                </a:solidFill>
                <a:latin typeface="微软雅黑" panose="020B0503020204020204" pitchFamily="34" charset="-122"/>
                <a:ea typeface="微软雅黑" panose="020B0503020204020204" pitchFamily="34" charset="-122"/>
              </a:endParaRPr>
            </a:p>
            <a:p>
              <a:pPr algn="ctr"/>
              <a:r>
                <a:rPr lang="zh-CN" altLang="en-US" b="1" kern="0" spc="120" dirty="0">
                  <a:solidFill>
                    <a:srgbClr val="C00000"/>
                  </a:solidFill>
                  <a:latin typeface="微软雅黑" panose="020B0503020204020204" pitchFamily="34" charset="-122"/>
                  <a:ea typeface="微软雅黑" panose="020B0503020204020204" pitchFamily="34" charset="-122"/>
                </a:rPr>
                <a:t> 机制 </a:t>
              </a:r>
              <a:endParaRPr lang="zh-CN" altLang="en-US"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1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2"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 xmlns:a16="http://schemas.microsoft.com/office/drawing/2014/main" id="{73ED7F6A-27D5-4385-A485-F9C2B9A9BF5C}"/>
              </a:ext>
            </a:extLst>
          </p:cNvPr>
          <p:cNvGrpSpPr/>
          <p:nvPr/>
        </p:nvGrpSpPr>
        <p:grpSpPr>
          <a:xfrm>
            <a:off x="1775520" y="1011076"/>
            <a:ext cx="1141363" cy="4865849"/>
            <a:chOff x="1785987" y="1542465"/>
            <a:chExt cx="1141363" cy="4865849"/>
          </a:xfrm>
        </p:grpSpPr>
        <p:grpSp>
          <p:nvGrpSpPr>
            <p:cNvPr id="20" name="组合 19">
              <a:extLst>
                <a:ext uri="{FF2B5EF4-FFF2-40B4-BE49-F238E27FC236}">
                  <a16:creationId xmlns="" xmlns:a16="http://schemas.microsoft.com/office/drawing/2014/main" id="{26171375-C316-41B3-A1B0-389BAAE44B40}"/>
                </a:ext>
              </a:extLst>
            </p:cNvPr>
            <p:cNvGrpSpPr/>
            <p:nvPr/>
          </p:nvGrpSpPr>
          <p:grpSpPr>
            <a:xfrm>
              <a:off x="1785987" y="3068480"/>
              <a:ext cx="712215" cy="721040"/>
              <a:chOff x="1779744" y="1316662"/>
              <a:chExt cx="712215" cy="721040"/>
            </a:xfrm>
          </p:grpSpPr>
          <p:sp>
            <p:nvSpPr>
              <p:cNvPr id="22" name="Oval 17">
                <a:extLst>
                  <a:ext uri="{FF2B5EF4-FFF2-40B4-BE49-F238E27FC236}">
                    <a16:creationId xmlns="" xmlns:a16="http://schemas.microsoft.com/office/drawing/2014/main" id="{3E9D68DF-2A3F-477E-8FB6-5ABDD084C8D6}"/>
                  </a:ext>
                </a:extLst>
              </p:cNvPr>
              <p:cNvSpPr>
                <a:spLocks noChangeArrowheads="1"/>
              </p:cNvSpPr>
              <p:nvPr/>
            </p:nvSpPr>
            <p:spPr bwMode="auto">
              <a:xfrm>
                <a:off x="1779744" y="1316662"/>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 xmlns:a16="http://schemas.microsoft.com/office/drawing/2014/main" id="{9FD61A4C-8E3E-4634-8E3A-18460378394A}"/>
                  </a:ext>
                </a:extLst>
              </p:cNvPr>
              <p:cNvSpPr>
                <a:spLocks noEditPoints="1"/>
              </p:cNvSpPr>
              <p:nvPr/>
            </p:nvSpPr>
            <p:spPr bwMode="auto">
              <a:xfrm>
                <a:off x="1924520" y="150976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 xmlns:a16="http://schemas.microsoft.com/office/drawing/2014/main" id="{60F7F33C-487B-4786-8BDF-383B07BAA08E}"/>
                </a:ext>
              </a:extLst>
            </p:cNvPr>
            <p:cNvCxnSpPr>
              <a:cxnSpLocks/>
            </p:cNvCxnSpPr>
            <p:nvPr/>
          </p:nvCxnSpPr>
          <p:spPr>
            <a:xfrm>
              <a:off x="2927350" y="1542465"/>
              <a:ext cx="0" cy="4865849"/>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 xmlns:a16="http://schemas.microsoft.com/office/drawing/2014/main" id="{CE270634-10CF-4B0D-8591-902D245DA937}"/>
              </a:ext>
            </a:extLst>
          </p:cNvPr>
          <p:cNvSpPr txBox="1"/>
          <p:nvPr/>
        </p:nvSpPr>
        <p:spPr>
          <a:xfrm>
            <a:off x="3215679" y="1011076"/>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40" name="矩形 39">
            <a:extLst>
              <a:ext uri="{FF2B5EF4-FFF2-40B4-BE49-F238E27FC236}">
                <a16:creationId xmlns="" xmlns:a16="http://schemas.microsoft.com/office/drawing/2014/main" id="{BF56736A-CEDA-4D47-9AD9-D51041FB5A19}"/>
              </a:ext>
            </a:extLst>
          </p:cNvPr>
          <p:cNvSpPr/>
          <p:nvPr/>
        </p:nvSpPr>
        <p:spPr>
          <a:xfrm>
            <a:off x="3143672" y="1916832"/>
            <a:ext cx="7128792" cy="3748719"/>
          </a:xfrm>
          <a:prstGeom prst="rect">
            <a:avLst/>
          </a:prstGeom>
        </p:spPr>
        <p:txBody>
          <a:bodyPr wrap="square">
            <a:spAutoFit/>
          </a:bodyPr>
          <a:lstStyle/>
          <a:p>
            <a:pPr marL="0" marR="0" lvl="0" algn="just" defTabSz="914400" rtl="0" eaLnBrk="1" fontAlgn="base" latinLnBrk="0">
              <a:lnSpc>
                <a:spcPct val="1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　　习近平总书记顺应时代和实践发展的新要求，鲜明提出要坚定不移贯彻新发展理念。新发展理念根植于中华大地，</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体现了</a:t>
            </a:r>
            <a:r>
              <a:rPr kumimoji="0" lang="zh-CN" altLang="en-US" sz="2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人民对美好生活的向往。全面贯彻落实新发展理念，必将深刻改变和重塑我国发展格局，奋力谱写决胜全面建成小康社会和全面建设社会主义现代化国家的壮丽篇章。</a:t>
            </a:r>
          </a:p>
        </p:txBody>
      </p:sp>
    </p:spTree>
    <p:extLst>
      <p:ext uri="{BB962C8B-B14F-4D97-AF65-F5344CB8AC3E}">
        <p14:creationId xmlns:p14="http://schemas.microsoft.com/office/powerpoint/2010/main" val="41039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
            <a:extLst>
              <a:ext uri="{FF2B5EF4-FFF2-40B4-BE49-F238E27FC236}">
                <a16:creationId xmlns="" xmlns:a16="http://schemas.microsoft.com/office/drawing/2014/main"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4317"/>
            <a:ext cx="12192000" cy="7157208"/>
          </a:xfrm>
          <a:prstGeom prst="rect">
            <a:avLst/>
          </a:prstGeom>
        </p:spPr>
      </p:pic>
      <p:grpSp>
        <p:nvGrpSpPr>
          <p:cNvPr id="4" name="组合 3">
            <a:extLst>
              <a:ext uri="{FF2B5EF4-FFF2-40B4-BE49-F238E27FC236}">
                <a16:creationId xmlns="" xmlns:a16="http://schemas.microsoft.com/office/drawing/2014/main" id="{BB806E11-A9F2-44C4-8CBE-88EB270D5205}"/>
              </a:ext>
            </a:extLst>
          </p:cNvPr>
          <p:cNvGrpSpPr/>
          <p:nvPr/>
        </p:nvGrpSpPr>
        <p:grpSpPr>
          <a:xfrm>
            <a:off x="1058474" y="1268760"/>
            <a:ext cx="10075052" cy="3589659"/>
            <a:chOff x="1066537" y="1279501"/>
            <a:chExt cx="10075052" cy="3589659"/>
          </a:xfrm>
        </p:grpSpPr>
        <p:sp>
          <p:nvSpPr>
            <p:cNvPr id="12" name="矩形: 圆角 11">
              <a:extLst>
                <a:ext uri="{FF2B5EF4-FFF2-40B4-BE49-F238E27FC236}">
                  <a16:creationId xmlns="" xmlns:a16="http://schemas.microsoft.com/office/drawing/2014/main" id="{17BC1323-0AA1-4A7A-969C-438BD8978AAF}"/>
                </a:ext>
              </a:extLst>
            </p:cNvPr>
            <p:cNvSpPr/>
            <p:nvPr/>
          </p:nvSpPr>
          <p:spPr>
            <a:xfrm>
              <a:off x="1066537" y="1970090"/>
              <a:ext cx="10075052" cy="2899070"/>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 xmlns:a16="http://schemas.microsoft.com/office/drawing/2014/main" id="{27612DE7-7055-480D-9F05-174A19CDC707}"/>
                </a:ext>
              </a:extLst>
            </p:cNvPr>
            <p:cNvSpPr/>
            <p:nvPr/>
          </p:nvSpPr>
          <p:spPr>
            <a:xfrm>
              <a:off x="1066537" y="1279501"/>
              <a:ext cx="25529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Helvetica" panose="020B0604020202020204" pitchFamily="34" charset="0"/>
                  <a:ea typeface="锐字锐线怒放黑简1.0" panose="02010604000000000000" pitchFamily="2" charset="-122"/>
                  <a:cs typeface="+mn-ea"/>
                  <a:sym typeface="Helvetica" panose="020B0604020202020204" pitchFamily="34" charset="0"/>
                </a:rPr>
                <a:t>问题与思考</a:t>
              </a:r>
            </a:p>
          </p:txBody>
        </p:sp>
      </p:grpSp>
      <p:sp>
        <p:nvSpPr>
          <p:cNvPr id="11" name="矩形 10">
            <a:extLst>
              <a:ext uri="{FF2B5EF4-FFF2-40B4-BE49-F238E27FC236}">
                <a16:creationId xmlns="" xmlns:a16="http://schemas.microsoft.com/office/drawing/2014/main" id="{328C2B96-F31C-4669-802A-3C7FE7B88741}"/>
              </a:ext>
            </a:extLst>
          </p:cNvPr>
          <p:cNvSpPr/>
          <p:nvPr/>
        </p:nvSpPr>
        <p:spPr>
          <a:xfrm>
            <a:off x="2279576" y="2204864"/>
            <a:ext cx="8483928" cy="2289858"/>
          </a:xfrm>
          <a:prstGeom prst="rect">
            <a:avLst/>
          </a:prstGeom>
        </p:spPr>
        <p:txBody>
          <a:bodyPr wrap="square">
            <a:spAutoFit/>
          </a:bodyPr>
          <a:lstStyle/>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新发展理念提出的意义何在？</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新发展理念的丰富内涵是什么？</a:t>
            </a:r>
          </a:p>
          <a:p>
            <a:pPr marL="457200" lvl="0" indent="-457200">
              <a:lnSpc>
                <a:spcPct val="12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新发展理念在哪些方面丰富发展了中国特色社会主义</a:t>
            </a:r>
            <a:endParaRPr lang="en-US" altLang="zh-CN" sz="2400" b="1" dirty="0">
              <a:solidFill>
                <a:schemeClr val="tx1"/>
              </a:solidFill>
              <a:latin typeface="微软雅黑" panose="020B0503020204020204" pitchFamily="34" charset="-122"/>
              <a:ea typeface="微软雅黑" panose="020B0503020204020204" pitchFamily="34" charset="-122"/>
            </a:endParaRPr>
          </a:p>
          <a:p>
            <a:pPr lvl="0">
              <a:lnSpc>
                <a:spcPct val="50000"/>
              </a:lnSpc>
              <a:spcBef>
                <a:spcPts val="1200"/>
              </a:spcBef>
              <a:buClr>
                <a:schemeClr val="tx1">
                  <a:lumMod val="95000"/>
                  <a:lumOff val="5000"/>
                </a:schemeClr>
              </a:buClr>
              <a:defRPr/>
            </a:pPr>
            <a:r>
              <a:rPr lang="en-US" altLang="zh-CN" sz="2400" b="1" dirty="0">
                <a:solidFill>
                  <a:schemeClr val="tx1"/>
                </a:solidFill>
                <a:latin typeface="微软雅黑" panose="020B0503020204020204" pitchFamily="34" charset="-122"/>
                <a:ea typeface="微软雅黑" panose="020B0503020204020204" pitchFamily="34" charset="-122"/>
              </a:rPr>
              <a:t>     </a:t>
            </a:r>
            <a:r>
              <a:rPr lang="zh-CN" altLang="en-US" sz="2400" b="1" dirty="0">
                <a:solidFill>
                  <a:schemeClr val="tx1"/>
                </a:solidFill>
                <a:latin typeface="微软雅黑" panose="020B0503020204020204" pitchFamily="34" charset="-122"/>
                <a:ea typeface="微软雅黑" panose="020B0503020204020204" pitchFamily="34" charset="-122"/>
              </a:rPr>
              <a:t>政治经济学？</a:t>
            </a:r>
          </a:p>
        </p:txBody>
      </p:sp>
    </p:spTree>
    <p:extLst>
      <p:ext uri="{BB962C8B-B14F-4D97-AF65-F5344CB8AC3E}">
        <p14:creationId xmlns:p14="http://schemas.microsoft.com/office/powerpoint/2010/main" val="3321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 xmlns:a16="http://schemas.microsoft.com/office/drawing/2014/main" id="{8C9312CD-9CA5-49F8-B03D-E96C8A44F33E}"/>
              </a:ext>
            </a:extLst>
          </p:cNvPr>
          <p:cNvGrpSpPr/>
          <p:nvPr/>
        </p:nvGrpSpPr>
        <p:grpSpPr>
          <a:xfrm>
            <a:off x="1940541" y="1311512"/>
            <a:ext cx="544451" cy="3917688"/>
            <a:chOff x="1234107" y="1340768"/>
            <a:chExt cx="544451" cy="3917688"/>
          </a:xfrm>
        </p:grpSpPr>
        <p:sp>
          <p:nvSpPr>
            <p:cNvPr id="31" name="任意多边形 24610">
              <a:extLst>
                <a:ext uri="{FF2B5EF4-FFF2-40B4-BE49-F238E27FC236}">
                  <a16:creationId xmlns="" xmlns:a16="http://schemas.microsoft.com/office/drawing/2014/main" id="{105F17F7-A895-46EB-8DD0-A9C86147A7B1}"/>
                </a:ext>
              </a:extLst>
            </p:cNvPr>
            <p:cNvSpPr>
              <a:spLocks noChangeArrowheads="1"/>
            </p:cNvSpPr>
            <p:nvPr/>
          </p:nvSpPr>
          <p:spPr bwMode="auto">
            <a:xfrm>
              <a:off x="1234107" y="1340768"/>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32" name="直接箭头连接符 31">
              <a:extLst>
                <a:ext uri="{FF2B5EF4-FFF2-40B4-BE49-F238E27FC236}">
                  <a16:creationId xmlns="" xmlns:a16="http://schemas.microsoft.com/office/drawing/2014/main" id="{44F5FA2C-A15A-4A18-A797-ABC4B94C4C8B}"/>
                </a:ext>
              </a:extLst>
            </p:cNvPr>
            <p:cNvCxnSpPr>
              <a:cxnSpLocks/>
            </p:cNvCxnSpPr>
            <p:nvPr/>
          </p:nvCxnSpPr>
          <p:spPr>
            <a:xfrm>
              <a:off x="1778558" y="1340768"/>
              <a:ext cx="0" cy="3917688"/>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56" name="TextBox 100">
            <a:extLst>
              <a:ext uri="{FF2B5EF4-FFF2-40B4-BE49-F238E27FC236}">
                <a16:creationId xmlns="" xmlns:a16="http://schemas.microsoft.com/office/drawing/2014/main" id="{481253D9-E17A-4FF0-8716-21CA71F76AF0}"/>
              </a:ext>
            </a:extLst>
          </p:cNvPr>
          <p:cNvSpPr txBox="1">
            <a:spLocks noChangeArrowheads="1"/>
          </p:cNvSpPr>
          <p:nvPr/>
        </p:nvSpPr>
        <p:spPr bwMode="auto">
          <a:xfrm>
            <a:off x="2999656" y="1289615"/>
            <a:ext cx="7993177" cy="256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eaLnBrk="1" hangingPunct="1">
              <a:lnSpc>
                <a:spcPct val="120000"/>
              </a:lnSpc>
              <a:spcBef>
                <a:spcPts val="3600"/>
              </a:spcBef>
              <a:defRPr/>
            </a:pPr>
            <a:r>
              <a:rPr lang="zh-CN" altLang="en-US" sz="2800" b="1" kern="0" spc="250" dirty="0">
                <a:solidFill>
                  <a:schemeClr val="tx1"/>
                </a:solidFill>
                <a:latin typeface="微软雅黑" panose="020B0503020204020204" pitchFamily="34" charset="-122"/>
                <a:ea typeface="微软雅黑" panose="020B0503020204020204" pitchFamily="34" charset="-122"/>
              </a:rPr>
              <a:t>一、引领我国发展全局深刻变革的科学指引</a:t>
            </a:r>
            <a:endParaRPr kumimoji="0" lang="en-US" altLang="zh-CN" sz="2800" b="1" i="0" u="none" strike="noStrike" kern="0" cap="none" spc="25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Helvetica" panose="020B0604020202020204" pitchFamily="34" charset="0"/>
            </a:endParaRPr>
          </a:p>
          <a:p>
            <a:pPr lvl="0" eaLnBrk="1" hangingPunct="1">
              <a:lnSpc>
                <a:spcPct val="120000"/>
              </a:lnSpc>
              <a:spcBef>
                <a:spcPts val="3600"/>
              </a:spcBef>
              <a:defRPr/>
            </a:pPr>
            <a:r>
              <a:rPr lang="zh-CN" altLang="en-US" sz="2800" b="1" kern="0" spc="250" dirty="0">
                <a:solidFill>
                  <a:schemeClr val="tx1"/>
                </a:solidFill>
                <a:latin typeface="微软雅黑" panose="020B0503020204020204" pitchFamily="34" charset="-122"/>
                <a:ea typeface="微软雅黑" panose="020B0503020204020204" pitchFamily="34" charset="-122"/>
              </a:rPr>
              <a:t>二、新发展理念的丰富内涵</a:t>
            </a:r>
            <a:endParaRPr lang="en-US" altLang="zh-CN" sz="2800" b="1" kern="0" spc="250" dirty="0">
              <a:solidFill>
                <a:schemeClr val="tx1"/>
              </a:solidFill>
              <a:latin typeface="微软雅黑" panose="020B0503020204020204" pitchFamily="34" charset="-122"/>
              <a:ea typeface="微软雅黑" panose="020B0503020204020204" pitchFamily="34" charset="-122"/>
            </a:endParaRPr>
          </a:p>
          <a:p>
            <a:pPr lvl="0" eaLnBrk="1" hangingPunct="1">
              <a:lnSpc>
                <a:spcPct val="120000"/>
              </a:lnSpc>
              <a:spcBef>
                <a:spcPts val="3600"/>
              </a:spcBef>
              <a:defRPr/>
            </a:pPr>
            <a:r>
              <a:rPr kumimoji="0" lang="zh-CN" altLang="en-US" sz="2800" b="1" i="0" u="none" strike="noStrike" kern="0" cap="none" spc="25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三</a:t>
            </a:r>
            <a:r>
              <a:rPr lang="zh-CN" altLang="en-US" sz="2800" b="1" kern="0" spc="250" dirty="0">
                <a:solidFill>
                  <a:schemeClr val="tx1"/>
                </a:solidFill>
                <a:latin typeface="微软雅黑" panose="020B0503020204020204" pitchFamily="34" charset="-122"/>
                <a:ea typeface="微软雅黑" panose="020B0503020204020204" pitchFamily="34" charset="-122"/>
              </a:rPr>
              <a:t>、新发展理念丰富发展了中国特色社会主义</a:t>
            </a:r>
            <a:endParaRPr lang="en-US" altLang="zh-CN" sz="2800" b="1" kern="0" spc="250" dirty="0">
              <a:solidFill>
                <a:schemeClr val="tx1"/>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 xmlns:a16="http://schemas.microsoft.com/office/drawing/2014/main" id="{AA463383-1DFF-4DA8-A5C4-ECF55FF8424C}"/>
              </a:ext>
            </a:extLst>
          </p:cNvPr>
          <p:cNvSpPr/>
          <p:nvPr/>
        </p:nvSpPr>
        <p:spPr>
          <a:xfrm>
            <a:off x="3648026" y="3789040"/>
            <a:ext cx="2279791" cy="523220"/>
          </a:xfrm>
          <a:prstGeom prst="rect">
            <a:avLst/>
          </a:prstGeom>
        </p:spPr>
        <p:txBody>
          <a:bodyPr wrap="none">
            <a:spAutoFit/>
          </a:bodyPr>
          <a:lstStyle/>
          <a:p>
            <a:r>
              <a:rPr lang="en-US" altLang="zh-CN" sz="2800" b="1" kern="0" spc="250" dirty="0">
                <a:solidFill>
                  <a:schemeClr val="tx1"/>
                </a:solidFill>
                <a:latin typeface="微软雅黑" panose="020B0503020204020204" pitchFamily="34" charset="-122"/>
                <a:ea typeface="微软雅黑" panose="020B0503020204020204" pitchFamily="34" charset="-122"/>
              </a:rPr>
              <a:t> </a:t>
            </a:r>
            <a:r>
              <a:rPr lang="zh-CN" altLang="en-US" sz="2800" b="1" kern="0" spc="250" dirty="0">
                <a:solidFill>
                  <a:schemeClr val="tx1"/>
                </a:solidFill>
                <a:latin typeface="微软雅黑" panose="020B0503020204020204" pitchFamily="34" charset="-122"/>
                <a:ea typeface="微软雅黑" panose="020B0503020204020204" pitchFamily="34" charset="-122"/>
              </a:rPr>
              <a:t>政治经济学</a:t>
            </a:r>
            <a:endParaRPr lang="zh-CN" altLang="en-US" sz="2800" dirty="0">
              <a:solidFill>
                <a:schemeClr val="tx1"/>
              </a:solidFill>
            </a:endParaRPr>
          </a:p>
        </p:txBody>
      </p:sp>
      <p:sp>
        <p:nvSpPr>
          <p:cNvPr id="59" name="矩形 58">
            <a:extLst>
              <a:ext uri="{FF2B5EF4-FFF2-40B4-BE49-F238E27FC236}">
                <a16:creationId xmlns="" xmlns:a16="http://schemas.microsoft.com/office/drawing/2014/main" id="{481FE7EA-EA54-4401-AE80-E0E1C18D20FC}"/>
              </a:ext>
            </a:extLst>
          </p:cNvPr>
          <p:cNvSpPr/>
          <p:nvPr/>
        </p:nvSpPr>
        <p:spPr>
          <a:xfrm>
            <a:off x="2964840" y="4735604"/>
            <a:ext cx="6833922" cy="565604"/>
          </a:xfrm>
          <a:prstGeom prst="rect">
            <a:avLst/>
          </a:prstGeom>
        </p:spPr>
        <p:txBody>
          <a:bodyPr wrap="none">
            <a:spAutoFit/>
          </a:bodyPr>
          <a:lstStyle/>
          <a:p>
            <a:pPr lvl="0" eaLnBrk="1" hangingPunct="1">
              <a:lnSpc>
                <a:spcPct val="120000"/>
              </a:lnSpc>
              <a:spcBef>
                <a:spcPts val="3600"/>
              </a:spcBef>
              <a:defRPr/>
            </a:pPr>
            <a:r>
              <a:rPr lang="zh-CN" altLang="en-US" sz="2800" b="1" kern="0" spc="250" dirty="0">
                <a:solidFill>
                  <a:schemeClr val="tx1"/>
                </a:solidFill>
                <a:latin typeface="微软雅黑" panose="020B0503020204020204" pitchFamily="34" charset="-122"/>
                <a:ea typeface="微软雅黑" panose="020B0503020204020204" pitchFamily="34" charset="-122"/>
              </a:rPr>
              <a:t>四、提高贯彻新发展理念的能力和水平</a:t>
            </a:r>
            <a:endParaRPr lang="en-US" altLang="zh-CN" sz="2800" b="1" kern="0" spc="25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085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2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F05A1D0-9941-49D7-9D79-BE9C0759B287}"/>
              </a:ext>
            </a:extLst>
          </p:cNvPr>
          <p:cNvSpPr/>
          <p:nvPr/>
        </p:nvSpPr>
        <p:spPr>
          <a:xfrm>
            <a:off x="1055440" y="2808832"/>
            <a:ext cx="10080630" cy="764184"/>
          </a:xfrm>
          <a:prstGeom prst="rect">
            <a:avLst/>
          </a:prstGeom>
        </p:spPr>
        <p:txBody>
          <a:bodyPr wrap="square">
            <a:spAutoFit/>
          </a:bodyPr>
          <a:lstStyle/>
          <a:p>
            <a:pPr lvl="0" algn="ctr" eaLnBrk="1" fontAlgn="auto" hangingPunct="1">
              <a:lnSpc>
                <a:spcPts val="5500"/>
              </a:lnSpc>
              <a:spcBef>
                <a:spcPts val="0"/>
              </a:spcBef>
              <a:spcAft>
                <a:spcPts val="0"/>
              </a:spcAft>
            </a:pPr>
            <a:r>
              <a:rPr lang="zh-CN" altLang="en-US" sz="3600" b="1" spc="700" dirty="0">
                <a:solidFill>
                  <a:prstClr val="black">
                    <a:lumMod val="85000"/>
                    <a:lumOff val="15000"/>
                  </a:prstClr>
                </a:solidFill>
                <a:latin typeface="华文新魏" panose="02010800040101010101" pitchFamily="2" charset="-122"/>
                <a:ea typeface="华文新魏" panose="02010800040101010101" pitchFamily="2" charset="-122"/>
                <a:cs typeface="微软雅黑" panose="020B0503020204020204" pitchFamily="34" charset="-122"/>
              </a:rPr>
              <a:t>新发展理念就是指挥棒、红绿灯</a:t>
            </a:r>
          </a:p>
        </p:txBody>
      </p:sp>
      <p:sp>
        <p:nvSpPr>
          <p:cNvPr id="2" name="TextBox 100">
            <a:extLst>
              <a:ext uri="{FF2B5EF4-FFF2-40B4-BE49-F238E27FC236}">
                <a16:creationId xmlns="" xmlns:a16="http://schemas.microsoft.com/office/drawing/2014/main" id="{218456A2-636C-4F41-8CE6-EC06E101A935}"/>
              </a:ext>
            </a:extLst>
          </p:cNvPr>
          <p:cNvSpPr txBox="1">
            <a:spLocks noChangeArrowheads="1"/>
          </p:cNvSpPr>
          <p:nvPr/>
        </p:nvSpPr>
        <p:spPr bwMode="auto">
          <a:xfrm>
            <a:off x="1122626" y="2005130"/>
            <a:ext cx="994674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eaLnBrk="1" hangingPunct="1">
              <a:defRPr/>
            </a:pPr>
            <a:r>
              <a:rPr lang="zh-CN" altLang="en-US" sz="3200" b="1" dirty="0">
                <a:solidFill>
                  <a:srgbClr val="C00000"/>
                </a:solidFill>
                <a:latin typeface="微软雅黑" panose="020B0503020204020204" pitchFamily="34" charset="-122"/>
                <a:ea typeface="微软雅黑" panose="020B0503020204020204" pitchFamily="34" charset="-122"/>
              </a:rPr>
              <a:t>一、引领我国发展全局深刻变革的科学指引</a:t>
            </a:r>
          </a:p>
        </p:txBody>
      </p:sp>
      <p:cxnSp>
        <p:nvCxnSpPr>
          <p:cNvPr id="5" name="直接箭头连接符 4">
            <a:extLst>
              <a:ext uri="{FF2B5EF4-FFF2-40B4-BE49-F238E27FC236}">
                <a16:creationId xmlns="" xmlns:a16="http://schemas.microsoft.com/office/drawing/2014/main" id="{A75B1BFA-0DF0-4B65-A6BA-14389A19CD98}"/>
              </a:ext>
            </a:extLst>
          </p:cNvPr>
          <p:cNvCxnSpPr>
            <a:cxnSpLocks/>
          </p:cNvCxnSpPr>
          <p:nvPr/>
        </p:nvCxnSpPr>
        <p:spPr>
          <a:xfrm>
            <a:off x="1053535" y="27111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76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146">
            <a:extLst>
              <a:ext uri="{FF2B5EF4-FFF2-40B4-BE49-F238E27FC236}">
                <a16:creationId xmlns="" xmlns:a16="http://schemas.microsoft.com/office/drawing/2014/main" id="{1852475E-1F67-46AC-960C-04AAB98AD604}"/>
              </a:ext>
            </a:extLst>
          </p:cNvPr>
          <p:cNvSpPr>
            <a:spLocks noChangeArrowheads="1"/>
          </p:cNvSpPr>
          <p:nvPr/>
        </p:nvSpPr>
        <p:spPr bwMode="auto">
          <a:xfrm>
            <a:off x="6034079" y="1542017"/>
            <a:ext cx="4680520"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None/>
            </a:pPr>
            <a:r>
              <a:rPr lang="zh-CN" altLang="en-US" sz="2200" dirty="0">
                <a:solidFill>
                  <a:schemeClr val="tx1">
                    <a:lumMod val="85000"/>
                    <a:lumOff val="15000"/>
                  </a:schemeClr>
                </a:solidFill>
                <a:latin typeface="Helvetica" panose="020B0604020202020204" pitchFamily="34" charset="0"/>
                <a:ea typeface="微软雅黑" panose="020B0503020204020204" pitchFamily="34" charset="-122"/>
              </a:rPr>
              <a:t>　　</a:t>
            </a:r>
            <a:r>
              <a:rPr lang="zh-CN" altLang="en-US" sz="2200" b="1" dirty="0">
                <a:solidFill>
                  <a:srgbClr val="C00000"/>
                </a:solidFill>
                <a:latin typeface="Helvetica" panose="020B0604020202020204" pitchFamily="34" charset="0"/>
                <a:ea typeface="微软雅黑" panose="020B0503020204020204" pitchFamily="34" charset="-122"/>
              </a:rPr>
              <a:t>新发展理念</a:t>
            </a:r>
            <a:r>
              <a:rPr lang="zh-CN" altLang="en-US" sz="2200" dirty="0">
                <a:solidFill>
                  <a:schemeClr val="tx1">
                    <a:lumMod val="85000"/>
                    <a:lumOff val="15000"/>
                  </a:schemeClr>
                </a:solidFill>
                <a:latin typeface="Helvetica" panose="020B0604020202020204" pitchFamily="34" charset="0"/>
                <a:ea typeface="微软雅黑" panose="020B0503020204020204" pitchFamily="34" charset="-122"/>
              </a:rPr>
              <a:t>不是凭空得来的，是我们在深刻总结国内外发展经验教训的基础上形成的，也是在深刻分析国内外发展大势的基础上形成的，集中反映了我们党对经济社会发展规律认识的深化，也是针对我国发展中的突出矛盾和问题提出来的</a:t>
            </a:r>
            <a:r>
              <a:rPr lang="zh-CN" altLang="en-US" sz="2200" dirty="0" smtClean="0">
                <a:solidFill>
                  <a:schemeClr val="tx1">
                    <a:lumMod val="85000"/>
                    <a:lumOff val="15000"/>
                  </a:schemeClr>
                </a:solidFill>
                <a:latin typeface="Helvetica" panose="020B0604020202020204" pitchFamily="34" charset="0"/>
                <a:ea typeface="微软雅黑" panose="020B0503020204020204" pitchFamily="34" charset="-122"/>
              </a:rPr>
              <a:t>。</a:t>
            </a:r>
            <a:endParaRPr lang="en-US" altLang="zh-CN" sz="2200" dirty="0">
              <a:solidFill>
                <a:schemeClr val="tx1">
                  <a:lumMod val="85000"/>
                  <a:lumOff val="15000"/>
                </a:schemeClr>
              </a:solidFill>
              <a:latin typeface="Helvetica" panose="020B0604020202020204" pitchFamily="34" charset="0"/>
              <a:ea typeface="微软雅黑" panose="020B0503020204020204" pitchFamily="34" charset="-122"/>
            </a:endParaRPr>
          </a:p>
        </p:txBody>
      </p:sp>
      <p:grpSp>
        <p:nvGrpSpPr>
          <p:cNvPr id="5" name="组合 4"/>
          <p:cNvGrpSpPr/>
          <p:nvPr/>
        </p:nvGrpSpPr>
        <p:grpSpPr>
          <a:xfrm>
            <a:off x="1559496" y="1416021"/>
            <a:ext cx="3819858" cy="3819856"/>
            <a:chOff x="1559496" y="1416021"/>
            <a:chExt cx="3819858" cy="3819856"/>
          </a:xfrm>
        </p:grpSpPr>
        <p:grpSp>
          <p:nvGrpSpPr>
            <p:cNvPr id="6" name="ïṥḻíďe"/>
            <p:cNvGrpSpPr/>
            <p:nvPr/>
          </p:nvGrpSpPr>
          <p:grpSpPr>
            <a:xfrm>
              <a:off x="1559496" y="1416021"/>
              <a:ext cx="3819858" cy="3819856"/>
              <a:chOff x="4186071" y="1714500"/>
              <a:chExt cx="3819858" cy="3819856"/>
            </a:xfrm>
          </p:grpSpPr>
          <p:sp>
            <p:nvSpPr>
              <p:cNvPr id="12" name="îSḷiḓê"/>
              <p:cNvSpPr/>
              <p:nvPr/>
            </p:nvSpPr>
            <p:spPr>
              <a:xfrm>
                <a:off x="4186071" y="1714500"/>
                <a:ext cx="3819858" cy="3819856"/>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3" name="ïṡľídè"/>
              <p:cNvSpPr/>
              <p:nvPr/>
            </p:nvSpPr>
            <p:spPr bwMode="auto">
              <a:xfrm flipH="1">
                <a:off x="6097670" y="2030810"/>
                <a:ext cx="1802498" cy="1901438"/>
              </a:xfrm>
              <a:custGeom>
                <a:avLst/>
                <a:gdLst>
                  <a:gd name="T0" fmla="*/ 1063 w 1063"/>
                  <a:gd name="T1" fmla="*/ 360 h 1121"/>
                  <a:gd name="T2" fmla="*/ 568 w 1063"/>
                  <a:gd name="T3" fmla="*/ 0 h 1121"/>
                  <a:gd name="T4" fmla="*/ 0 w 1063"/>
                  <a:gd name="T5" fmla="*/ 941 h 1121"/>
                  <a:gd name="T6" fmla="*/ 15 w 1063"/>
                  <a:gd name="T7" fmla="*/ 1121 h 1121"/>
                  <a:gd name="T8" fmla="*/ 510 w 1063"/>
                  <a:gd name="T9" fmla="*/ 761 h 1121"/>
                  <a:gd name="T10" fmla="*/ 1063 w 1063"/>
                  <a:gd name="T11" fmla="*/ 360 h 1121"/>
                </a:gdLst>
                <a:ahLst/>
                <a:cxnLst>
                  <a:cxn ang="0">
                    <a:pos x="T0" y="T1"/>
                  </a:cxn>
                  <a:cxn ang="0">
                    <a:pos x="T2" y="T3"/>
                  </a:cxn>
                  <a:cxn ang="0">
                    <a:pos x="T4" y="T5"/>
                  </a:cxn>
                  <a:cxn ang="0">
                    <a:pos x="T6" y="T7"/>
                  </a:cxn>
                  <a:cxn ang="0">
                    <a:pos x="T8" y="T9"/>
                  </a:cxn>
                  <a:cxn ang="0">
                    <a:pos x="T10" y="T11"/>
                  </a:cxn>
                </a:cxnLst>
                <a:rect l="0" t="0" r="r" b="b"/>
                <a:pathLst>
                  <a:path w="1063" h="1121">
                    <a:moveTo>
                      <a:pt x="1063" y="360"/>
                    </a:moveTo>
                    <a:cubicBezTo>
                      <a:pt x="568" y="0"/>
                      <a:pt x="568" y="0"/>
                      <a:pt x="568" y="0"/>
                    </a:cubicBezTo>
                    <a:cubicBezTo>
                      <a:pt x="230" y="178"/>
                      <a:pt x="0" y="533"/>
                      <a:pt x="0" y="941"/>
                    </a:cubicBezTo>
                    <a:cubicBezTo>
                      <a:pt x="0" y="1002"/>
                      <a:pt x="5" y="1062"/>
                      <a:pt x="15" y="1121"/>
                    </a:cubicBezTo>
                    <a:cubicBezTo>
                      <a:pt x="510" y="761"/>
                      <a:pt x="510" y="761"/>
                      <a:pt x="510" y="761"/>
                    </a:cubicBezTo>
                    <a:cubicBezTo>
                      <a:pt x="1063" y="360"/>
                      <a:pt x="1063" y="360"/>
                      <a:pt x="1063" y="360"/>
                    </a:cubicBezTo>
                  </a:path>
                </a:pathLst>
              </a:custGeom>
              <a:solidFill>
                <a:srgbClr val="A41D16"/>
              </a:solidFill>
              <a:ln>
                <a:solidFill>
                  <a:srgbClr val="B4AEAE"/>
                </a:soli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4" name="ísḷíde"/>
              <p:cNvSpPr/>
              <p:nvPr/>
            </p:nvSpPr>
            <p:spPr bwMode="auto">
              <a:xfrm flipH="1">
                <a:off x="4840796" y="1824319"/>
                <a:ext cx="2096462" cy="1497060"/>
              </a:xfrm>
              <a:custGeom>
                <a:avLst/>
                <a:gdLst>
                  <a:gd name="T0" fmla="*/ 1048 w 1236"/>
                  <a:gd name="T1" fmla="*/ 883 h 883"/>
                  <a:gd name="T2" fmla="*/ 1236 w 1236"/>
                  <a:gd name="T3" fmla="*/ 302 h 883"/>
                  <a:gd name="T4" fmla="*/ 495 w 1236"/>
                  <a:gd name="T5" fmla="*/ 0 h 883"/>
                  <a:gd name="T6" fmla="*/ 0 w 1236"/>
                  <a:gd name="T7" fmla="*/ 122 h 883"/>
                  <a:gd name="T8" fmla="*/ 495 w 1236"/>
                  <a:gd name="T9" fmla="*/ 482 h 883"/>
                  <a:gd name="T10" fmla="*/ 1048 w 1236"/>
                  <a:gd name="T11" fmla="*/ 883 h 883"/>
                </a:gdLst>
                <a:ahLst/>
                <a:cxnLst>
                  <a:cxn ang="0">
                    <a:pos x="T0" y="T1"/>
                  </a:cxn>
                  <a:cxn ang="0">
                    <a:pos x="T2" y="T3"/>
                  </a:cxn>
                  <a:cxn ang="0">
                    <a:pos x="T4" y="T5"/>
                  </a:cxn>
                  <a:cxn ang="0">
                    <a:pos x="T6" y="T7"/>
                  </a:cxn>
                  <a:cxn ang="0">
                    <a:pos x="T8" y="T9"/>
                  </a:cxn>
                  <a:cxn ang="0">
                    <a:pos x="T10" y="T11"/>
                  </a:cxn>
                </a:cxnLst>
                <a:rect l="0" t="0" r="r" b="b"/>
                <a:pathLst>
                  <a:path w="1236" h="883">
                    <a:moveTo>
                      <a:pt x="1048" y="883"/>
                    </a:moveTo>
                    <a:cubicBezTo>
                      <a:pt x="1236" y="302"/>
                      <a:pt x="1236" y="302"/>
                      <a:pt x="1236" y="302"/>
                    </a:cubicBezTo>
                    <a:cubicBezTo>
                      <a:pt x="1045" y="115"/>
                      <a:pt x="783" y="0"/>
                      <a:pt x="495" y="0"/>
                    </a:cubicBezTo>
                    <a:cubicBezTo>
                      <a:pt x="316" y="0"/>
                      <a:pt x="148" y="45"/>
                      <a:pt x="0" y="122"/>
                    </a:cubicBezTo>
                    <a:cubicBezTo>
                      <a:pt x="495" y="482"/>
                      <a:pt x="495" y="482"/>
                      <a:pt x="495" y="482"/>
                    </a:cubicBezTo>
                    <a:cubicBezTo>
                      <a:pt x="1048" y="883"/>
                      <a:pt x="1048" y="883"/>
                      <a:pt x="1048" y="883"/>
                    </a:cubicBezTo>
                  </a:path>
                </a:pathLst>
              </a:custGeom>
              <a:solidFill>
                <a:srgbClr val="A41D16"/>
              </a:solidFill>
              <a:ln>
                <a:solidFill>
                  <a:srgbClr val="B4AEAE"/>
                </a:soli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5" name="isļiďé"/>
              <p:cNvSpPr/>
              <p:nvPr/>
            </p:nvSpPr>
            <p:spPr bwMode="auto">
              <a:xfrm flipH="1">
                <a:off x="4296606" y="2336245"/>
                <a:ext cx="1222457" cy="2087854"/>
              </a:xfrm>
              <a:custGeom>
                <a:avLst/>
                <a:gdLst>
                  <a:gd name="T0" fmla="*/ 400 w 721"/>
                  <a:gd name="T1" fmla="*/ 0 h 1231"/>
                  <a:gd name="T2" fmla="*/ 212 w 721"/>
                  <a:gd name="T3" fmla="*/ 581 h 1231"/>
                  <a:gd name="T4" fmla="*/ 0 w 721"/>
                  <a:gd name="T5" fmla="*/ 1231 h 1231"/>
                  <a:gd name="T6" fmla="*/ 612 w 721"/>
                  <a:gd name="T7" fmla="*/ 1231 h 1231"/>
                  <a:gd name="T8" fmla="*/ 721 w 721"/>
                  <a:gd name="T9" fmla="*/ 761 h 1231"/>
                  <a:gd name="T10" fmla="*/ 400 w 721"/>
                  <a:gd name="T11" fmla="*/ 0 h 1231"/>
                </a:gdLst>
                <a:ahLst/>
                <a:cxnLst>
                  <a:cxn ang="0">
                    <a:pos x="T0" y="T1"/>
                  </a:cxn>
                  <a:cxn ang="0">
                    <a:pos x="T2" y="T3"/>
                  </a:cxn>
                  <a:cxn ang="0">
                    <a:pos x="T4" y="T5"/>
                  </a:cxn>
                  <a:cxn ang="0">
                    <a:pos x="T6" y="T7"/>
                  </a:cxn>
                  <a:cxn ang="0">
                    <a:pos x="T8" y="T9"/>
                  </a:cxn>
                  <a:cxn ang="0">
                    <a:pos x="T10" y="T11"/>
                  </a:cxn>
                </a:cxnLst>
                <a:rect l="0" t="0" r="r" b="b"/>
                <a:pathLst>
                  <a:path w="721" h="1231">
                    <a:moveTo>
                      <a:pt x="400" y="0"/>
                    </a:moveTo>
                    <a:cubicBezTo>
                      <a:pt x="212" y="581"/>
                      <a:pt x="212" y="581"/>
                      <a:pt x="212" y="581"/>
                    </a:cubicBezTo>
                    <a:cubicBezTo>
                      <a:pt x="0" y="1231"/>
                      <a:pt x="0" y="1231"/>
                      <a:pt x="0" y="1231"/>
                    </a:cubicBezTo>
                    <a:cubicBezTo>
                      <a:pt x="612" y="1231"/>
                      <a:pt x="612" y="1231"/>
                      <a:pt x="612" y="1231"/>
                    </a:cubicBezTo>
                    <a:cubicBezTo>
                      <a:pt x="682" y="1090"/>
                      <a:pt x="721" y="930"/>
                      <a:pt x="721" y="761"/>
                    </a:cubicBezTo>
                    <a:cubicBezTo>
                      <a:pt x="721" y="463"/>
                      <a:pt x="598" y="193"/>
                      <a:pt x="400" y="0"/>
                    </a:cubicBezTo>
                  </a:path>
                </a:pathLst>
              </a:custGeom>
              <a:solidFill>
                <a:srgbClr val="A41D16"/>
              </a:solidFill>
              <a:ln>
                <a:solidFill>
                  <a:srgbClr val="B4AEAE"/>
                </a:soli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6" name="íšḻîḍé"/>
              <p:cNvSpPr/>
              <p:nvPr/>
            </p:nvSpPr>
            <p:spPr bwMode="auto">
              <a:xfrm flipH="1">
                <a:off x="6357217" y="3321379"/>
                <a:ext cx="1517855" cy="2089288"/>
              </a:xfrm>
              <a:custGeom>
                <a:avLst/>
                <a:gdLst>
                  <a:gd name="T0" fmla="*/ 706 w 895"/>
                  <a:gd name="T1" fmla="*/ 650 h 1232"/>
                  <a:gd name="T2" fmla="*/ 495 w 895"/>
                  <a:gd name="T3" fmla="*/ 0 h 1232"/>
                  <a:gd name="T4" fmla="*/ 0 w 895"/>
                  <a:gd name="T5" fmla="*/ 360 h 1232"/>
                  <a:gd name="T6" fmla="*/ 895 w 895"/>
                  <a:gd name="T7" fmla="*/ 1232 h 1232"/>
                  <a:gd name="T8" fmla="*/ 706 w 895"/>
                  <a:gd name="T9" fmla="*/ 650 h 1232"/>
                  <a:gd name="T10" fmla="*/ 706 w 895"/>
                  <a:gd name="T11" fmla="*/ 650 h 1232"/>
                </a:gdLst>
                <a:ahLst/>
                <a:cxnLst>
                  <a:cxn ang="0">
                    <a:pos x="T0" y="T1"/>
                  </a:cxn>
                  <a:cxn ang="0">
                    <a:pos x="T2" y="T3"/>
                  </a:cxn>
                  <a:cxn ang="0">
                    <a:pos x="T4" y="T5"/>
                  </a:cxn>
                  <a:cxn ang="0">
                    <a:pos x="T6" y="T7"/>
                  </a:cxn>
                  <a:cxn ang="0">
                    <a:pos x="T8" y="T9"/>
                  </a:cxn>
                  <a:cxn ang="0">
                    <a:pos x="T10" y="T11"/>
                  </a:cxn>
                </a:cxnLst>
                <a:rect l="0" t="0" r="r" b="b"/>
                <a:pathLst>
                  <a:path w="895" h="1232">
                    <a:moveTo>
                      <a:pt x="706" y="650"/>
                    </a:moveTo>
                    <a:cubicBezTo>
                      <a:pt x="495" y="0"/>
                      <a:pt x="495" y="0"/>
                      <a:pt x="495" y="0"/>
                    </a:cubicBezTo>
                    <a:cubicBezTo>
                      <a:pt x="0" y="360"/>
                      <a:pt x="0" y="360"/>
                      <a:pt x="0" y="360"/>
                    </a:cubicBezTo>
                    <a:cubicBezTo>
                      <a:pt x="77" y="812"/>
                      <a:pt x="439" y="1166"/>
                      <a:pt x="895" y="1232"/>
                    </a:cubicBezTo>
                    <a:cubicBezTo>
                      <a:pt x="706" y="650"/>
                      <a:pt x="706" y="650"/>
                      <a:pt x="706" y="650"/>
                    </a:cubicBezTo>
                    <a:cubicBezTo>
                      <a:pt x="706" y="650"/>
                      <a:pt x="706" y="650"/>
                      <a:pt x="706" y="650"/>
                    </a:cubicBezTo>
                  </a:path>
                </a:pathLst>
              </a:custGeom>
              <a:solidFill>
                <a:srgbClr val="A41D16"/>
              </a:solidFill>
              <a:ln>
                <a:solidFill>
                  <a:srgbClr val="B4AEAE"/>
                </a:soli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7" name="îṥḻïḍe"/>
              <p:cNvSpPr/>
              <p:nvPr/>
            </p:nvSpPr>
            <p:spPr bwMode="auto">
              <a:xfrm flipH="1">
                <a:off x="4481589" y="4424098"/>
                <a:ext cx="2196121" cy="1005210"/>
              </a:xfrm>
              <a:custGeom>
                <a:avLst/>
                <a:gdLst>
                  <a:gd name="T0" fmla="*/ 0 w 1295"/>
                  <a:gd name="T1" fmla="*/ 0 h 593"/>
                  <a:gd name="T2" fmla="*/ 0 w 1295"/>
                  <a:gd name="T3" fmla="*/ 0 h 593"/>
                  <a:gd name="T4" fmla="*/ 189 w 1295"/>
                  <a:gd name="T5" fmla="*/ 582 h 593"/>
                  <a:gd name="T6" fmla="*/ 342 w 1295"/>
                  <a:gd name="T7" fmla="*/ 593 h 593"/>
                  <a:gd name="T8" fmla="*/ 1295 w 1295"/>
                  <a:gd name="T9" fmla="*/ 0 h 593"/>
                  <a:gd name="T10" fmla="*/ 683 w 1295"/>
                  <a:gd name="T11" fmla="*/ 0 h 593"/>
                  <a:gd name="T12" fmla="*/ 0 w 1295"/>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1295" h="593">
                    <a:moveTo>
                      <a:pt x="0" y="0"/>
                    </a:moveTo>
                    <a:cubicBezTo>
                      <a:pt x="0" y="0"/>
                      <a:pt x="0" y="0"/>
                      <a:pt x="0" y="0"/>
                    </a:cubicBezTo>
                    <a:cubicBezTo>
                      <a:pt x="189" y="582"/>
                      <a:pt x="189" y="582"/>
                      <a:pt x="189" y="582"/>
                    </a:cubicBezTo>
                    <a:cubicBezTo>
                      <a:pt x="239" y="589"/>
                      <a:pt x="290" y="593"/>
                      <a:pt x="342" y="593"/>
                    </a:cubicBezTo>
                    <a:cubicBezTo>
                      <a:pt x="760" y="593"/>
                      <a:pt x="1121" y="351"/>
                      <a:pt x="1295" y="0"/>
                    </a:cubicBezTo>
                    <a:cubicBezTo>
                      <a:pt x="683" y="0"/>
                      <a:pt x="683" y="0"/>
                      <a:pt x="683" y="0"/>
                    </a:cubicBezTo>
                    <a:cubicBezTo>
                      <a:pt x="0" y="0"/>
                      <a:pt x="0" y="0"/>
                      <a:pt x="0" y="0"/>
                    </a:cubicBezTo>
                  </a:path>
                </a:pathLst>
              </a:custGeom>
              <a:solidFill>
                <a:srgbClr val="A41D16"/>
              </a:solidFill>
              <a:ln>
                <a:solidFill>
                  <a:srgbClr val="B4AEAE"/>
                </a:soli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grpSp>
        <p:sp>
          <p:nvSpPr>
            <p:cNvPr id="7" name="矩形 6"/>
            <p:cNvSpPr/>
            <p:nvPr/>
          </p:nvSpPr>
          <p:spPr>
            <a:xfrm>
              <a:off x="2607075" y="1872225"/>
              <a:ext cx="748923" cy="430887"/>
            </a:xfrm>
            <a:prstGeom prst="rect">
              <a:avLst/>
            </a:prstGeom>
          </p:spPr>
          <p:txBody>
            <a:bodyPr wrap="none">
              <a:spAutoFit/>
            </a:bodyPr>
            <a:lstStyle/>
            <a:p>
              <a:r>
                <a:rPr lang="zh-CN" altLang="en-US" sz="2200" b="1" dirty="0">
                  <a:solidFill>
                    <a:schemeClr val="bg1"/>
                  </a:solidFill>
                  <a:latin typeface="+mn-lt"/>
                  <a:ea typeface="+mn-ea"/>
                  <a:cs typeface="+mn-ea"/>
                  <a:sym typeface="+mn-lt"/>
                </a:rPr>
                <a:t>创新</a:t>
              </a:r>
              <a:endParaRPr lang="zh-CN" altLang="en-US" sz="2200" b="1" dirty="0">
                <a:solidFill>
                  <a:schemeClr val="bg1"/>
                </a:solidFill>
                <a:latin typeface="+mn-lt"/>
                <a:ea typeface="+mn-ea"/>
                <a:cs typeface="+mn-ea"/>
              </a:endParaRPr>
            </a:p>
          </p:txBody>
        </p:sp>
        <p:sp>
          <p:nvSpPr>
            <p:cNvPr id="8" name="矩形 7"/>
            <p:cNvSpPr/>
            <p:nvPr/>
          </p:nvSpPr>
          <p:spPr>
            <a:xfrm>
              <a:off x="4223792" y="2360278"/>
              <a:ext cx="748923" cy="430887"/>
            </a:xfrm>
            <a:prstGeom prst="rect">
              <a:avLst/>
            </a:prstGeom>
          </p:spPr>
          <p:txBody>
            <a:bodyPr wrap="none">
              <a:spAutoFit/>
            </a:bodyPr>
            <a:lstStyle/>
            <a:p>
              <a:r>
                <a:rPr lang="zh-CN" altLang="en-US" sz="2200" b="1" dirty="0">
                  <a:solidFill>
                    <a:schemeClr val="bg1"/>
                  </a:solidFill>
                  <a:latin typeface="+mn-lt"/>
                  <a:ea typeface="+mn-ea"/>
                  <a:cs typeface="+mn-ea"/>
                  <a:sym typeface="+mn-lt"/>
                </a:rPr>
                <a:t>协调</a:t>
              </a:r>
              <a:endParaRPr lang="en-US" altLang="zh-CN" sz="2200" b="1" dirty="0">
                <a:solidFill>
                  <a:schemeClr val="bg1"/>
                </a:solidFill>
                <a:latin typeface="+mn-lt"/>
                <a:ea typeface="+mn-ea"/>
                <a:cs typeface="+mn-ea"/>
                <a:sym typeface="+mn-lt"/>
              </a:endParaRPr>
            </a:p>
          </p:txBody>
        </p:sp>
        <p:sp>
          <p:nvSpPr>
            <p:cNvPr id="9" name="矩形 8"/>
            <p:cNvSpPr/>
            <p:nvPr/>
          </p:nvSpPr>
          <p:spPr>
            <a:xfrm>
              <a:off x="4190541" y="3910175"/>
              <a:ext cx="748923" cy="430887"/>
            </a:xfrm>
            <a:prstGeom prst="rect">
              <a:avLst/>
            </a:prstGeom>
          </p:spPr>
          <p:txBody>
            <a:bodyPr wrap="none">
              <a:spAutoFit/>
            </a:bodyPr>
            <a:lstStyle/>
            <a:p>
              <a:r>
                <a:rPr lang="zh-CN" altLang="en-US" sz="2200" b="1" dirty="0">
                  <a:solidFill>
                    <a:schemeClr val="bg1"/>
                  </a:solidFill>
                  <a:latin typeface="+mn-lt"/>
                  <a:ea typeface="+mn-ea"/>
                  <a:cs typeface="+mn-ea"/>
                  <a:sym typeface="+mn-lt"/>
                </a:rPr>
                <a:t>绿色</a:t>
              </a:r>
              <a:endParaRPr lang="en-US" altLang="zh-CN" sz="2200" b="1" dirty="0">
                <a:solidFill>
                  <a:schemeClr val="bg1"/>
                </a:solidFill>
                <a:latin typeface="+mn-lt"/>
                <a:ea typeface="+mn-ea"/>
                <a:cs typeface="+mn-ea"/>
                <a:sym typeface="+mn-lt"/>
              </a:endParaRPr>
            </a:p>
          </p:txBody>
        </p:sp>
        <p:sp>
          <p:nvSpPr>
            <p:cNvPr id="10" name="矩形 9"/>
            <p:cNvSpPr/>
            <p:nvPr/>
          </p:nvSpPr>
          <p:spPr>
            <a:xfrm>
              <a:off x="2830374" y="4372880"/>
              <a:ext cx="748923" cy="430887"/>
            </a:xfrm>
            <a:prstGeom prst="rect">
              <a:avLst/>
            </a:prstGeom>
          </p:spPr>
          <p:txBody>
            <a:bodyPr wrap="none">
              <a:spAutoFit/>
            </a:bodyPr>
            <a:lstStyle/>
            <a:p>
              <a:r>
                <a:rPr lang="zh-CN" altLang="en-US" sz="2200" b="1" dirty="0">
                  <a:solidFill>
                    <a:schemeClr val="bg1"/>
                  </a:solidFill>
                  <a:latin typeface="+mn-lt"/>
                  <a:ea typeface="+mn-ea"/>
                  <a:cs typeface="+mn-ea"/>
                  <a:sym typeface="+mn-lt"/>
                </a:rPr>
                <a:t>开放</a:t>
              </a:r>
              <a:endParaRPr lang="en-US" altLang="zh-CN" sz="2200" b="1" dirty="0">
                <a:solidFill>
                  <a:schemeClr val="bg1"/>
                </a:solidFill>
                <a:latin typeface="+mn-lt"/>
                <a:ea typeface="+mn-ea"/>
                <a:cs typeface="+mn-ea"/>
                <a:sym typeface="+mn-lt"/>
              </a:endParaRPr>
            </a:p>
          </p:txBody>
        </p:sp>
        <p:sp>
          <p:nvSpPr>
            <p:cNvPr id="11" name="矩形 10"/>
            <p:cNvSpPr/>
            <p:nvPr/>
          </p:nvSpPr>
          <p:spPr>
            <a:xfrm>
              <a:off x="1775520" y="3142129"/>
              <a:ext cx="748923" cy="430887"/>
            </a:xfrm>
            <a:prstGeom prst="rect">
              <a:avLst/>
            </a:prstGeom>
          </p:spPr>
          <p:txBody>
            <a:bodyPr wrap="none">
              <a:spAutoFit/>
            </a:bodyPr>
            <a:lstStyle/>
            <a:p>
              <a:r>
                <a:rPr lang="zh-CN" altLang="en-US" sz="2200" b="1" dirty="0">
                  <a:solidFill>
                    <a:schemeClr val="bg1"/>
                  </a:solidFill>
                  <a:latin typeface="+mn-lt"/>
                  <a:ea typeface="+mn-ea"/>
                  <a:cs typeface="+mn-ea"/>
                  <a:sym typeface="+mn-lt"/>
                </a:rPr>
                <a:t>共享</a:t>
              </a:r>
              <a:endParaRPr lang="en-US" altLang="zh-CN" sz="2200" b="1" dirty="0">
                <a:solidFill>
                  <a:schemeClr val="bg1"/>
                </a:solidFill>
                <a:latin typeface="+mn-lt"/>
                <a:ea typeface="+mn-ea"/>
                <a:cs typeface="+mn-ea"/>
                <a:sym typeface="+mn-lt"/>
              </a:endParaRPr>
            </a:p>
          </p:txBody>
        </p:sp>
      </p:grpSp>
    </p:spTree>
    <p:extLst>
      <p:ext uri="{BB962C8B-B14F-4D97-AF65-F5344CB8AC3E}">
        <p14:creationId xmlns:p14="http://schemas.microsoft.com/office/powerpoint/2010/main" val="3442476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232" t="26998" r="1232" b="3"/>
          <a:stretch/>
        </p:blipFill>
        <p:spPr bwMode="auto">
          <a:xfrm>
            <a:off x="1093604" y="1943578"/>
            <a:ext cx="2748047" cy="1557430"/>
          </a:xfrm>
          <a:prstGeom prst="roundRect">
            <a:avLst>
              <a:gd name="adj" fmla="val 0"/>
            </a:avLst>
          </a:prstGeom>
          <a:solidFill>
            <a:srgbClr val="FFFFFF">
              <a:shade val="85000"/>
            </a:srgbClr>
          </a:solidFill>
          <a:ln w="28575">
            <a:noFill/>
            <a:miter lim="800000"/>
            <a:headEnd/>
            <a:tailEnd/>
          </a:ln>
          <a:effectLst/>
          <a:extLst/>
        </p:spPr>
      </p:pic>
      <p:sp>
        <p:nvSpPr>
          <p:cNvPr id="21" name="íṡľïḍé">
            <a:extLst>
              <a:ext uri="{FF2B5EF4-FFF2-40B4-BE49-F238E27FC236}">
                <a16:creationId xmlns="" xmlns:a16="http://schemas.microsoft.com/office/drawing/2014/main" id="{B90ECC90-4460-4109-9704-137E4A12C0B4}"/>
              </a:ext>
            </a:extLst>
          </p:cNvPr>
          <p:cNvSpPr/>
          <p:nvPr/>
        </p:nvSpPr>
        <p:spPr>
          <a:xfrm rot="5400000">
            <a:off x="6823484" y="2867217"/>
            <a:ext cx="2174651" cy="917240"/>
          </a:xfrm>
          <a:custGeom>
            <a:avLst/>
            <a:gdLst>
              <a:gd name="connsiteX0" fmla="*/ 0 w 3622166"/>
              <a:gd name="connsiteY0" fmla="*/ 1548784 h 1548784"/>
              <a:gd name="connsiteX1" fmla="*/ 910437 w 3622166"/>
              <a:gd name="connsiteY1" fmla="*/ 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48784 h 1548784"/>
              <a:gd name="connsiteX1" fmla="*/ 811377 w 3622166"/>
              <a:gd name="connsiteY1" fmla="*/ 762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53874 h 1553874"/>
              <a:gd name="connsiteX1" fmla="*/ 762611 w 3622166"/>
              <a:gd name="connsiteY1" fmla="*/ 0 h 1553874"/>
              <a:gd name="connsiteX2" fmla="*/ 3622166 w 3622166"/>
              <a:gd name="connsiteY2" fmla="*/ 5090 h 1553874"/>
              <a:gd name="connsiteX3" fmla="*/ 2711729 w 3622166"/>
              <a:gd name="connsiteY3" fmla="*/ 1553874 h 1553874"/>
              <a:gd name="connsiteX4" fmla="*/ 0 w 3622166"/>
              <a:gd name="connsiteY4" fmla="*/ 1553874 h 1553874"/>
              <a:gd name="connsiteX0" fmla="*/ 0 w 3622166"/>
              <a:gd name="connsiteY0" fmla="*/ 1553874 h 1553874"/>
              <a:gd name="connsiteX1" fmla="*/ 762611 w 3622166"/>
              <a:gd name="connsiteY1" fmla="*/ 0 h 1553874"/>
              <a:gd name="connsiteX2" fmla="*/ 3622166 w 3622166"/>
              <a:gd name="connsiteY2" fmla="*/ 5090 h 1553874"/>
              <a:gd name="connsiteX3" fmla="*/ 2835729 w 3622166"/>
              <a:gd name="connsiteY3" fmla="*/ 1497625 h 1553874"/>
              <a:gd name="connsiteX4" fmla="*/ 0 w 3622166"/>
              <a:gd name="connsiteY4" fmla="*/ 1553874 h 1553874"/>
              <a:gd name="connsiteX0" fmla="*/ 0 w 3622166"/>
              <a:gd name="connsiteY0" fmla="*/ 1553874 h 1553874"/>
              <a:gd name="connsiteX1" fmla="*/ 762611 w 3622166"/>
              <a:gd name="connsiteY1" fmla="*/ 0 h 1553874"/>
              <a:gd name="connsiteX2" fmla="*/ 3622166 w 3622166"/>
              <a:gd name="connsiteY2" fmla="*/ 5090 h 1553874"/>
              <a:gd name="connsiteX3" fmla="*/ 2835734 w 3622166"/>
              <a:gd name="connsiteY3" fmla="*/ 1549187 h 1553874"/>
              <a:gd name="connsiteX4" fmla="*/ 0 w 3622166"/>
              <a:gd name="connsiteY4" fmla="*/ 1553874 h 1553874"/>
              <a:gd name="connsiteX0" fmla="*/ 0 w 3622166"/>
              <a:gd name="connsiteY0" fmla="*/ 1548783 h 1548783"/>
              <a:gd name="connsiteX1" fmla="*/ 710642 w 3622166"/>
              <a:gd name="connsiteY1" fmla="*/ 266781 h 1548783"/>
              <a:gd name="connsiteX2" fmla="*/ 3622166 w 3622166"/>
              <a:gd name="connsiteY2" fmla="*/ -1 h 1548783"/>
              <a:gd name="connsiteX3" fmla="*/ 2835734 w 3622166"/>
              <a:gd name="connsiteY3" fmla="*/ 1544096 h 1548783"/>
              <a:gd name="connsiteX4" fmla="*/ 0 w 3622166"/>
              <a:gd name="connsiteY4" fmla="*/ 1548783 h 1548783"/>
              <a:gd name="connsiteX0" fmla="*/ 0 w 3559801"/>
              <a:gd name="connsiteY0" fmla="*/ 1282003 h 1282003"/>
              <a:gd name="connsiteX1" fmla="*/ 710642 w 3559801"/>
              <a:gd name="connsiteY1" fmla="*/ 1 h 1282003"/>
              <a:gd name="connsiteX2" fmla="*/ 3559802 w 3559801"/>
              <a:gd name="connsiteY2" fmla="*/ 5090 h 1282003"/>
              <a:gd name="connsiteX3" fmla="*/ 2835734 w 3559801"/>
              <a:gd name="connsiteY3" fmla="*/ 1277316 h 1282003"/>
              <a:gd name="connsiteX4" fmla="*/ 0 w 3559801"/>
              <a:gd name="connsiteY4" fmla="*/ 1282003 h 1282003"/>
              <a:gd name="connsiteX0" fmla="*/ 0 w 3559803"/>
              <a:gd name="connsiteY0" fmla="*/ 1282002 h 1282002"/>
              <a:gd name="connsiteX1" fmla="*/ 689853 w 3559803"/>
              <a:gd name="connsiteY1" fmla="*/ 0 h 1282002"/>
              <a:gd name="connsiteX2" fmla="*/ 3559802 w 3559803"/>
              <a:gd name="connsiteY2" fmla="*/ 5089 h 1282002"/>
              <a:gd name="connsiteX3" fmla="*/ 2835734 w 3559803"/>
              <a:gd name="connsiteY3" fmla="*/ 1277315 h 1282002"/>
              <a:gd name="connsiteX4" fmla="*/ 0 w 3559803"/>
              <a:gd name="connsiteY4" fmla="*/ 1282002 h 1282002"/>
              <a:gd name="connsiteX0" fmla="*/ 0 w 3559801"/>
              <a:gd name="connsiteY0" fmla="*/ 1282002 h 1282002"/>
              <a:gd name="connsiteX1" fmla="*/ 689853 w 3559801"/>
              <a:gd name="connsiteY1" fmla="*/ 0 h 1282002"/>
              <a:gd name="connsiteX2" fmla="*/ 3559802 w 3559801"/>
              <a:gd name="connsiteY2" fmla="*/ 5089 h 1282002"/>
              <a:gd name="connsiteX3" fmla="*/ 2835735 w 3559801"/>
              <a:gd name="connsiteY3" fmla="*/ 1277314 h 1282002"/>
              <a:gd name="connsiteX4" fmla="*/ 0 w 3559801"/>
              <a:gd name="connsiteY4" fmla="*/ 1282002 h 1282002"/>
              <a:gd name="connsiteX0" fmla="*/ 0 w 3559803"/>
              <a:gd name="connsiteY0" fmla="*/ 1282002 h 1299104"/>
              <a:gd name="connsiteX1" fmla="*/ 689853 w 3559803"/>
              <a:gd name="connsiteY1" fmla="*/ 0 h 1299104"/>
              <a:gd name="connsiteX2" fmla="*/ 3559802 w 3559803"/>
              <a:gd name="connsiteY2" fmla="*/ 5089 h 1299104"/>
              <a:gd name="connsiteX3" fmla="*/ 2835736 w 3559803"/>
              <a:gd name="connsiteY3" fmla="*/ 1299104 h 1299104"/>
              <a:gd name="connsiteX4" fmla="*/ 0 w 3559803"/>
              <a:gd name="connsiteY4" fmla="*/ 1282002 h 1299104"/>
              <a:gd name="connsiteX0" fmla="*/ 0 w 3559803"/>
              <a:gd name="connsiteY0" fmla="*/ 1282002 h 1299104"/>
              <a:gd name="connsiteX1" fmla="*/ 689853 w 3559803"/>
              <a:gd name="connsiteY1" fmla="*/ 0 h 1299104"/>
              <a:gd name="connsiteX2" fmla="*/ 3559803 w 3559803"/>
              <a:gd name="connsiteY2" fmla="*/ 5089 h 1299104"/>
              <a:gd name="connsiteX3" fmla="*/ 2835736 w 3559803"/>
              <a:gd name="connsiteY3" fmla="*/ 1299104 h 1299104"/>
              <a:gd name="connsiteX4" fmla="*/ 0 w 3559803"/>
              <a:gd name="connsiteY4" fmla="*/ 1282002 h 1299104"/>
              <a:gd name="connsiteX0" fmla="*/ 0 w 3559803"/>
              <a:gd name="connsiteY0" fmla="*/ 1294345 h 1311447"/>
              <a:gd name="connsiteX1" fmla="*/ 689853 w 3559803"/>
              <a:gd name="connsiteY1" fmla="*/ 12343 h 1311447"/>
              <a:gd name="connsiteX2" fmla="*/ 3559803 w 3559803"/>
              <a:gd name="connsiteY2" fmla="*/ 0 h 1311447"/>
              <a:gd name="connsiteX3" fmla="*/ 2835736 w 3559803"/>
              <a:gd name="connsiteY3" fmla="*/ 1311447 h 1311447"/>
              <a:gd name="connsiteX4" fmla="*/ 0 w 3559803"/>
              <a:gd name="connsiteY4" fmla="*/ 1294345 h 131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803" h="1311447">
                <a:moveTo>
                  <a:pt x="0" y="1294345"/>
                </a:moveTo>
                <a:lnTo>
                  <a:pt x="689853" y="12343"/>
                </a:lnTo>
                <a:lnTo>
                  <a:pt x="3559803" y="0"/>
                </a:lnTo>
                <a:lnTo>
                  <a:pt x="2835736" y="1311447"/>
                </a:lnTo>
                <a:lnTo>
                  <a:pt x="0" y="1294345"/>
                </a:lnTo>
                <a:close/>
              </a:path>
            </a:pathLst>
          </a:custGeom>
          <a:solidFill>
            <a:srgbClr val="C00000"/>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lumMod val="85000"/>
                  <a:lumOff val="15000"/>
                </a:schemeClr>
              </a:solidFill>
            </a:endParaRPr>
          </a:p>
        </p:txBody>
      </p:sp>
      <p:sp>
        <p:nvSpPr>
          <p:cNvPr id="23" name="ïṥḻïḓè">
            <a:extLst>
              <a:ext uri="{FF2B5EF4-FFF2-40B4-BE49-F238E27FC236}">
                <a16:creationId xmlns="" xmlns:a16="http://schemas.microsoft.com/office/drawing/2014/main" id="{F209A006-135F-4D5D-836F-91E01DAA47CB}"/>
              </a:ext>
            </a:extLst>
          </p:cNvPr>
          <p:cNvSpPr/>
          <p:nvPr/>
        </p:nvSpPr>
        <p:spPr>
          <a:xfrm rot="5400000">
            <a:off x="3245247" y="2507599"/>
            <a:ext cx="2055299" cy="873631"/>
          </a:xfrm>
          <a:custGeom>
            <a:avLst/>
            <a:gdLst>
              <a:gd name="connsiteX0" fmla="*/ 0 w 3622166"/>
              <a:gd name="connsiteY0" fmla="*/ 1548784 h 1548784"/>
              <a:gd name="connsiteX1" fmla="*/ 910437 w 3622166"/>
              <a:gd name="connsiteY1" fmla="*/ 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48784 h 1548784"/>
              <a:gd name="connsiteX1" fmla="*/ 811377 w 3622166"/>
              <a:gd name="connsiteY1" fmla="*/ 762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53874 h 1553874"/>
              <a:gd name="connsiteX1" fmla="*/ 762611 w 3622166"/>
              <a:gd name="connsiteY1" fmla="*/ 0 h 1553874"/>
              <a:gd name="connsiteX2" fmla="*/ 3622166 w 3622166"/>
              <a:gd name="connsiteY2" fmla="*/ 5090 h 1553874"/>
              <a:gd name="connsiteX3" fmla="*/ 2711729 w 3622166"/>
              <a:gd name="connsiteY3" fmla="*/ 1553874 h 1553874"/>
              <a:gd name="connsiteX4" fmla="*/ 0 w 3622166"/>
              <a:gd name="connsiteY4" fmla="*/ 1553874 h 1553874"/>
              <a:gd name="connsiteX0" fmla="*/ 0 w 4892491"/>
              <a:gd name="connsiteY0" fmla="*/ 1553874 h 1553874"/>
              <a:gd name="connsiteX1" fmla="*/ 762611 w 4892491"/>
              <a:gd name="connsiteY1" fmla="*/ 0 h 1553874"/>
              <a:gd name="connsiteX2" fmla="*/ 4892490 w 4892491"/>
              <a:gd name="connsiteY2" fmla="*/ 5088 h 1553874"/>
              <a:gd name="connsiteX3" fmla="*/ 2711729 w 4892491"/>
              <a:gd name="connsiteY3" fmla="*/ 1553874 h 1553874"/>
              <a:gd name="connsiteX4" fmla="*/ 0 w 4892491"/>
              <a:gd name="connsiteY4" fmla="*/ 1553874 h 1553874"/>
              <a:gd name="connsiteX0" fmla="*/ 0 w 4892491"/>
              <a:gd name="connsiteY0" fmla="*/ 1553874 h 1553874"/>
              <a:gd name="connsiteX1" fmla="*/ 762611 w 4892491"/>
              <a:gd name="connsiteY1" fmla="*/ 0 h 1553874"/>
              <a:gd name="connsiteX2" fmla="*/ 4892490 w 4892491"/>
              <a:gd name="connsiteY2" fmla="*/ 5088 h 1553874"/>
              <a:gd name="connsiteX3" fmla="*/ 3916342 w 4892491"/>
              <a:gd name="connsiteY3" fmla="*/ 1553874 h 1553874"/>
              <a:gd name="connsiteX4" fmla="*/ 0 w 4892491"/>
              <a:gd name="connsiteY4" fmla="*/ 1553874 h 1553874"/>
              <a:gd name="connsiteX0" fmla="*/ 0 w 4892491"/>
              <a:gd name="connsiteY0" fmla="*/ 1565242 h 1565242"/>
              <a:gd name="connsiteX1" fmla="*/ 762611 w 4892491"/>
              <a:gd name="connsiteY1" fmla="*/ 11368 h 1565242"/>
              <a:gd name="connsiteX2" fmla="*/ 4892491 w 4892491"/>
              <a:gd name="connsiteY2" fmla="*/ 0 h 1565242"/>
              <a:gd name="connsiteX3" fmla="*/ 3916342 w 4892491"/>
              <a:gd name="connsiteY3" fmla="*/ 1565242 h 1565242"/>
              <a:gd name="connsiteX4" fmla="*/ 0 w 4892491"/>
              <a:gd name="connsiteY4" fmla="*/ 1565242 h 1565242"/>
              <a:gd name="connsiteX0" fmla="*/ 0 w 4892491"/>
              <a:gd name="connsiteY0" fmla="*/ 1565242 h 1565242"/>
              <a:gd name="connsiteX1" fmla="*/ 762611 w 4892491"/>
              <a:gd name="connsiteY1" fmla="*/ 11368 h 1565242"/>
              <a:gd name="connsiteX2" fmla="*/ 4892491 w 4892491"/>
              <a:gd name="connsiteY2" fmla="*/ 0 h 1565242"/>
              <a:gd name="connsiteX3" fmla="*/ 3885928 w 4892491"/>
              <a:gd name="connsiteY3" fmla="*/ 1553814 h 1565242"/>
              <a:gd name="connsiteX4" fmla="*/ 0 w 4892491"/>
              <a:gd name="connsiteY4" fmla="*/ 1565242 h 1565242"/>
              <a:gd name="connsiteX0" fmla="*/ 0 w 4892498"/>
              <a:gd name="connsiteY0" fmla="*/ 1565244 h 1565244"/>
              <a:gd name="connsiteX1" fmla="*/ 762611 w 4892498"/>
              <a:gd name="connsiteY1" fmla="*/ 11370 h 1565244"/>
              <a:gd name="connsiteX2" fmla="*/ 4892497 w 4892498"/>
              <a:gd name="connsiteY2" fmla="*/ 1 h 1565244"/>
              <a:gd name="connsiteX3" fmla="*/ 3885928 w 4892498"/>
              <a:gd name="connsiteY3" fmla="*/ 1553816 h 1565244"/>
              <a:gd name="connsiteX4" fmla="*/ 0 w 4892498"/>
              <a:gd name="connsiteY4" fmla="*/ 1565244 h 1565244"/>
              <a:gd name="connsiteX0" fmla="*/ 0 w 4892498"/>
              <a:gd name="connsiteY0" fmla="*/ 1565242 h 1576668"/>
              <a:gd name="connsiteX1" fmla="*/ 762611 w 4892498"/>
              <a:gd name="connsiteY1" fmla="*/ 11368 h 1576668"/>
              <a:gd name="connsiteX2" fmla="*/ 4892497 w 4892498"/>
              <a:gd name="connsiteY2" fmla="*/ -1 h 1576668"/>
              <a:gd name="connsiteX3" fmla="*/ 3870725 w 4892498"/>
              <a:gd name="connsiteY3" fmla="*/ 1576668 h 1576668"/>
              <a:gd name="connsiteX4" fmla="*/ 0 w 4892498"/>
              <a:gd name="connsiteY4" fmla="*/ 1565242 h 1576668"/>
              <a:gd name="connsiteX0" fmla="*/ 0 w 4892498"/>
              <a:gd name="connsiteY0" fmla="*/ 1565244 h 1565244"/>
              <a:gd name="connsiteX1" fmla="*/ 762611 w 4892498"/>
              <a:gd name="connsiteY1" fmla="*/ 11370 h 1565244"/>
              <a:gd name="connsiteX2" fmla="*/ 4892497 w 4892498"/>
              <a:gd name="connsiteY2" fmla="*/ 1 h 1565244"/>
              <a:gd name="connsiteX3" fmla="*/ 3870730 w 4892498"/>
              <a:gd name="connsiteY3" fmla="*/ 1565242 h 1565244"/>
              <a:gd name="connsiteX4" fmla="*/ 0 w 4892498"/>
              <a:gd name="connsiteY4" fmla="*/ 1565244 h 1565244"/>
              <a:gd name="connsiteX0" fmla="*/ 0 w 4907715"/>
              <a:gd name="connsiteY0" fmla="*/ 1553874 h 1553874"/>
              <a:gd name="connsiteX1" fmla="*/ 762611 w 4907715"/>
              <a:gd name="connsiteY1" fmla="*/ 0 h 1553874"/>
              <a:gd name="connsiteX2" fmla="*/ 4907714 w 4907715"/>
              <a:gd name="connsiteY2" fmla="*/ 11485 h 1553874"/>
              <a:gd name="connsiteX3" fmla="*/ 3870730 w 4907715"/>
              <a:gd name="connsiteY3" fmla="*/ 1553872 h 1553874"/>
              <a:gd name="connsiteX4" fmla="*/ 0 w 4907715"/>
              <a:gd name="connsiteY4" fmla="*/ 1553874 h 1553874"/>
              <a:gd name="connsiteX0" fmla="*/ 0 w 4922925"/>
              <a:gd name="connsiteY0" fmla="*/ 1553874 h 1553874"/>
              <a:gd name="connsiteX1" fmla="*/ 762611 w 4922925"/>
              <a:gd name="connsiteY1" fmla="*/ 0 h 1553874"/>
              <a:gd name="connsiteX2" fmla="*/ 4922925 w 4922925"/>
              <a:gd name="connsiteY2" fmla="*/ 58 h 1553874"/>
              <a:gd name="connsiteX3" fmla="*/ 3870730 w 4922925"/>
              <a:gd name="connsiteY3" fmla="*/ 1553872 h 1553874"/>
              <a:gd name="connsiteX4" fmla="*/ 0 w 4922925"/>
              <a:gd name="connsiteY4" fmla="*/ 1553874 h 1553874"/>
              <a:gd name="connsiteX0" fmla="*/ 0 w 4922925"/>
              <a:gd name="connsiteY0" fmla="*/ 1553874 h 1553874"/>
              <a:gd name="connsiteX1" fmla="*/ 762611 w 4922925"/>
              <a:gd name="connsiteY1" fmla="*/ 0 h 1553874"/>
              <a:gd name="connsiteX2" fmla="*/ 4922925 w 4922925"/>
              <a:gd name="connsiteY2" fmla="*/ 58 h 1553874"/>
              <a:gd name="connsiteX3" fmla="*/ 3785555 w 4922925"/>
              <a:gd name="connsiteY3" fmla="*/ 1553872 h 1553874"/>
              <a:gd name="connsiteX4" fmla="*/ 0 w 4922925"/>
              <a:gd name="connsiteY4" fmla="*/ 1553874 h 1553874"/>
              <a:gd name="connsiteX0" fmla="*/ 0 w 4922925"/>
              <a:gd name="connsiteY0" fmla="*/ 1572158 h 1572158"/>
              <a:gd name="connsiteX1" fmla="*/ 762612 w 4922925"/>
              <a:gd name="connsiteY1" fmla="*/ 0 h 1572158"/>
              <a:gd name="connsiteX2" fmla="*/ 4922925 w 4922925"/>
              <a:gd name="connsiteY2" fmla="*/ 18342 h 1572158"/>
              <a:gd name="connsiteX3" fmla="*/ 3785555 w 4922925"/>
              <a:gd name="connsiteY3" fmla="*/ 1572156 h 1572158"/>
              <a:gd name="connsiteX4" fmla="*/ 0 w 4922925"/>
              <a:gd name="connsiteY4" fmla="*/ 1572158 h 15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925" h="1572158">
                <a:moveTo>
                  <a:pt x="0" y="1572158"/>
                </a:moveTo>
                <a:lnTo>
                  <a:pt x="762612" y="0"/>
                </a:lnTo>
                <a:lnTo>
                  <a:pt x="4922925" y="18342"/>
                </a:lnTo>
                <a:lnTo>
                  <a:pt x="3785555" y="1572156"/>
                </a:lnTo>
                <a:lnTo>
                  <a:pt x="0" y="1572158"/>
                </a:lnTo>
                <a:close/>
              </a:path>
            </a:pathLst>
          </a:custGeom>
          <a:solidFill>
            <a:srgbClr val="C00000"/>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lumMod val="85000"/>
                  <a:lumOff val="15000"/>
                </a:schemeClr>
              </a:solidFill>
            </a:endParaRPr>
          </a:p>
        </p:txBody>
      </p:sp>
      <p:sp>
        <p:nvSpPr>
          <p:cNvPr id="55" name="TextBox 37"/>
          <p:cNvSpPr txBox="1"/>
          <p:nvPr/>
        </p:nvSpPr>
        <p:spPr>
          <a:xfrm>
            <a:off x="1583987" y="3616173"/>
            <a:ext cx="1723549" cy="400110"/>
          </a:xfrm>
          <a:prstGeom prst="rect">
            <a:avLst/>
          </a:prstGeom>
          <a:noFill/>
        </p:spPr>
        <p:txBody>
          <a:bodyPr wrap="none">
            <a:spAutoFit/>
          </a:bodyPr>
          <a:lstStyle/>
          <a:p>
            <a:pPr eaLnBrk="1" hangingPunct="1">
              <a:buFont typeface="Arial" panose="020B0604020202020204" pitchFamily="34" charset="0"/>
              <a:buNone/>
              <a:defRPr/>
            </a:pPr>
            <a:r>
              <a:rPr lang="zh-CN" altLang="en-US" sz="2000" b="1" dirty="0">
                <a:solidFill>
                  <a:schemeClr val="tx1">
                    <a:lumMod val="85000"/>
                    <a:lumOff val="15000"/>
                  </a:schemeClr>
                </a:solidFill>
                <a:ea typeface="微软雅黑" panose="020B0503020204020204" pitchFamily="34" charset="-122"/>
              </a:rPr>
              <a:t>国际贸易低迷</a:t>
            </a:r>
            <a:endParaRPr lang="id-ID" sz="2000" b="1" dirty="0">
              <a:solidFill>
                <a:schemeClr val="tx1">
                  <a:lumMod val="85000"/>
                  <a:lumOff val="15000"/>
                </a:schemeClr>
              </a:solidFill>
              <a:ea typeface="微软雅黑" panose="020B0503020204020204" pitchFamily="34" charset="-122"/>
            </a:endParaRPr>
          </a:p>
        </p:txBody>
      </p:sp>
      <p:sp>
        <p:nvSpPr>
          <p:cNvPr id="56" name="TextBox 37"/>
          <p:cNvSpPr txBox="1"/>
          <p:nvPr/>
        </p:nvSpPr>
        <p:spPr>
          <a:xfrm>
            <a:off x="4979229" y="4034920"/>
            <a:ext cx="2236510" cy="400110"/>
          </a:xfrm>
          <a:prstGeom prst="rect">
            <a:avLst/>
          </a:prstGeom>
          <a:noFill/>
        </p:spPr>
        <p:txBody>
          <a:bodyPr wrap="none">
            <a:spAutoFit/>
          </a:bodyPr>
          <a:lstStyle/>
          <a:p>
            <a:pPr algn="ctr" eaLnBrk="1" hangingPunct="1">
              <a:buFont typeface="Arial" panose="020B0604020202020204" pitchFamily="34" charset="0"/>
              <a:buNone/>
              <a:defRPr/>
            </a:pPr>
            <a:r>
              <a:rPr lang="zh-CN" altLang="en-US" sz="2000" b="1" dirty="0">
                <a:solidFill>
                  <a:schemeClr val="tx1">
                    <a:lumMod val="85000"/>
                    <a:lumOff val="15000"/>
                  </a:schemeClr>
                </a:solidFill>
                <a:ea typeface="微软雅黑" panose="020B0503020204020204" pitchFamily="34" charset="-122"/>
              </a:rPr>
              <a:t>金融市场跌宕起伏</a:t>
            </a:r>
            <a:endParaRPr lang="id-ID" sz="2000" b="1" dirty="0">
              <a:solidFill>
                <a:schemeClr val="tx1">
                  <a:lumMod val="85000"/>
                  <a:lumOff val="15000"/>
                </a:schemeClr>
              </a:solidFill>
              <a:ea typeface="微软雅黑" panose="020B0503020204020204" pitchFamily="34" charset="-122"/>
            </a:endParaRPr>
          </a:p>
        </p:txBody>
      </p:sp>
      <p:sp>
        <p:nvSpPr>
          <p:cNvPr id="60" name="TextBox 37"/>
          <p:cNvSpPr txBox="1"/>
          <p:nvPr/>
        </p:nvSpPr>
        <p:spPr>
          <a:xfrm>
            <a:off x="8472264" y="4481955"/>
            <a:ext cx="2236511" cy="400110"/>
          </a:xfrm>
          <a:prstGeom prst="rect">
            <a:avLst/>
          </a:prstGeom>
          <a:noFill/>
        </p:spPr>
        <p:txBody>
          <a:bodyPr wrap="none">
            <a:spAutoFit/>
          </a:bodyPr>
          <a:lstStyle/>
          <a:p>
            <a:pPr algn="ctr" eaLnBrk="1" hangingPunct="1">
              <a:buFont typeface="Arial" panose="020B0604020202020204" pitchFamily="34" charset="0"/>
              <a:buNone/>
              <a:defRPr/>
            </a:pPr>
            <a:r>
              <a:rPr lang="zh-CN" altLang="en-US" sz="2000" b="1" dirty="0">
                <a:solidFill>
                  <a:schemeClr val="tx1">
                    <a:lumMod val="85000"/>
                    <a:lumOff val="15000"/>
                  </a:schemeClr>
                </a:solidFill>
                <a:ea typeface="微软雅黑" panose="020B0503020204020204" pitchFamily="34" charset="-122"/>
              </a:rPr>
              <a:t>保护主义明显抬头</a:t>
            </a:r>
            <a:endParaRPr lang="id-ID" sz="2000" b="1" dirty="0">
              <a:solidFill>
                <a:schemeClr val="tx1">
                  <a:lumMod val="85000"/>
                  <a:lumOff val="15000"/>
                </a:schemeClr>
              </a:solidFill>
              <a:ea typeface="微软雅黑" panose="020B0503020204020204" pitchFamily="34" charset="-122"/>
            </a:endParaRPr>
          </a:p>
        </p:txBody>
      </p:sp>
      <p:sp>
        <p:nvSpPr>
          <p:cNvPr id="71730" name="矩形 146"/>
          <p:cNvSpPr>
            <a:spLocks noChangeArrowheads="1"/>
          </p:cNvSpPr>
          <p:nvPr/>
        </p:nvSpPr>
        <p:spPr bwMode="auto">
          <a:xfrm>
            <a:off x="1784664" y="5032877"/>
            <a:ext cx="864096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Font typeface="Arial" panose="020B0604020202020204" pitchFamily="34" charset="0"/>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世界经济在大调整大变革中出现了一些新的变化趋势，</a:t>
            </a:r>
            <a:r>
              <a:rPr lang="en-US" altLang="zh-CN" sz="1800" dirty="0">
                <a:solidFill>
                  <a:schemeClr val="tx1">
                    <a:lumMod val="85000"/>
                    <a:lumOff val="15000"/>
                  </a:schemeClr>
                </a:solidFill>
                <a:latin typeface="Helvetica" panose="020B0604020202020204" pitchFamily="34" charset="0"/>
                <a:ea typeface="微软雅黑" panose="020B0503020204020204" pitchFamily="34" charset="-122"/>
              </a:rPr>
              <a:t>2008</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年国际金融危机深层次影响持续蔓延，西方国家结束黄金增长期，世界经济进入深度调整期，国际贸易低迷，金融市场跌宕起伏，保护主义明显抬头。</a:t>
            </a:r>
          </a:p>
        </p:txBody>
      </p:sp>
      <p:sp>
        <p:nvSpPr>
          <p:cNvPr id="12" name="文本框 11">
            <a:extLst>
              <a:ext uri="{FF2B5EF4-FFF2-40B4-BE49-F238E27FC236}">
                <a16:creationId xmlns="" xmlns:a16="http://schemas.microsoft.com/office/drawing/2014/main" id="{9AF62E20-FE7E-44F9-87E2-FA88694A61BA}"/>
              </a:ext>
            </a:extLst>
          </p:cNvPr>
          <p:cNvSpPr txBox="1"/>
          <p:nvPr/>
        </p:nvSpPr>
        <p:spPr>
          <a:xfrm>
            <a:off x="1784664" y="559804"/>
            <a:ext cx="8640960" cy="978729"/>
          </a:xfrm>
          <a:prstGeom prst="rect">
            <a:avLst/>
          </a:prstGeom>
          <a:noFill/>
          <a:ln>
            <a:noFill/>
          </a:ln>
        </p:spPr>
        <p:txBody>
          <a:bodyPr vert="horz" wrap="square" rtlCol="0">
            <a:spAutoFit/>
          </a:bodyPr>
          <a:lstStyle/>
          <a:p>
            <a:pPr marL="457200" algn="ctr" eaLnBrk="1" hangingPunct="1">
              <a:lnSpc>
                <a:spcPct val="120000"/>
              </a:lnSpc>
              <a:buAutoNum type="arabicPeriod"/>
              <a:defRPr/>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 新发展理念是针对我国经济发展进入新常态、</a:t>
            </a:r>
            <a:endParaRPr lang="en-US" altLang="zh-CN"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eaLnBrk="1" hangingPunct="1">
              <a:lnSpc>
                <a:spcPct val="120000"/>
              </a:lnSpc>
              <a:defRPr/>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  世界经济复苏乏力形势提出的治本之策</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797" y="2658729"/>
            <a:ext cx="2511854" cy="1754434"/>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b="7044"/>
          <a:stretch/>
        </p:blipFill>
        <p:spPr>
          <a:xfrm>
            <a:off x="4709711" y="2238511"/>
            <a:ext cx="2742477" cy="1733553"/>
          </a:xfrm>
          <a:prstGeom prst="rect">
            <a:avLst/>
          </a:prstGeom>
        </p:spPr>
      </p:pic>
    </p:spTree>
    <p:extLst>
      <p:ext uri="{BB962C8B-B14F-4D97-AF65-F5344CB8AC3E}">
        <p14:creationId xmlns:p14="http://schemas.microsoft.com/office/powerpoint/2010/main" val="1133137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600"/>
                            </p:stCondLst>
                            <p:childTnLst>
                              <p:par>
                                <p:cTn id="9" presetID="2" presetClass="entr" presetSubtype="2" fill="hold" nodeType="after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1+#ppt_w/2"/>
                                          </p:val>
                                        </p:tav>
                                        <p:tav tm="100000">
                                          <p:val>
                                            <p:strVal val="#ppt_x"/>
                                          </p:val>
                                        </p:tav>
                                      </p:tavLst>
                                    </p:anim>
                                    <p:anim calcmode="lin" valueType="num">
                                      <p:cBhvr additive="base">
                                        <p:cTn id="12" dur="500" fill="hold"/>
                                        <p:tgtEl>
                                          <p:spTgt spid="8200"/>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65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p:stCondLst>
                              <p:cond delay="315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365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4750"/>
                            </p:stCondLst>
                            <p:childTnLst>
                              <p:par>
                                <p:cTn id="35" presetID="2" presetClass="entr" presetSubtype="2"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525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par>
                          <p:cTn id="43" fill="hold">
                            <p:stCondLst>
                              <p:cond delay="585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71730"/>
                                        </p:tgtEl>
                                        <p:attrNameLst>
                                          <p:attrName>style.visibility</p:attrName>
                                        </p:attrNameLst>
                                      </p:cBhvr>
                                      <p:to>
                                        <p:strVal val="visible"/>
                                      </p:to>
                                    </p:set>
                                    <p:animEffect transition="in" filter="fade">
                                      <p:cBhvr>
                                        <p:cTn id="46" dur="500"/>
                                        <p:tgtEl>
                                          <p:spTgt spid="71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55" grpId="0"/>
      <p:bldP spid="56" grpId="0"/>
      <p:bldP spid="60" grpId="0"/>
      <p:bldP spid="7173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íṡľïḍé">
            <a:extLst>
              <a:ext uri="{FF2B5EF4-FFF2-40B4-BE49-F238E27FC236}">
                <a16:creationId xmlns="" xmlns:a16="http://schemas.microsoft.com/office/drawing/2014/main" id="{80331B47-FFAD-4032-8F9B-F021A854841C}"/>
              </a:ext>
            </a:extLst>
          </p:cNvPr>
          <p:cNvSpPr/>
          <p:nvPr/>
        </p:nvSpPr>
        <p:spPr>
          <a:xfrm rot="16200000" flipH="1">
            <a:off x="3192002" y="2226684"/>
            <a:ext cx="2152938" cy="874422"/>
          </a:xfrm>
          <a:custGeom>
            <a:avLst/>
            <a:gdLst>
              <a:gd name="connsiteX0" fmla="*/ 0 w 3622166"/>
              <a:gd name="connsiteY0" fmla="*/ 1548784 h 1548784"/>
              <a:gd name="connsiteX1" fmla="*/ 910437 w 3622166"/>
              <a:gd name="connsiteY1" fmla="*/ 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48784 h 1548784"/>
              <a:gd name="connsiteX1" fmla="*/ 811377 w 3622166"/>
              <a:gd name="connsiteY1" fmla="*/ 762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53874 h 1553874"/>
              <a:gd name="connsiteX1" fmla="*/ 762611 w 3622166"/>
              <a:gd name="connsiteY1" fmla="*/ 0 h 1553874"/>
              <a:gd name="connsiteX2" fmla="*/ 3622166 w 3622166"/>
              <a:gd name="connsiteY2" fmla="*/ 5090 h 1553874"/>
              <a:gd name="connsiteX3" fmla="*/ 2711729 w 3622166"/>
              <a:gd name="connsiteY3" fmla="*/ 1553874 h 1553874"/>
              <a:gd name="connsiteX4" fmla="*/ 0 w 3622166"/>
              <a:gd name="connsiteY4" fmla="*/ 1553874 h 1553874"/>
              <a:gd name="connsiteX0" fmla="*/ 0 w 3622166"/>
              <a:gd name="connsiteY0" fmla="*/ 1553874 h 1553874"/>
              <a:gd name="connsiteX1" fmla="*/ 762611 w 3622166"/>
              <a:gd name="connsiteY1" fmla="*/ 0 h 1553874"/>
              <a:gd name="connsiteX2" fmla="*/ 3622166 w 3622166"/>
              <a:gd name="connsiteY2" fmla="*/ 5090 h 1553874"/>
              <a:gd name="connsiteX3" fmla="*/ 2835729 w 3622166"/>
              <a:gd name="connsiteY3" fmla="*/ 1497625 h 1553874"/>
              <a:gd name="connsiteX4" fmla="*/ 0 w 3622166"/>
              <a:gd name="connsiteY4" fmla="*/ 1553874 h 1553874"/>
              <a:gd name="connsiteX0" fmla="*/ 0 w 3622166"/>
              <a:gd name="connsiteY0" fmla="*/ 1553874 h 1553874"/>
              <a:gd name="connsiteX1" fmla="*/ 762611 w 3622166"/>
              <a:gd name="connsiteY1" fmla="*/ 0 h 1553874"/>
              <a:gd name="connsiteX2" fmla="*/ 3622166 w 3622166"/>
              <a:gd name="connsiteY2" fmla="*/ 5090 h 1553874"/>
              <a:gd name="connsiteX3" fmla="*/ 2835734 w 3622166"/>
              <a:gd name="connsiteY3" fmla="*/ 1549187 h 1553874"/>
              <a:gd name="connsiteX4" fmla="*/ 0 w 3622166"/>
              <a:gd name="connsiteY4" fmla="*/ 1553874 h 1553874"/>
              <a:gd name="connsiteX0" fmla="*/ 0 w 3622166"/>
              <a:gd name="connsiteY0" fmla="*/ 1553874 h 1553874"/>
              <a:gd name="connsiteX1" fmla="*/ 762611 w 3622166"/>
              <a:gd name="connsiteY1" fmla="*/ 0 h 1553874"/>
              <a:gd name="connsiteX2" fmla="*/ 3622166 w 3622166"/>
              <a:gd name="connsiteY2" fmla="*/ 5090 h 1553874"/>
              <a:gd name="connsiteX3" fmla="*/ 2846071 w 3622166"/>
              <a:gd name="connsiteY3" fmla="*/ 1549187 h 1553874"/>
              <a:gd name="connsiteX4" fmla="*/ 0 w 3622166"/>
              <a:gd name="connsiteY4" fmla="*/ 1553874 h 1553874"/>
              <a:gd name="connsiteX0" fmla="*/ 0 w 3487841"/>
              <a:gd name="connsiteY0" fmla="*/ 1553874 h 1553874"/>
              <a:gd name="connsiteX1" fmla="*/ 762611 w 3487841"/>
              <a:gd name="connsiteY1" fmla="*/ 0 h 1553874"/>
              <a:gd name="connsiteX2" fmla="*/ 3487841 w 3487841"/>
              <a:gd name="connsiteY2" fmla="*/ 267593 h 1553874"/>
              <a:gd name="connsiteX3" fmla="*/ 2846071 w 3487841"/>
              <a:gd name="connsiteY3" fmla="*/ 1549187 h 1553874"/>
              <a:gd name="connsiteX4" fmla="*/ 0 w 3487841"/>
              <a:gd name="connsiteY4" fmla="*/ 1553874 h 1553874"/>
              <a:gd name="connsiteX0" fmla="*/ 0 w 3487841"/>
              <a:gd name="connsiteY0" fmla="*/ 1286282 h 1286282"/>
              <a:gd name="connsiteX1" fmla="*/ 664451 w 3487841"/>
              <a:gd name="connsiteY1" fmla="*/ 4284 h 1286282"/>
              <a:gd name="connsiteX2" fmla="*/ 3487841 w 3487841"/>
              <a:gd name="connsiteY2" fmla="*/ 1 h 1286282"/>
              <a:gd name="connsiteX3" fmla="*/ 2846071 w 3487841"/>
              <a:gd name="connsiteY3" fmla="*/ 1281595 h 1286282"/>
              <a:gd name="connsiteX4" fmla="*/ 0 w 3487841"/>
              <a:gd name="connsiteY4" fmla="*/ 1286282 h 1286282"/>
              <a:gd name="connsiteX0" fmla="*/ 0 w 3487841"/>
              <a:gd name="connsiteY0" fmla="*/ 1286685 h 1286685"/>
              <a:gd name="connsiteX1" fmla="*/ 659284 w 3487841"/>
              <a:gd name="connsiteY1" fmla="*/ 0 h 1286685"/>
              <a:gd name="connsiteX2" fmla="*/ 3487841 w 3487841"/>
              <a:gd name="connsiteY2" fmla="*/ 404 h 1286685"/>
              <a:gd name="connsiteX3" fmla="*/ 2846071 w 3487841"/>
              <a:gd name="connsiteY3" fmla="*/ 1281998 h 1286685"/>
              <a:gd name="connsiteX4" fmla="*/ 0 w 3487841"/>
              <a:gd name="connsiteY4" fmla="*/ 1286685 h 1286685"/>
              <a:gd name="connsiteX0" fmla="*/ 0 w 3503345"/>
              <a:gd name="connsiteY0" fmla="*/ 1290964 h 1290964"/>
              <a:gd name="connsiteX1" fmla="*/ 659284 w 3503345"/>
              <a:gd name="connsiteY1" fmla="*/ 4279 h 1290964"/>
              <a:gd name="connsiteX2" fmla="*/ 3503345 w 3503345"/>
              <a:gd name="connsiteY2" fmla="*/ 0 h 1290964"/>
              <a:gd name="connsiteX3" fmla="*/ 2846071 w 3503345"/>
              <a:gd name="connsiteY3" fmla="*/ 1286277 h 1290964"/>
              <a:gd name="connsiteX4" fmla="*/ 0 w 3503345"/>
              <a:gd name="connsiteY4" fmla="*/ 1290964 h 1290964"/>
              <a:gd name="connsiteX0" fmla="*/ 0 w 3503345"/>
              <a:gd name="connsiteY0" fmla="*/ 1290964 h 1290964"/>
              <a:gd name="connsiteX1" fmla="*/ 648955 w 3503345"/>
              <a:gd name="connsiteY1" fmla="*/ 8970 h 1290964"/>
              <a:gd name="connsiteX2" fmla="*/ 3503345 w 3503345"/>
              <a:gd name="connsiteY2" fmla="*/ 0 h 1290964"/>
              <a:gd name="connsiteX3" fmla="*/ 2846071 w 3503345"/>
              <a:gd name="connsiteY3" fmla="*/ 1286277 h 1290964"/>
              <a:gd name="connsiteX4" fmla="*/ 0 w 3503345"/>
              <a:gd name="connsiteY4" fmla="*/ 1290964 h 1290964"/>
              <a:gd name="connsiteX0" fmla="*/ 0 w 3503345"/>
              <a:gd name="connsiteY0" fmla="*/ 1290964 h 1290965"/>
              <a:gd name="connsiteX1" fmla="*/ 648955 w 3503345"/>
              <a:gd name="connsiteY1" fmla="*/ 8970 h 1290965"/>
              <a:gd name="connsiteX2" fmla="*/ 3503345 w 3503345"/>
              <a:gd name="connsiteY2" fmla="*/ 0 h 1290965"/>
              <a:gd name="connsiteX3" fmla="*/ 2846075 w 3503345"/>
              <a:gd name="connsiteY3" fmla="*/ 1290965 h 1290965"/>
              <a:gd name="connsiteX4" fmla="*/ 0 w 3503345"/>
              <a:gd name="connsiteY4" fmla="*/ 1290964 h 1290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345" h="1290965">
                <a:moveTo>
                  <a:pt x="0" y="1290964"/>
                </a:moveTo>
                <a:lnTo>
                  <a:pt x="648955" y="8970"/>
                </a:lnTo>
                <a:lnTo>
                  <a:pt x="3503345" y="0"/>
                </a:lnTo>
                <a:lnTo>
                  <a:pt x="2846075" y="1290965"/>
                </a:lnTo>
                <a:lnTo>
                  <a:pt x="0" y="1290964"/>
                </a:lnTo>
                <a:close/>
              </a:path>
            </a:pathLst>
          </a:custGeom>
          <a:solidFill>
            <a:srgbClr val="C00000"/>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lumMod val="85000"/>
                  <a:lumOff val="15000"/>
                </a:schemeClr>
              </a:solidFill>
            </a:endParaRPr>
          </a:p>
        </p:txBody>
      </p:sp>
      <p:sp>
        <p:nvSpPr>
          <p:cNvPr id="18" name="ïṥḻïḓè">
            <a:extLst>
              <a:ext uri="{FF2B5EF4-FFF2-40B4-BE49-F238E27FC236}">
                <a16:creationId xmlns="" xmlns:a16="http://schemas.microsoft.com/office/drawing/2014/main" id="{0D561931-495C-438A-A8D2-163052653EEB}"/>
              </a:ext>
            </a:extLst>
          </p:cNvPr>
          <p:cNvSpPr/>
          <p:nvPr/>
        </p:nvSpPr>
        <p:spPr>
          <a:xfrm rot="16200000" flipH="1">
            <a:off x="6767384" y="1747207"/>
            <a:ext cx="2310621" cy="881413"/>
          </a:xfrm>
          <a:custGeom>
            <a:avLst/>
            <a:gdLst>
              <a:gd name="connsiteX0" fmla="*/ 0 w 3622166"/>
              <a:gd name="connsiteY0" fmla="*/ 1548784 h 1548784"/>
              <a:gd name="connsiteX1" fmla="*/ 910437 w 3622166"/>
              <a:gd name="connsiteY1" fmla="*/ 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48784 h 1548784"/>
              <a:gd name="connsiteX1" fmla="*/ 811377 w 3622166"/>
              <a:gd name="connsiteY1" fmla="*/ 7620 h 1548784"/>
              <a:gd name="connsiteX2" fmla="*/ 3622166 w 3622166"/>
              <a:gd name="connsiteY2" fmla="*/ 0 h 1548784"/>
              <a:gd name="connsiteX3" fmla="*/ 2711729 w 3622166"/>
              <a:gd name="connsiteY3" fmla="*/ 1548784 h 1548784"/>
              <a:gd name="connsiteX4" fmla="*/ 0 w 3622166"/>
              <a:gd name="connsiteY4" fmla="*/ 1548784 h 1548784"/>
              <a:gd name="connsiteX0" fmla="*/ 0 w 3622166"/>
              <a:gd name="connsiteY0" fmla="*/ 1553874 h 1553874"/>
              <a:gd name="connsiteX1" fmla="*/ 762611 w 3622166"/>
              <a:gd name="connsiteY1" fmla="*/ 0 h 1553874"/>
              <a:gd name="connsiteX2" fmla="*/ 3622166 w 3622166"/>
              <a:gd name="connsiteY2" fmla="*/ 5090 h 1553874"/>
              <a:gd name="connsiteX3" fmla="*/ 2711729 w 3622166"/>
              <a:gd name="connsiteY3" fmla="*/ 1553874 h 1553874"/>
              <a:gd name="connsiteX4" fmla="*/ 0 w 3622166"/>
              <a:gd name="connsiteY4" fmla="*/ 1553874 h 1553874"/>
              <a:gd name="connsiteX0" fmla="*/ 0 w 3741705"/>
              <a:gd name="connsiteY0" fmla="*/ 1296068 h 1553874"/>
              <a:gd name="connsiteX1" fmla="*/ 882150 w 3741705"/>
              <a:gd name="connsiteY1" fmla="*/ 0 h 1553874"/>
              <a:gd name="connsiteX2" fmla="*/ 3741705 w 3741705"/>
              <a:gd name="connsiteY2" fmla="*/ 5090 h 1553874"/>
              <a:gd name="connsiteX3" fmla="*/ 2831268 w 3741705"/>
              <a:gd name="connsiteY3" fmla="*/ 1553874 h 1553874"/>
              <a:gd name="connsiteX4" fmla="*/ 0 w 3741705"/>
              <a:gd name="connsiteY4" fmla="*/ 1296068 h 1553874"/>
              <a:gd name="connsiteX0" fmla="*/ 0 w 3741705"/>
              <a:gd name="connsiteY0" fmla="*/ 1296068 h 1296068"/>
              <a:gd name="connsiteX1" fmla="*/ 882150 w 3741705"/>
              <a:gd name="connsiteY1" fmla="*/ 0 h 1296068"/>
              <a:gd name="connsiteX2" fmla="*/ 3741705 w 3741705"/>
              <a:gd name="connsiteY2" fmla="*/ 5090 h 1296068"/>
              <a:gd name="connsiteX3" fmla="*/ 2654560 w 3741705"/>
              <a:gd name="connsiteY3" fmla="*/ 1286689 h 1296068"/>
              <a:gd name="connsiteX4" fmla="*/ 0 w 3741705"/>
              <a:gd name="connsiteY4" fmla="*/ 1296068 h 1296068"/>
              <a:gd name="connsiteX0" fmla="*/ 0 w 3741705"/>
              <a:gd name="connsiteY0" fmla="*/ 1296068 h 1300751"/>
              <a:gd name="connsiteX1" fmla="*/ 882150 w 3741705"/>
              <a:gd name="connsiteY1" fmla="*/ 0 h 1300751"/>
              <a:gd name="connsiteX2" fmla="*/ 3741705 w 3741705"/>
              <a:gd name="connsiteY2" fmla="*/ 5090 h 1300751"/>
              <a:gd name="connsiteX3" fmla="*/ 2654560 w 3741705"/>
              <a:gd name="connsiteY3" fmla="*/ 1300751 h 1300751"/>
              <a:gd name="connsiteX4" fmla="*/ 0 w 3741705"/>
              <a:gd name="connsiteY4" fmla="*/ 1296068 h 1300751"/>
              <a:gd name="connsiteX0" fmla="*/ 0 w 3741705"/>
              <a:gd name="connsiteY0" fmla="*/ 1296602 h 1301285"/>
              <a:gd name="connsiteX1" fmla="*/ 882150 w 3741705"/>
              <a:gd name="connsiteY1" fmla="*/ 534 h 1301285"/>
              <a:gd name="connsiteX2" fmla="*/ 3741705 w 3741705"/>
              <a:gd name="connsiteY2" fmla="*/ 0 h 1301285"/>
              <a:gd name="connsiteX3" fmla="*/ 2654560 w 3741705"/>
              <a:gd name="connsiteY3" fmla="*/ 1301285 h 1301285"/>
              <a:gd name="connsiteX4" fmla="*/ 0 w 3741705"/>
              <a:gd name="connsiteY4" fmla="*/ 1296602 h 130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705" h="1301285">
                <a:moveTo>
                  <a:pt x="0" y="1296602"/>
                </a:moveTo>
                <a:lnTo>
                  <a:pt x="882150" y="534"/>
                </a:lnTo>
                <a:lnTo>
                  <a:pt x="3741705" y="0"/>
                </a:lnTo>
                <a:lnTo>
                  <a:pt x="2654560" y="1301285"/>
                </a:lnTo>
                <a:lnTo>
                  <a:pt x="0" y="1296602"/>
                </a:lnTo>
                <a:close/>
              </a:path>
            </a:pathLst>
          </a:custGeom>
          <a:solidFill>
            <a:srgbClr val="C00000"/>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lumMod val="85000"/>
                  <a:lumOff val="15000"/>
                </a:schemeClr>
              </a:solidFill>
            </a:endParaRPr>
          </a:p>
        </p:txBody>
      </p:sp>
      <p:sp>
        <p:nvSpPr>
          <p:cNvPr id="34" name="TextBox 37">
            <a:extLst>
              <a:ext uri="{FF2B5EF4-FFF2-40B4-BE49-F238E27FC236}">
                <a16:creationId xmlns="" xmlns:a16="http://schemas.microsoft.com/office/drawing/2014/main" id="{91A7185C-F50D-4FE1-AE4C-D0FAD727EAC6}"/>
              </a:ext>
            </a:extLst>
          </p:cNvPr>
          <p:cNvSpPr txBox="1"/>
          <p:nvPr/>
        </p:nvSpPr>
        <p:spPr>
          <a:xfrm>
            <a:off x="3777847" y="4281499"/>
            <a:ext cx="4654593" cy="461665"/>
          </a:xfrm>
          <a:prstGeom prst="rect">
            <a:avLst/>
          </a:prstGeom>
          <a:noFill/>
        </p:spPr>
        <p:txBody>
          <a:bodyPr wrap="none">
            <a:spAutoFit/>
          </a:bodyPr>
          <a:lstStyle/>
          <a:p>
            <a:pPr algn="ctr" eaLnBrk="1" hangingPunct="1">
              <a:buFont typeface="Arial" panose="020B0604020202020204" pitchFamily="34" charset="0"/>
              <a:buNone/>
              <a:defRPr/>
            </a:pPr>
            <a:r>
              <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rPr>
              <a:t>我国经济发展进入新常态</a:t>
            </a:r>
            <a:endParaRPr lang="id-ID"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116">
            <a:extLst>
              <a:ext uri="{FF2B5EF4-FFF2-40B4-BE49-F238E27FC236}">
                <a16:creationId xmlns="" xmlns:a16="http://schemas.microsoft.com/office/drawing/2014/main" id="{E9D2BD94-F719-4EDA-B5DA-57EE195B6E55}"/>
              </a:ext>
            </a:extLst>
          </p:cNvPr>
          <p:cNvSpPr>
            <a:spLocks noChangeArrowheads="1"/>
          </p:cNvSpPr>
          <p:nvPr/>
        </p:nvSpPr>
        <p:spPr bwMode="auto">
          <a:xfrm>
            <a:off x="1775520" y="4870666"/>
            <a:ext cx="864096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Font typeface="Arial" panose="020B0604020202020204" pitchFamily="34" charset="0"/>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面对这种新变化新情况，再沿袭粗放发展模式、简单地追求增长速度，显然行不通，必须确立新发展理念来引领和推动我国经济</a:t>
            </a:r>
            <a:r>
              <a:rPr lang="zh-CN" altLang="en-US" sz="1800" b="1" dirty="0">
                <a:solidFill>
                  <a:srgbClr val="C00000"/>
                </a:solidFill>
                <a:latin typeface="Helvetica" panose="020B0604020202020204" pitchFamily="34" charset="0"/>
                <a:ea typeface="微软雅黑" panose="020B0503020204020204" pitchFamily="34" charset="-122"/>
              </a:rPr>
              <a:t>从高速增长阶段转向高质量发展阶段</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，不断开创经济发展新局面。</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10415"/>
          <a:stretch/>
        </p:blipFill>
        <p:spPr>
          <a:xfrm>
            <a:off x="4705683" y="1587426"/>
            <a:ext cx="2773184" cy="175006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b="6248"/>
          <a:stretch/>
        </p:blipFill>
        <p:spPr>
          <a:xfrm>
            <a:off x="1058075" y="1981493"/>
            <a:ext cx="2775456" cy="1758872"/>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1239" t="-1" r="1" b="19998"/>
          <a:stretch/>
        </p:blipFill>
        <p:spPr>
          <a:xfrm>
            <a:off x="8328248" y="1036705"/>
            <a:ext cx="2804605" cy="1672215"/>
          </a:xfrm>
          <a:prstGeom prst="rect">
            <a:avLst/>
          </a:prstGeom>
        </p:spPr>
      </p:pic>
      <p:sp>
        <p:nvSpPr>
          <p:cNvPr id="5" name="矩形 4"/>
          <p:cNvSpPr/>
          <p:nvPr/>
        </p:nvSpPr>
        <p:spPr>
          <a:xfrm>
            <a:off x="8363401" y="2663895"/>
            <a:ext cx="2954030" cy="296861"/>
          </a:xfrm>
          <a:prstGeom prst="rect">
            <a:avLst/>
          </a:prstGeom>
          <a:solidFill>
            <a:srgbClr val="FFFFF5"/>
          </a:solidFill>
          <a:ln w="12700" cap="flat" cmpd="sng" algn="ctr">
            <a:noFill/>
            <a:prstDash val="solid"/>
          </a:ln>
        </p:spPr>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endParaRPr lang="zh-CN" altLang="en-US"/>
          </a:p>
        </p:txBody>
      </p:sp>
    </p:spTree>
    <p:extLst>
      <p:ext uri="{BB962C8B-B14F-4D97-AF65-F5344CB8AC3E}">
        <p14:creationId xmlns:p14="http://schemas.microsoft.com/office/powerpoint/2010/main" val="25051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3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ISLIDE.DIAGRAM" val="215632"/>
</p:tagLst>
</file>

<file path=ppt/tags/tag3.xml><?xml version="1.0" encoding="utf-8"?>
<p:tagLst xmlns:a="http://schemas.openxmlformats.org/drawingml/2006/main" xmlns:r="http://schemas.openxmlformats.org/officeDocument/2006/relationships" xmlns:p="http://schemas.openxmlformats.org/presentationml/2006/main">
  <p:tag name="ISLIDE.DIAGRAM" val="218622"/>
</p:tagLst>
</file>

<file path=ppt/theme/theme1.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w="12700" cap="flat" cmpd="sng" algn="ctr">
          <a:noFill/>
          <a:prstDash val="solid"/>
        </a:ln>
      </a:spPr>
      <a:bodyPr rtlCol="0" anchor="ctr"/>
      <a:lstStyle>
        <a:defPPr marL="0" marR="0" indent="0" algn="ctr" defTabSz="914400" rtl="0" eaLnBrk="1" fontAlgn="base" latinLnBrk="0" hangingPunct="1">
          <a:lnSpc>
            <a:spcPct val="100000"/>
          </a:lnSpc>
          <a:spcBef>
            <a:spcPct val="0"/>
          </a:spcBef>
          <a:spcAft>
            <a:spcPct val="0"/>
          </a:spcAft>
          <a:buClrTx/>
          <a:buSzTx/>
          <a:buFontTx/>
          <a:buNone/>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A7A7A7"/>
      </a:dk2>
      <a:lt2>
        <a:srgbClr val="535353"/>
      </a:lt2>
      <a:accent1>
        <a:srgbClr val="5B9BD5"/>
      </a:accent1>
      <a:accent2>
        <a:srgbClr val="ED7D31"/>
      </a:accent2>
      <a:accent3>
        <a:srgbClr val="FFFFFF"/>
      </a:accent3>
      <a:accent4>
        <a:srgbClr val="000000"/>
      </a:accent4>
      <a:accent5>
        <a:srgbClr val="B6CBE6"/>
      </a:accent5>
      <a:accent6>
        <a:srgbClr val="D4702B"/>
      </a:accent6>
      <a:hlink>
        <a:srgbClr val="0000FF"/>
      </a:hlink>
      <a:folHlink>
        <a:srgbClr val="FF00FF"/>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68395"/>
    </a:dk2>
    <a:lt2>
      <a:srgbClr val="F0F0F0"/>
    </a:lt2>
    <a:accent1>
      <a:srgbClr val="DE0000"/>
    </a:accent1>
    <a:accent2>
      <a:srgbClr val="B60000"/>
    </a:accent2>
    <a:accent3>
      <a:srgbClr val="960000"/>
    </a:accent3>
    <a:accent4>
      <a:srgbClr val="FF0000"/>
    </a:accent4>
    <a:accent5>
      <a:srgbClr val="D10000"/>
    </a:accent5>
    <a:accent6>
      <a:srgbClr val="810000"/>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1843</Words>
  <Application>Microsoft Office PowerPoint</Application>
  <PresentationFormat>宽屏</PresentationFormat>
  <Paragraphs>176</Paragraphs>
  <Slides>39</Slides>
  <Notes>25</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39</vt:i4>
      </vt:variant>
    </vt:vector>
  </HeadingPairs>
  <TitlesOfParts>
    <vt:vector size="56" baseType="lpstr">
      <vt:lpstr>Avenir Roman</vt:lpstr>
      <vt:lpstr>Cordia New</vt:lpstr>
      <vt:lpstr>Heiti SC Medium</vt:lpstr>
      <vt:lpstr>Songti SC Regular</vt:lpstr>
      <vt:lpstr>等线</vt:lpstr>
      <vt:lpstr>华文行楷</vt:lpstr>
      <vt:lpstr>华文新魏</vt:lpstr>
      <vt:lpstr>华文中宋</vt:lpstr>
      <vt:lpstr>锐字锐线怒放黑简1.0</vt:lpstr>
      <vt:lpstr>宋体</vt:lpstr>
      <vt:lpstr>微软雅黑</vt:lpstr>
      <vt:lpstr>Arial</vt:lpstr>
      <vt:lpstr>Calibri</vt:lpstr>
      <vt:lpstr>Calibri Light</vt:lpstr>
      <vt:lpstr>Helvetica</vt:lpstr>
      <vt:lpstr>Impact</vt:lpstr>
      <vt:lpstr>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2018-10-23T11:38:00Z</dcterms:created>
  <dcterms:modified xsi:type="dcterms:W3CDTF">2018-11-27T09:31:30Z</dcterms:modified>
</cp:coreProperties>
</file>