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86" r:id="rId1"/>
  </p:sldMasterIdLst>
  <p:notesMasterIdLst>
    <p:notesMasterId r:id="rId42"/>
  </p:notesMasterIdLst>
  <p:handoutMasterIdLst>
    <p:handoutMasterId r:id="rId43"/>
  </p:handoutMasterIdLst>
  <p:sldIdLst>
    <p:sldId id="257" r:id="rId2"/>
    <p:sldId id="760" r:id="rId3"/>
    <p:sldId id="721" r:id="rId4"/>
    <p:sldId id="722" r:id="rId5"/>
    <p:sldId id="723" r:id="rId6"/>
    <p:sldId id="714" r:id="rId7"/>
    <p:sldId id="602" r:id="rId8"/>
    <p:sldId id="533" r:id="rId9"/>
    <p:sldId id="534" r:id="rId10"/>
    <p:sldId id="589" r:id="rId11"/>
    <p:sldId id="532" r:id="rId12"/>
    <p:sldId id="590" r:id="rId13"/>
    <p:sldId id="494" r:id="rId14"/>
    <p:sldId id="715" r:id="rId15"/>
    <p:sldId id="514" r:id="rId16"/>
    <p:sldId id="759" r:id="rId17"/>
    <p:sldId id="535" r:id="rId18"/>
    <p:sldId id="517" r:id="rId19"/>
    <p:sldId id="605" r:id="rId20"/>
    <p:sldId id="537" r:id="rId21"/>
    <p:sldId id="518" r:id="rId22"/>
    <p:sldId id="538" r:id="rId23"/>
    <p:sldId id="519" r:id="rId24"/>
    <p:sldId id="520" r:id="rId25"/>
    <p:sldId id="717" r:id="rId26"/>
    <p:sldId id="521" r:id="rId27"/>
    <p:sldId id="758" r:id="rId28"/>
    <p:sldId id="523" r:id="rId29"/>
    <p:sldId id="600" r:id="rId30"/>
    <p:sldId id="542" r:id="rId31"/>
    <p:sldId id="526" r:id="rId32"/>
    <p:sldId id="601" r:id="rId33"/>
    <p:sldId id="716" r:id="rId34"/>
    <p:sldId id="594" r:id="rId35"/>
    <p:sldId id="527" r:id="rId36"/>
    <p:sldId id="599" r:id="rId37"/>
    <p:sldId id="608" r:id="rId38"/>
    <p:sldId id="528" r:id="rId39"/>
    <p:sldId id="513" r:id="rId40"/>
    <p:sldId id="718" r:id="rId41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20204" pitchFamily="34" charset="0"/>
        <a:ea typeface="宋体" panose="02010600030101010101" pitchFamily="2" charset="-122"/>
        <a:cs typeface="+mn-cs"/>
        <a:sym typeface="Helvetica" panose="020B0604020202020204" pitchFamily="34" charset="0"/>
      </a:defRPr>
    </a:lvl1pPr>
    <a:lvl2pPr marL="227330" indent="230505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20204" pitchFamily="34" charset="0"/>
        <a:ea typeface="宋体" panose="02010600030101010101" pitchFamily="2" charset="-122"/>
        <a:cs typeface="+mn-cs"/>
        <a:sym typeface="Helvetica" panose="020B0604020202020204" pitchFamily="34" charset="0"/>
      </a:defRPr>
    </a:lvl2pPr>
    <a:lvl3pPr marL="455930" indent="459105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20204" pitchFamily="34" charset="0"/>
        <a:ea typeface="宋体" panose="02010600030101010101" pitchFamily="2" charset="-122"/>
        <a:cs typeface="+mn-cs"/>
        <a:sym typeface="Helvetica" panose="020B0604020202020204" pitchFamily="34" charset="0"/>
      </a:defRPr>
    </a:lvl3pPr>
    <a:lvl4pPr marL="684530" indent="687705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20204" pitchFamily="34" charset="0"/>
        <a:ea typeface="宋体" panose="02010600030101010101" pitchFamily="2" charset="-122"/>
        <a:cs typeface="+mn-cs"/>
        <a:sym typeface="Helvetica" panose="020B0604020202020204" pitchFamily="34" charset="0"/>
      </a:defRPr>
    </a:lvl4pPr>
    <a:lvl5pPr marL="913130" indent="916305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" panose="020B0604020202020204" pitchFamily="34" charset="0"/>
        <a:ea typeface="宋体" panose="02010600030101010101" pitchFamily="2" charset="-122"/>
        <a:cs typeface="+mn-cs"/>
        <a:sym typeface="Helvetica" panose="020B060402020202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Helvetica" panose="020B0604020202020204" pitchFamily="34" charset="0"/>
        <a:ea typeface="宋体" panose="02010600030101010101" pitchFamily="2" charset="-122"/>
        <a:cs typeface="+mn-cs"/>
        <a:sym typeface="Helvetica" panose="020B060402020202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Helvetica" panose="020B0604020202020204" pitchFamily="34" charset="0"/>
        <a:ea typeface="宋体" panose="02010600030101010101" pitchFamily="2" charset="-122"/>
        <a:cs typeface="+mn-cs"/>
        <a:sym typeface="Helvetica" panose="020B060402020202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Helvetica" panose="020B0604020202020204" pitchFamily="34" charset="0"/>
        <a:ea typeface="宋体" panose="02010600030101010101" pitchFamily="2" charset="-122"/>
        <a:cs typeface="+mn-cs"/>
        <a:sym typeface="Helvetica" panose="020B060402020202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Helvetica" panose="020B0604020202020204" pitchFamily="34" charset="0"/>
        <a:ea typeface="宋体" panose="02010600030101010101" pitchFamily="2" charset="-122"/>
        <a:cs typeface="+mn-cs"/>
        <a:sym typeface="Helvetica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" userDrawn="1">
          <p15:clr>
            <a:srgbClr val="A4A3A4"/>
          </p15:clr>
        </p15:guide>
        <p15:guide id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A7B"/>
    <a:srgbClr val="F78662"/>
    <a:srgbClr val="FFFFF5"/>
    <a:srgbClr val="F58344"/>
    <a:srgbClr val="000000"/>
    <a:srgbClr val="C21612"/>
    <a:srgbClr val="D75F0B"/>
    <a:srgbClr val="FFC000"/>
    <a:srgbClr val="A41D16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4" autoAdjust="0"/>
    <p:restoredTop sz="94087" autoAdjust="0"/>
  </p:normalViewPr>
  <p:slideViewPr>
    <p:cSldViewPr showGuides="1">
      <p:cViewPr varScale="1">
        <p:scale>
          <a:sx n="58" d="100"/>
          <a:sy n="58" d="100"/>
        </p:scale>
        <p:origin x="78" y="1320"/>
      </p:cViewPr>
      <p:guideLst>
        <p:guide orient="horz" pos="2115"/>
        <p:guide pos="3931"/>
        <p:guide orient="horz" pos="28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26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C8B63-C520-47C2-851C-4F81A5D5C6C9}" type="datetimeFigureOut">
              <a:rPr lang="zh-CN" altLang="en-US" smtClean="0"/>
              <a:pPr/>
              <a:t>2018/11/22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4C5D-52DB-4133-B6E4-603B25D364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186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5120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219" name="文本占位符 5121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noProof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altLang="zh-CN" noProof="0">
                <a:sym typeface="Avenir Roman" charset="0"/>
              </a:rPr>
              <a:t>Second level</a:t>
            </a:r>
          </a:p>
          <a:p>
            <a:pPr lvl="2"/>
            <a:r>
              <a:rPr lang="en-US" altLang="zh-CN" noProof="0">
                <a:sym typeface="Avenir Roman" charset="0"/>
              </a:rPr>
              <a:t>Third level</a:t>
            </a:r>
          </a:p>
          <a:p>
            <a:pPr lvl="3"/>
            <a:r>
              <a:rPr lang="en-US" altLang="zh-CN" noProof="0">
                <a:sym typeface="Avenir Roman" charset="0"/>
              </a:rPr>
              <a:t>Fourth level</a:t>
            </a:r>
          </a:p>
          <a:p>
            <a:pPr lvl="4"/>
            <a:r>
              <a:rPr lang="en-US" altLang="zh-CN" noProof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079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26695" rtl="0" eaLnBrk="0" fontAlgn="base" hangingPunct="0">
      <a:lnSpc>
        <a:spcPct val="125000"/>
      </a:lnSpc>
      <a:spcBef>
        <a:spcPct val="0"/>
      </a:spcBef>
      <a:spcAft>
        <a:spcPct val="0"/>
      </a:spcAft>
      <a:defRPr sz="1200" kern="1200">
        <a:solidFill>
          <a:srgbClr val="000000"/>
        </a:solidFill>
        <a:latin typeface="Avenir Roman" charset="0"/>
        <a:sym typeface="Avenir Roman" charset="0"/>
      </a:defRPr>
    </a:lvl1pPr>
    <a:lvl2pPr marL="113030" lvl="1" algn="l" defTabSz="226695" rtl="0" eaLnBrk="0" fontAlgn="base" hangingPunct="0">
      <a:lnSpc>
        <a:spcPct val="125000"/>
      </a:lnSpc>
      <a:spcBef>
        <a:spcPct val="0"/>
      </a:spcBef>
      <a:spcAft>
        <a:spcPct val="0"/>
      </a:spcAft>
      <a:defRPr sz="1200" kern="1200">
        <a:solidFill>
          <a:srgbClr val="000000"/>
        </a:solidFill>
        <a:latin typeface="Avenir Roman" charset="0"/>
        <a:sym typeface="Avenir Roman" charset="0"/>
      </a:defRPr>
    </a:lvl2pPr>
    <a:lvl3pPr marL="227330" lvl="2" algn="l" defTabSz="226695" rtl="0" eaLnBrk="0" fontAlgn="base" hangingPunct="0">
      <a:lnSpc>
        <a:spcPct val="125000"/>
      </a:lnSpc>
      <a:spcBef>
        <a:spcPct val="0"/>
      </a:spcBef>
      <a:spcAft>
        <a:spcPct val="0"/>
      </a:spcAft>
      <a:defRPr sz="1200" kern="1200">
        <a:solidFill>
          <a:srgbClr val="000000"/>
        </a:solidFill>
        <a:latin typeface="Avenir Roman" charset="0"/>
        <a:sym typeface="Avenir Roman" charset="0"/>
      </a:defRPr>
    </a:lvl3pPr>
    <a:lvl4pPr marL="341630" lvl="3" algn="l" defTabSz="226695" rtl="0" eaLnBrk="0" fontAlgn="base" hangingPunct="0">
      <a:lnSpc>
        <a:spcPct val="125000"/>
      </a:lnSpc>
      <a:spcBef>
        <a:spcPct val="0"/>
      </a:spcBef>
      <a:spcAft>
        <a:spcPct val="0"/>
      </a:spcAft>
      <a:defRPr sz="1200" kern="1200">
        <a:solidFill>
          <a:srgbClr val="000000"/>
        </a:solidFill>
        <a:latin typeface="Avenir Roman" charset="0"/>
        <a:sym typeface="Avenir Roman" charset="0"/>
      </a:defRPr>
    </a:lvl4pPr>
    <a:lvl5pPr marL="455930" lvl="4" algn="l" defTabSz="226695" rtl="0" eaLnBrk="0" fontAlgn="base" hangingPunct="0">
      <a:lnSpc>
        <a:spcPct val="125000"/>
      </a:lnSpc>
      <a:spcBef>
        <a:spcPct val="0"/>
      </a:spcBef>
      <a:spcAft>
        <a:spcPct val="0"/>
      </a:spcAft>
      <a:defRPr sz="1200" kern="1200">
        <a:solidFill>
          <a:srgbClr val="000000"/>
        </a:solidFill>
        <a:latin typeface="Avenir Roman" charset="0"/>
        <a:sym typeface="Avenir Roman" charset="0"/>
      </a:defRPr>
    </a:lvl5pPr>
    <a:lvl6pPr marL="1143000" lvl="5" indent="0" algn="l" defTabSz="227965" rtl="0" eaLnBrk="1" fontAlgn="base" latinLnBrk="0" hangingPunct="0">
      <a:lnSpc>
        <a:spcPct val="125000"/>
      </a:lnSpc>
      <a:spcBef>
        <a:spcPct val="0"/>
      </a:spcBef>
      <a:spcAft>
        <a:spcPct val="0"/>
      </a:spcAft>
      <a:buNone/>
      <a:defRPr sz="1200" b="0" i="0" u="none" kern="1200" baseline="0">
        <a:solidFill>
          <a:srgbClr val="000000"/>
        </a:solidFill>
        <a:latin typeface="Avenir Roman" charset="0"/>
        <a:sym typeface="Avenir Roman" charset="0"/>
      </a:defRPr>
    </a:lvl6pPr>
    <a:lvl7pPr marL="1371600" lvl="6" indent="0" algn="l" defTabSz="227965" rtl="0" eaLnBrk="1" fontAlgn="base" latinLnBrk="0" hangingPunct="0">
      <a:lnSpc>
        <a:spcPct val="125000"/>
      </a:lnSpc>
      <a:spcBef>
        <a:spcPct val="0"/>
      </a:spcBef>
      <a:spcAft>
        <a:spcPct val="0"/>
      </a:spcAft>
      <a:buNone/>
      <a:defRPr sz="1200" b="0" i="0" u="none" kern="1200" baseline="0">
        <a:solidFill>
          <a:srgbClr val="000000"/>
        </a:solidFill>
        <a:latin typeface="Avenir Roman" charset="0"/>
        <a:sym typeface="Avenir Roman" charset="0"/>
      </a:defRPr>
    </a:lvl7pPr>
    <a:lvl8pPr marL="1600200" lvl="7" indent="0" algn="l" defTabSz="227965" rtl="0" eaLnBrk="1" fontAlgn="base" latinLnBrk="0" hangingPunct="0">
      <a:lnSpc>
        <a:spcPct val="125000"/>
      </a:lnSpc>
      <a:spcBef>
        <a:spcPct val="0"/>
      </a:spcBef>
      <a:spcAft>
        <a:spcPct val="0"/>
      </a:spcAft>
      <a:buNone/>
      <a:defRPr sz="1200" b="0" i="0" u="none" kern="1200" baseline="0">
        <a:solidFill>
          <a:srgbClr val="000000"/>
        </a:solidFill>
        <a:latin typeface="Avenir Roman" charset="0"/>
        <a:sym typeface="Avenir Roman" charset="0"/>
      </a:defRPr>
    </a:lvl8pPr>
    <a:lvl9pPr marL="1828800" lvl="8" indent="0" algn="l" defTabSz="227965" rtl="0" eaLnBrk="1" fontAlgn="base" latinLnBrk="0" hangingPunct="0">
      <a:lnSpc>
        <a:spcPct val="125000"/>
      </a:lnSpc>
      <a:spcBef>
        <a:spcPct val="0"/>
      </a:spcBef>
      <a:spcAft>
        <a:spcPct val="0"/>
      </a:spcAft>
      <a:buNone/>
      <a:defRPr sz="1200" b="0" i="0" u="none" kern="1200" baseline="0">
        <a:solidFill>
          <a:srgbClr val="000000"/>
        </a:solidFill>
        <a:latin typeface="Avenir Roman" charset="0"/>
        <a:sym typeface="Avenir Roman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13579-0D12-448D-ABF9-DACA33660BD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60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5463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3262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2733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6935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3353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1460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814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2301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1920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61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63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6640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989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86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7032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982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66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21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98573-10CA-4C9A-A708-65407A0C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1655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页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82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页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82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本讲内容%金句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B05CA5E-C216-4C11-9641-92A3DACFE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0" y="0"/>
            <a:ext cx="10776520" cy="2873196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A26DF16D-67FA-45CA-BCC2-970FABACAA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-1" b="909"/>
          <a:stretch/>
        </p:blipFill>
        <p:spPr bwMode="auto">
          <a:xfrm>
            <a:off x="0" y="6165850"/>
            <a:ext cx="1219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2" descr="图片包含 轮廓&#10;&#10;已生成高可信度的说明">
            <a:extLst>
              <a:ext uri="{FF2B5EF4-FFF2-40B4-BE49-F238E27FC236}">
                <a16:creationId xmlns:a16="http://schemas.microsoft.com/office/drawing/2014/main" id="{C07E110B-A8CF-4887-B383-ADE6D5509A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87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31638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一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8578809A-33BB-4768-A92E-DCA75107DC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3352" y="104386"/>
            <a:ext cx="4896543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marL="285750" indent="-285750"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1pPr>
            <a:lvl2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2pPr>
            <a:lvl3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3pPr>
            <a:lvl4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4pPr>
            <a:lvl5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5pPr>
            <a:lvl6pPr marL="13700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6pPr>
            <a:lvl7pPr marL="18272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7pPr>
            <a:lvl8pPr marL="22844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8pPr>
            <a:lvl9pPr marL="27416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12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" panose="020B0604020202020204" pitchFamily="34" charset="0"/>
              </a:rPr>
              <a:t>一、意识形态关乎旗帜、关乎道路、关乎国家政治安全</a:t>
            </a:r>
          </a:p>
        </p:txBody>
      </p:sp>
      <p:cxnSp>
        <p:nvCxnSpPr>
          <p:cNvPr id="7" name="直接箭头连接符 79">
            <a:extLst>
              <a:ext uri="{FF2B5EF4-FFF2-40B4-BE49-F238E27FC236}">
                <a16:creationId xmlns:a16="http://schemas.microsoft.com/office/drawing/2014/main" id="{A3CC0D0A-E1ED-48DB-A583-8D4567F9485C}"/>
              </a:ext>
            </a:extLst>
          </p:cNvPr>
          <p:cNvCxnSpPr>
            <a:cxnSpLocks/>
            <a:stCxn id="6" idx="3"/>
          </p:cNvCxnSpPr>
          <p:nvPr userDrawn="1"/>
        </p:nvCxnSpPr>
        <p:spPr bwMode="auto">
          <a:xfrm>
            <a:off x="5159895" y="258274"/>
            <a:ext cx="6696745" cy="0"/>
          </a:xfrm>
          <a:prstGeom prst="straightConnector1">
            <a:avLst/>
          </a:prstGeom>
          <a:ln w="63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CFD65476-2030-45B3-BD32-0F9BF04FAFF0}"/>
              </a:ext>
            </a:extLst>
          </p:cNvPr>
          <p:cNvGrpSpPr/>
          <p:nvPr userDrawn="1"/>
        </p:nvGrpSpPr>
        <p:grpSpPr>
          <a:xfrm>
            <a:off x="335360" y="6422612"/>
            <a:ext cx="11617882" cy="307777"/>
            <a:chOff x="335360" y="6422612"/>
            <a:chExt cx="11617882" cy="307777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0D0B226-E41D-43B3-941E-58296B61B069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691280" y="6444476"/>
              <a:ext cx="32909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b="1" i="0" u="none" strike="noStrike" kern="0" cap="none" spc="12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Helvetica" panose="020B0604020202020204" pitchFamily="34" charset="0"/>
                </a:rPr>
                <a:t>习近平新时代中国特色社会主义思想三十讲</a:t>
              </a:r>
              <a:endParaRPr kumimoji="0" lang="zh-CN" altLang="en-US" sz="1200" b="1" i="0" u="none" strike="noStrike" kern="0" cap="none" spc="12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A44FD97-6B95-42C4-9349-35999232569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58594" y="6422612"/>
              <a:ext cx="8946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cs"/>
                  <a:sym typeface="Helvetica" panose="020B0604020202020204" pitchFamily="34" charset="0"/>
                </a:rPr>
                <a:t>第十九讲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宋体" panose="02010600030101010101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42A4B4B1-7C73-424F-B72A-F7700CD43D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5360" y="6582976"/>
              <a:ext cx="7322668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04391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二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8578809A-33BB-4768-A92E-DCA75107DC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3352" y="104386"/>
            <a:ext cx="4248471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marL="285750" indent="-285750"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1pPr>
            <a:lvl2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2pPr>
            <a:lvl3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3pPr>
            <a:lvl4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4pPr>
            <a:lvl5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5pPr>
            <a:lvl6pPr marL="13700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6pPr>
            <a:lvl7pPr marL="18272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7pPr>
            <a:lvl8pPr marL="22844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8pPr>
            <a:lvl9pPr marL="27416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12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" panose="020B0604020202020204" pitchFamily="34" charset="0"/>
              </a:rPr>
              <a:t>二、意识形态领域形势依然复杂、挑战依然严峻</a:t>
            </a:r>
          </a:p>
        </p:txBody>
      </p:sp>
      <p:cxnSp>
        <p:nvCxnSpPr>
          <p:cNvPr id="4" name="直接箭头连接符 79">
            <a:extLst>
              <a:ext uri="{FF2B5EF4-FFF2-40B4-BE49-F238E27FC236}">
                <a16:creationId xmlns:a16="http://schemas.microsoft.com/office/drawing/2014/main" id="{0BD29FC6-0A8A-4025-8BB5-63795E2B77C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96479" y="258274"/>
            <a:ext cx="7272000" cy="0"/>
          </a:xfrm>
          <a:prstGeom prst="straightConnector1">
            <a:avLst/>
          </a:prstGeom>
          <a:ln w="63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96984E02-922E-4245-A131-8AA78283508A}"/>
              </a:ext>
            </a:extLst>
          </p:cNvPr>
          <p:cNvGrpSpPr/>
          <p:nvPr userDrawn="1"/>
        </p:nvGrpSpPr>
        <p:grpSpPr>
          <a:xfrm>
            <a:off x="335360" y="6422612"/>
            <a:ext cx="11617882" cy="307777"/>
            <a:chOff x="335360" y="6422612"/>
            <a:chExt cx="11617882" cy="307777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0FDADD7-3C4C-4940-834E-724E9C1BA82B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691280" y="6444476"/>
              <a:ext cx="32909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b="1" i="0" u="none" strike="noStrike" kern="0" cap="none" spc="12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Helvetica" panose="020B0604020202020204" pitchFamily="34" charset="0"/>
                </a:rPr>
                <a:t>习近平新时代中国特色社会主义思想三十讲</a:t>
              </a:r>
              <a:endParaRPr kumimoji="0" lang="zh-CN" altLang="en-US" sz="1200" b="1" i="0" u="none" strike="noStrike" kern="0" cap="none" spc="12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E589CAD-5F26-4BFC-B75B-E60B981F3B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58594" y="6422612"/>
              <a:ext cx="8946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cs"/>
                  <a:sym typeface="Helvetica" panose="020B0604020202020204" pitchFamily="34" charset="0"/>
                </a:rPr>
                <a:t>第十九讲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宋体" panose="02010600030101010101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2933EACB-53F8-411F-8523-1068822AF2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5360" y="6582976"/>
              <a:ext cx="7322668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587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三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8578809A-33BB-4768-A92E-DCA75107DC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3353" y="104386"/>
            <a:ext cx="3096344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marL="285750" indent="-285750"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1pPr>
            <a:lvl2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2pPr>
            <a:lvl3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3pPr>
            <a:lvl4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4pPr>
            <a:lvl5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5pPr>
            <a:lvl6pPr marL="13700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6pPr>
            <a:lvl7pPr marL="18272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7pPr>
            <a:lvl8pPr marL="22844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8pPr>
            <a:lvl9pPr marL="27416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12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" panose="020B0604020202020204" pitchFamily="34" charset="0"/>
              </a:rPr>
              <a:t>三、牢牢掌握意识形态工作领导权</a:t>
            </a:r>
          </a:p>
        </p:txBody>
      </p:sp>
      <p:cxnSp>
        <p:nvCxnSpPr>
          <p:cNvPr id="4" name="直接箭头连接符 79">
            <a:extLst>
              <a:ext uri="{FF2B5EF4-FFF2-40B4-BE49-F238E27FC236}">
                <a16:creationId xmlns:a16="http://schemas.microsoft.com/office/drawing/2014/main" id="{449C6332-4CA6-4602-95BA-9C649FEF71A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41930" y="258274"/>
            <a:ext cx="8424000" cy="0"/>
          </a:xfrm>
          <a:prstGeom prst="straightConnector1">
            <a:avLst/>
          </a:prstGeom>
          <a:ln w="63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127868-2234-4943-987F-A15C292B22F3}"/>
              </a:ext>
            </a:extLst>
          </p:cNvPr>
          <p:cNvGrpSpPr/>
          <p:nvPr userDrawn="1"/>
        </p:nvGrpSpPr>
        <p:grpSpPr>
          <a:xfrm>
            <a:off x="335360" y="6422612"/>
            <a:ext cx="11617882" cy="307777"/>
            <a:chOff x="335360" y="6422612"/>
            <a:chExt cx="11617882" cy="307777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AA8F480-98FA-4302-8087-A0030F41187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691280" y="6444476"/>
              <a:ext cx="32909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b="1" i="0" u="none" strike="noStrike" kern="0" cap="none" spc="12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Helvetica" panose="020B0604020202020204" pitchFamily="34" charset="0"/>
                </a:rPr>
                <a:t>习近平新时代中国特色社会主义思想三十讲</a:t>
              </a:r>
              <a:endParaRPr kumimoji="0" lang="zh-CN" altLang="en-US" sz="1200" b="1" i="0" u="none" strike="noStrike" kern="0" cap="none" spc="12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DFBBEA8-FFA8-42B7-A582-C5F91E0BBD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58594" y="6422612"/>
              <a:ext cx="8946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cs"/>
                  <a:sym typeface="Helvetica" panose="020B0604020202020204" pitchFamily="34" charset="0"/>
                </a:rPr>
                <a:t>第十九讲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宋体" panose="02010600030101010101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5F4ECBB-6108-4D7A-B3CC-91DE16FCD7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5360" y="6582976"/>
              <a:ext cx="7322668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204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四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8578809A-33BB-4768-A92E-DCA75107DC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3353" y="104386"/>
            <a:ext cx="2952327" cy="3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marL="285750" indent="-285750"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1pPr>
            <a:lvl2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2pPr>
            <a:lvl3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3pPr>
            <a:lvl4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4pPr>
            <a:lvl5pPr defTabSz="182880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5pPr>
            <a:lvl6pPr marL="13700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6pPr>
            <a:lvl7pPr marL="18272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7pPr>
            <a:lvl8pPr marL="22844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8pPr>
            <a:lvl9pPr marL="2741613" indent="915988" defTabSz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12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" panose="020B0604020202020204" pitchFamily="34" charset="0"/>
              </a:rPr>
              <a:t>四、坚决打赢网络意识形态斗争</a:t>
            </a:r>
          </a:p>
        </p:txBody>
      </p:sp>
      <p:cxnSp>
        <p:nvCxnSpPr>
          <p:cNvPr id="4" name="直接箭头连接符 79">
            <a:extLst>
              <a:ext uri="{FF2B5EF4-FFF2-40B4-BE49-F238E27FC236}">
                <a16:creationId xmlns:a16="http://schemas.microsoft.com/office/drawing/2014/main" id="{F364B306-772E-4F7C-A4D4-75017930B8E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275673" y="258274"/>
            <a:ext cx="8568000" cy="0"/>
          </a:xfrm>
          <a:prstGeom prst="straightConnector1">
            <a:avLst/>
          </a:prstGeom>
          <a:ln w="63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D941E1-01F3-40F0-8EA5-6F7F73E2EE77}"/>
              </a:ext>
            </a:extLst>
          </p:cNvPr>
          <p:cNvGrpSpPr/>
          <p:nvPr userDrawn="1"/>
        </p:nvGrpSpPr>
        <p:grpSpPr>
          <a:xfrm>
            <a:off x="335360" y="6422612"/>
            <a:ext cx="11617882" cy="307777"/>
            <a:chOff x="335360" y="6422612"/>
            <a:chExt cx="11617882" cy="307777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E007F02-5EDA-422D-A4D6-6882CF965B4C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691280" y="6444476"/>
              <a:ext cx="32909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b="1" i="0" u="none" strike="noStrike" kern="0" cap="none" spc="12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Helvetica" panose="020B0604020202020204" pitchFamily="34" charset="0"/>
                </a:rPr>
                <a:t>习近平新时代中国特色社会主义思想三十讲</a:t>
              </a:r>
              <a:endParaRPr kumimoji="0" lang="zh-CN" altLang="en-US" sz="1200" b="1" i="0" u="none" strike="noStrike" kern="0" cap="none" spc="12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5CF0AD5-6308-492F-B652-9CD8EB3875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58594" y="6422612"/>
              <a:ext cx="8946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cs"/>
                  <a:sym typeface="Helvetica" panose="020B0604020202020204" pitchFamily="34" charset="0"/>
                </a:rPr>
                <a:t>第十九讲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宋体" panose="02010600030101010101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A5A4AF0-D85B-42F0-BCFF-8409C891F4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5360" y="6582976"/>
              <a:ext cx="7322668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720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小结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B05CA5E-C216-4C11-9641-92A3DACFE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0" y="0"/>
            <a:ext cx="10776520" cy="28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052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50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49" r:id="rId2"/>
    <p:sldLayoutId id="2147483750" r:id="rId3"/>
    <p:sldLayoutId id="2147483751" r:id="rId4"/>
    <p:sldLayoutId id="2147483687" r:id="rId5"/>
    <p:sldLayoutId id="2147483688" r:id="rId6"/>
    <p:sldLayoutId id="2147483700" r:id="rId7"/>
    <p:sldLayoutId id="2147483689" r:id="rId8"/>
    <p:sldLayoutId id="2147483747" r:id="rId9"/>
    <p:sldLayoutId id="21474837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65">
          <p15:clr>
            <a:srgbClr val="F26B43"/>
          </p15:clr>
        </p15:guide>
        <p15:guide id="2" orient="horz" pos="346">
          <p15:clr>
            <a:srgbClr val="F26B43"/>
          </p15:clr>
        </p15:guide>
        <p15:guide id="3" pos="7015">
          <p15:clr>
            <a:srgbClr val="F26B43"/>
          </p15:clr>
        </p15:guide>
        <p15:guide id="4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pt首页1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EC083C5-3E0B-4559-BC26-2437816A0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86" y="4250762"/>
            <a:ext cx="2328716" cy="22182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4E5FA69-CD9F-4C99-AC56-A13208BFA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2" y="4685501"/>
            <a:ext cx="1701587" cy="16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25 -1.48148E-6 C 0.18099 -1.48148E-6 0.25 -0.06898 0.25 -0.125 L 0.25 -0.25 " pathEditMode="relative" rAng="0" ptsTypes="AAAA">
                                      <p:cBhvr>
                                        <p:cTn id="1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讲-10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>
            <a:extLst>
              <a:ext uri="{FF2B5EF4-FFF2-40B4-BE49-F238E27FC236}">
                <a16:creationId xmlns:a16="http://schemas.microsoft.com/office/drawing/2014/main" id="{0E9A9C1C-7D68-47C2-A7C4-9B9CE629D869}"/>
              </a:ext>
            </a:extLst>
          </p:cNvPr>
          <p:cNvGrpSpPr/>
          <p:nvPr/>
        </p:nvGrpSpPr>
        <p:grpSpPr>
          <a:xfrm>
            <a:off x="5274396" y="1861673"/>
            <a:ext cx="1655831" cy="3633116"/>
            <a:chOff x="4929125" y="2058036"/>
            <a:chExt cx="1253707" cy="3633116"/>
          </a:xfrm>
        </p:grpSpPr>
        <p:grpSp>
          <p:nvGrpSpPr>
            <p:cNvPr id="90" name="îşlîḍê">
              <a:extLst>
                <a:ext uri="{FF2B5EF4-FFF2-40B4-BE49-F238E27FC236}">
                  <a16:creationId xmlns:a16="http://schemas.microsoft.com/office/drawing/2014/main" id="{CD8B6DF8-45B9-4EF6-ADC6-A069601EEBC0}"/>
                </a:ext>
              </a:extLst>
            </p:cNvPr>
            <p:cNvGrpSpPr/>
            <p:nvPr/>
          </p:nvGrpSpPr>
          <p:grpSpPr>
            <a:xfrm>
              <a:off x="4929125" y="2058037"/>
              <a:ext cx="1253707" cy="3632111"/>
              <a:chOff x="5253067" y="2507654"/>
              <a:chExt cx="1253704" cy="3632111"/>
            </a:xfrm>
          </p:grpSpPr>
          <p:cxnSp>
            <p:nvCxnSpPr>
              <p:cNvPr id="105" name="直接连接符 104">
                <a:extLst>
                  <a:ext uri="{FF2B5EF4-FFF2-40B4-BE49-F238E27FC236}">
                    <a16:creationId xmlns:a16="http://schemas.microsoft.com/office/drawing/2014/main" id="{5F1A7A7C-2897-4701-AD6C-6781FB1D5F25}"/>
                  </a:ext>
                </a:extLst>
              </p:cNvPr>
              <p:cNvCxnSpPr/>
              <p:nvPr/>
            </p:nvCxnSpPr>
            <p:spPr>
              <a:xfrm>
                <a:off x="5713775" y="2507654"/>
                <a:ext cx="792996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>
                <a:extLst>
                  <a:ext uri="{FF2B5EF4-FFF2-40B4-BE49-F238E27FC236}">
                    <a16:creationId xmlns:a16="http://schemas.microsoft.com/office/drawing/2014/main" id="{11A23682-1AD6-4069-999A-DAB7C093FE04}"/>
                  </a:ext>
                </a:extLst>
              </p:cNvPr>
              <p:cNvCxnSpPr/>
              <p:nvPr/>
            </p:nvCxnSpPr>
            <p:spPr>
              <a:xfrm>
                <a:off x="5713775" y="6139765"/>
                <a:ext cx="792996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>
                <a:extLst>
                  <a:ext uri="{FF2B5EF4-FFF2-40B4-BE49-F238E27FC236}">
                    <a16:creationId xmlns:a16="http://schemas.microsoft.com/office/drawing/2014/main" id="{763374E9-1759-4332-9712-196F26AA46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3067" y="4287365"/>
                <a:ext cx="1253704" cy="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1DDBC1DC-F40B-4CE5-9779-DD5506D9AC3F}"/>
                </a:ext>
              </a:extLst>
            </p:cNvPr>
            <p:cNvCxnSpPr>
              <a:cxnSpLocks/>
            </p:cNvCxnSpPr>
            <p:nvPr/>
          </p:nvCxnSpPr>
          <p:spPr>
            <a:xfrm>
              <a:off x="5389828" y="2058036"/>
              <a:ext cx="11048" cy="363311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"/>
          <p:cNvSpPr>
            <a:spLocks noChangeArrowheads="1"/>
          </p:cNvSpPr>
          <p:nvPr/>
        </p:nvSpPr>
        <p:spPr bwMode="auto">
          <a:xfrm>
            <a:off x="2676379" y="560568"/>
            <a:ext cx="6839243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意识形态工作的基本职责与具体要求</a:t>
            </a:r>
          </a:p>
        </p:txBody>
      </p: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80D38D50-6636-4CE7-B7F4-B539A31A3662}"/>
              </a:ext>
            </a:extLst>
          </p:cNvPr>
          <p:cNvGrpSpPr/>
          <p:nvPr/>
        </p:nvGrpSpPr>
        <p:grpSpPr>
          <a:xfrm>
            <a:off x="1997514" y="2895313"/>
            <a:ext cx="3340461" cy="1440160"/>
            <a:chOff x="1743390" y="2600912"/>
            <a:chExt cx="3340461" cy="1656176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745B7085-F3B9-4C36-8DD7-AAD60E924DF0}"/>
                </a:ext>
              </a:extLst>
            </p:cNvPr>
            <p:cNvGrpSpPr/>
            <p:nvPr/>
          </p:nvGrpSpPr>
          <p:grpSpPr>
            <a:xfrm>
              <a:off x="1743390" y="2600912"/>
              <a:ext cx="3340461" cy="1656176"/>
              <a:chOff x="669926" y="2304000"/>
              <a:chExt cx="4740300" cy="2274990"/>
            </a:xfrm>
          </p:grpSpPr>
          <p:sp>
            <p:nvSpPr>
              <p:cNvPr id="89" name="îšlíḓe">
                <a:extLst>
                  <a:ext uri="{FF2B5EF4-FFF2-40B4-BE49-F238E27FC236}">
                    <a16:creationId xmlns:a16="http://schemas.microsoft.com/office/drawing/2014/main" id="{A712C644-9023-492B-BD16-0B518DC84719}"/>
                  </a:ext>
                </a:extLst>
              </p:cNvPr>
              <p:cNvSpPr/>
              <p:nvPr/>
            </p:nvSpPr>
            <p:spPr>
              <a:xfrm>
                <a:off x="669926" y="2304000"/>
                <a:ext cx="4740300" cy="227499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" name="iṥḻíḑè">
                <a:extLst>
                  <a:ext uri="{FF2B5EF4-FFF2-40B4-BE49-F238E27FC236}">
                    <a16:creationId xmlns:a16="http://schemas.microsoft.com/office/drawing/2014/main" id="{A409B564-745D-4585-99C5-1CA468E04E0A}"/>
                  </a:ext>
                </a:extLst>
              </p:cNvPr>
              <p:cNvSpPr/>
              <p:nvPr/>
            </p:nvSpPr>
            <p:spPr>
              <a:xfrm>
                <a:off x="760151" y="2411305"/>
                <a:ext cx="4567359" cy="2080719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/>
                <a:endParaRPr dirty="0"/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2703497" y="2679029"/>
              <a:ext cx="1420245" cy="13053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indent="457200"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>
                  <a:ea typeface="微软雅黑" panose="020B0503020204020204" pitchFamily="34" charset="-122"/>
                </a:defRPr>
              </a:lvl1pPr>
            </a:lstStyle>
            <a:p>
              <a:pPr indent="0"/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sym typeface="+mn-ea"/>
                </a:rPr>
                <a:t>围绕中心</a:t>
              </a:r>
              <a:endPara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sym typeface="+mn-ea"/>
              </a:endParaRPr>
            </a:p>
            <a:p>
              <a:pPr indent="0"/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sym typeface="+mn-ea"/>
                </a:rPr>
                <a:t>服务大局</a:t>
              </a:r>
            </a:p>
          </p:txBody>
        </p:sp>
      </p:grpSp>
      <p:sp>
        <p:nvSpPr>
          <p:cNvPr id="113" name="文本框 112"/>
          <p:cNvSpPr txBox="1"/>
          <p:nvPr/>
        </p:nvSpPr>
        <p:spPr>
          <a:xfrm>
            <a:off x="7043883" y="3329248"/>
            <a:ext cx="3744359" cy="49962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indent="-342900">
              <a:buClr>
                <a:schemeClr val="accent2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找准工作切入点和着力点</a:t>
            </a:r>
            <a:endParaRPr lang="zh-CN" altLang="en-US" sz="2000" dirty="0">
              <a:latin typeface="微软雅黑" panose="020B0503020204020204" pitchFamily="34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7045845" y="4262778"/>
            <a:ext cx="2736262" cy="14229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marL="342900" indent="-342900">
              <a:buClr>
                <a:schemeClr val="accent4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因势而谋</a:t>
            </a:r>
            <a:endParaRPr lang="en-US" altLang="zh-CN" sz="2000" dirty="0">
              <a:latin typeface="微软雅黑" panose="020B0503020204020204" pitchFamily="34" charset="-122"/>
              <a:sym typeface="+mn-ea"/>
            </a:endParaRPr>
          </a:p>
          <a:p>
            <a:pPr marL="342900" indent="-342900">
              <a:buClr>
                <a:schemeClr val="accent4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应势而动</a:t>
            </a:r>
            <a:endParaRPr lang="en-US" altLang="zh-CN" sz="2000" dirty="0">
              <a:latin typeface="微软雅黑" panose="020B0503020204020204" pitchFamily="34" charset="-122"/>
              <a:sym typeface="+mn-ea"/>
            </a:endParaRPr>
          </a:p>
          <a:p>
            <a:pPr marL="342900" indent="-342900">
              <a:buClr>
                <a:schemeClr val="accent4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顺势而为</a:t>
            </a:r>
            <a:endParaRPr lang="zh-CN" altLang="en-US" sz="2000" dirty="0">
              <a:latin typeface="微软雅黑" panose="020B0503020204020204" pitchFamily="34" charset="-122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7045845" y="1527161"/>
            <a:ext cx="1903864" cy="14229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457200" eaLnBrk="1" hangingPunct="1">
              <a:lnSpc>
                <a:spcPct val="150000"/>
              </a:lnSpc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marL="342900" indent="-342900"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胸怀大局</a:t>
            </a:r>
            <a:endParaRPr lang="en-US" altLang="zh-CN" sz="2000" dirty="0">
              <a:latin typeface="微软雅黑" panose="020B0503020204020204" pitchFamily="34" charset="-122"/>
              <a:sym typeface="+mn-ea"/>
            </a:endParaRPr>
          </a:p>
          <a:p>
            <a:pPr marL="342900" indent="-342900"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把握大势</a:t>
            </a:r>
            <a:endParaRPr lang="en-US" altLang="zh-CN" sz="2000" dirty="0">
              <a:latin typeface="微软雅黑" panose="020B0503020204020204" pitchFamily="34" charset="-122"/>
              <a:sym typeface="+mn-ea"/>
            </a:endParaRPr>
          </a:p>
          <a:p>
            <a:pPr marL="342900" indent="-342900"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着眼大事</a:t>
            </a:r>
            <a:endParaRPr lang="zh-CN" altLang="en-US" sz="20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3" grpId="0"/>
      <p:bldP spid="114" grpId="0"/>
      <p:bldP spid="1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6438402" y="1774200"/>
            <a:ext cx="5099506" cy="34744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8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坚定宣传党的理论和路线方针政策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8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坚定宣传中央重大工作部署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8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坚定宣传中央关于形势的重大分析判断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8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坚决同党中央保持高度一致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8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坚决维护党中央权威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8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坚持党管宣传、党管意识形态、党管媒体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23C6B02-F932-4887-B420-30F5888C9AF8}"/>
              </a:ext>
            </a:extLst>
          </p:cNvPr>
          <p:cNvSpPr/>
          <p:nvPr/>
        </p:nvSpPr>
        <p:spPr>
          <a:xfrm>
            <a:off x="6459154" y="1337586"/>
            <a:ext cx="13131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具体要求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308246B-48DD-4754-A6C7-5838084EE94F}"/>
              </a:ext>
            </a:extLst>
          </p:cNvPr>
          <p:cNvGrpSpPr/>
          <p:nvPr/>
        </p:nvGrpSpPr>
        <p:grpSpPr>
          <a:xfrm>
            <a:off x="849907" y="1435907"/>
            <a:ext cx="5354910" cy="3600400"/>
            <a:chOff x="833129" y="1435907"/>
            <a:chExt cx="5354910" cy="36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48D362E-3836-4026-9C75-272B27990028}"/>
                </a:ext>
              </a:extLst>
            </p:cNvPr>
            <p:cNvSpPr/>
            <p:nvPr/>
          </p:nvSpPr>
          <p:spPr>
            <a:xfrm>
              <a:off x="833129" y="1435907"/>
              <a:ext cx="5354910" cy="3600400"/>
            </a:xfrm>
            <a:prstGeom prst="rect">
              <a:avLst/>
            </a:prstGeom>
            <a:solidFill>
              <a:srgbClr val="C216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7E7939B-47C0-41EE-8CFE-41E9CAA4A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143" y="1493173"/>
              <a:ext cx="1672185" cy="15841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BFE8E36-EEA6-48CB-AB01-7AC143F91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20"/>
          <a:stretch/>
        </p:blipFill>
        <p:spPr>
          <a:xfrm>
            <a:off x="0" y="561616"/>
            <a:ext cx="12192000" cy="574770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E8F1E6-07D0-42A1-B9C1-31081282038F}"/>
              </a:ext>
            </a:extLst>
          </p:cNvPr>
          <p:cNvSpPr/>
          <p:nvPr/>
        </p:nvSpPr>
        <p:spPr>
          <a:xfrm>
            <a:off x="0" y="561614"/>
            <a:ext cx="12199427" cy="5734770"/>
          </a:xfrm>
          <a:prstGeom prst="rect">
            <a:avLst/>
          </a:prstGeom>
          <a:gradFill>
            <a:gsLst>
              <a:gs pos="48000">
                <a:srgbClr val="FFFFF5">
                  <a:alpha val="60000"/>
                </a:srgbClr>
              </a:gs>
              <a:gs pos="0">
                <a:srgbClr val="FFFFF5"/>
              </a:gs>
              <a:gs pos="100000">
                <a:srgbClr val="FFFFF5">
                  <a:alpha val="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090" name="文本框 27669"/>
          <p:cNvSpPr txBox="1">
            <a:spLocks noChangeArrowheads="1"/>
          </p:cNvSpPr>
          <p:nvPr/>
        </p:nvSpPr>
        <p:spPr bwMode="auto">
          <a:xfrm>
            <a:off x="1056316" y="1580359"/>
            <a:ext cx="10085140" cy="234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457200" eaLnBrk="1" hangingPunct="1">
              <a:lnSpc>
                <a:spcPct val="150000"/>
              </a:lnSpc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indent="0" algn="just"/>
            <a:r>
              <a:rPr lang="zh-CN" altLang="en-US" sz="2000" dirty="0">
                <a:latin typeface="微软雅黑" panose="020B0503020204020204" pitchFamily="34" charset="-122"/>
              </a:rPr>
              <a:t>　　党的十八大以来，宣传思想领域最具有标志性的成果，就是从根本上扭转了意识形态领域一度出现的被动局面，使我国意识形态领域形势发生了全局性、根本性的转变。　　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indent="0" algn="just"/>
            <a:r>
              <a:rPr lang="zh-CN" altLang="en-US" sz="2000" dirty="0">
                <a:latin typeface="微软雅黑" panose="020B0503020204020204" pitchFamily="34" charset="-122"/>
              </a:rPr>
              <a:t>　　</a:t>
            </a:r>
            <a:r>
              <a:rPr lang="zh-CN" altLang="zh-CN" sz="2000" dirty="0">
                <a:latin typeface="微软雅黑" panose="020B0503020204020204" pitchFamily="34" charset="-122"/>
              </a:rPr>
              <a:t>坚持全党动手抓意识形态工作，各级党的组织都要落实</a:t>
            </a:r>
            <a:r>
              <a:rPr lang="zh-CN" altLang="zh-CN" sz="20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意识形态工作责任制</a:t>
            </a:r>
            <a:r>
              <a:rPr lang="zh-CN" altLang="zh-CN" sz="2000" dirty="0">
                <a:latin typeface="微软雅黑" panose="020B0503020204020204" pitchFamily="34" charset="-122"/>
              </a:rPr>
              <a:t>，旗帜鲜明</a:t>
            </a:r>
            <a:r>
              <a:rPr lang="zh-CN" altLang="zh-CN" sz="20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支持正确思想言论</a:t>
            </a:r>
            <a:r>
              <a:rPr lang="zh-CN" altLang="zh-CN" sz="2000" dirty="0">
                <a:latin typeface="微软雅黑" panose="020B0503020204020204" pitchFamily="34" charset="-122"/>
              </a:rPr>
              <a:t>，旗帜鲜明</a:t>
            </a:r>
            <a:r>
              <a:rPr lang="zh-CN" altLang="zh-CN" sz="20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抵制各种错误思潮</a:t>
            </a:r>
            <a:r>
              <a:rPr lang="zh-CN" altLang="zh-CN" sz="2000" dirty="0">
                <a:latin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indent="0" algn="just"/>
            <a:r>
              <a:rPr lang="zh-CN" altLang="en-US" sz="2000" dirty="0">
                <a:latin typeface="微软雅黑" panose="020B0503020204020204" pitchFamily="34" charset="-122"/>
              </a:rPr>
              <a:t>　　对大是大非问题、政治原则问题决不能含糊其辞，要敢抓敢管、敢于亮剑。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040056" y="561615"/>
            <a:ext cx="8126742" cy="581057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400" b="1" kern="0" spc="12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000000"/>
                </a:solidFill>
              </a:rPr>
              <a:t>4. </a:t>
            </a:r>
            <a:r>
              <a:rPr lang="zh-CN" altLang="en-US" dirty="0">
                <a:solidFill>
                  <a:srgbClr val="000000"/>
                </a:solidFill>
              </a:rPr>
              <a:t>做好意识形态工作，关键在党，关键在党的各级组织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5A1D0-9941-49D7-9D79-BE9C0759B287}"/>
              </a:ext>
            </a:extLst>
          </p:cNvPr>
          <p:cNvSpPr/>
          <p:nvPr/>
        </p:nvSpPr>
        <p:spPr>
          <a:xfrm>
            <a:off x="3838847" y="2829694"/>
            <a:ext cx="4529536" cy="1384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spc="700" dirty="0">
                <a:solidFill>
                  <a:schemeClr val="tx1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pitchFamily="34" charset="-122"/>
              </a:rPr>
              <a:t>乱花渐欲迷人眼</a:t>
            </a:r>
          </a:p>
          <a:p>
            <a:pPr lvl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spc="700" dirty="0">
                <a:solidFill>
                  <a:schemeClr val="tx1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pitchFamily="34" charset="-122"/>
              </a:rPr>
              <a:t>乱云飞渡仍从容</a:t>
            </a:r>
          </a:p>
        </p:txBody>
      </p:sp>
      <p:sp>
        <p:nvSpPr>
          <p:cNvPr id="2" name="TextBox 100">
            <a:extLst>
              <a:ext uri="{FF2B5EF4-FFF2-40B4-BE49-F238E27FC236}">
                <a16:creationId xmlns:a16="http://schemas.microsoft.com/office/drawing/2014/main" id="{218456A2-636C-4F41-8CE6-EC06E101A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540" y="1902703"/>
            <a:ext cx="8856920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二、意识形态领域形势依然复杂、挑战依然严峻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A75B1BFA-0DF0-4B65-A6BA-14389A19CD98}"/>
              </a:ext>
            </a:extLst>
          </p:cNvPr>
          <p:cNvCxnSpPr/>
          <p:nvPr/>
        </p:nvCxnSpPr>
        <p:spPr>
          <a:xfrm>
            <a:off x="1056000" y="2708139"/>
            <a:ext cx="10080000" cy="0"/>
          </a:xfrm>
          <a:prstGeom prst="straightConnector1">
            <a:avLst/>
          </a:prstGeom>
          <a:ln w="127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2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5"/>
            </a:gs>
            <a:gs pos="100000">
              <a:srgbClr val="FFFFF5">
                <a:alpha val="37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4DD0533-CB79-41E2-8679-C2F9A0E50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12192000" cy="490330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CA2A20-3BF8-4398-83CE-4A8A4A74570B}"/>
              </a:ext>
            </a:extLst>
          </p:cNvPr>
          <p:cNvSpPr/>
          <p:nvPr/>
        </p:nvSpPr>
        <p:spPr>
          <a:xfrm>
            <a:off x="7427" y="1412776"/>
            <a:ext cx="12192000" cy="4176464"/>
          </a:xfrm>
          <a:prstGeom prst="rect">
            <a:avLst/>
          </a:prstGeom>
          <a:gradFill>
            <a:gsLst>
              <a:gs pos="60000">
                <a:srgbClr val="FFFFF5">
                  <a:alpha val="70000"/>
                </a:srgbClr>
              </a:gs>
              <a:gs pos="0">
                <a:srgbClr val="FFFFF5"/>
              </a:gs>
              <a:gs pos="100000">
                <a:srgbClr val="FFFFF5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778768" y="149366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0700"/>
              </a:buClr>
              <a:defRPr spc="100">
                <a:solidFill>
                  <a:srgbClr val="262626"/>
                </a:solidFill>
                <a:ea typeface="微软雅黑" panose="020B0503020204020204" pitchFamily="34" charset="-122"/>
              </a:defRPr>
            </a:lvl1pPr>
          </a:lstStyle>
          <a:p>
            <a:pPr marL="0" algn="just" eaLnBrk="1" hangingPunct="1"/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　　建立健全</a:t>
            </a:r>
            <a:r>
              <a:rPr lang="zh-CN" altLang="en-US" sz="2000" b="1" dirty="0">
                <a:solidFill>
                  <a:srgbClr val="C00000"/>
                </a:solidFill>
                <a:sym typeface="+mn-ea"/>
              </a:rPr>
              <a:t>意识形态工作责任制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，把党委（党组）落实意识形态责任制情况纳入巡视和巡察工作，加强宣传舆论阵地管理，加强网络舆论监管，对错误思想敢于亮剑、敢于斗争，坚决遏制各种错误思想炒作和蔓延，意识形态主旋律更加响亮，正能量更加强劲，文化自信得到彰显。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矩形 146"/>
          <p:cNvSpPr>
            <a:spLocks noChangeArrowheads="1"/>
          </p:cNvSpPr>
          <p:nvPr/>
        </p:nvSpPr>
        <p:spPr bwMode="auto">
          <a:xfrm>
            <a:off x="1778649" y="564962"/>
            <a:ext cx="4961923" cy="64633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0700"/>
              </a:buClr>
            </a:pPr>
            <a:r>
              <a:rPr lang="zh-CN" altLang="en-US" sz="2400" b="1" spc="1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意识形态领域重大工作和重大成就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5"/>
            </a:gs>
            <a:gs pos="100000">
              <a:srgbClr val="FFFFF5">
                <a:alpha val="37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68123BB-FF21-4B90-AD68-9296EEA7C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12192000" cy="490330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ACB782F-7FD9-4022-8AF9-606856026C70}"/>
              </a:ext>
            </a:extLst>
          </p:cNvPr>
          <p:cNvSpPr/>
          <p:nvPr/>
        </p:nvSpPr>
        <p:spPr>
          <a:xfrm>
            <a:off x="7427" y="1412776"/>
            <a:ext cx="12192000" cy="4176464"/>
          </a:xfrm>
          <a:prstGeom prst="rect">
            <a:avLst/>
          </a:prstGeom>
          <a:gradFill>
            <a:gsLst>
              <a:gs pos="60000">
                <a:srgbClr val="FFFFF5">
                  <a:alpha val="70000"/>
                </a:srgbClr>
              </a:gs>
              <a:gs pos="0">
                <a:srgbClr val="FFFFF5"/>
              </a:gs>
              <a:gs pos="100000">
                <a:srgbClr val="FFFFF5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46"/>
          <p:cNvSpPr>
            <a:spLocks noChangeArrowheads="1"/>
          </p:cNvSpPr>
          <p:nvPr/>
        </p:nvSpPr>
        <p:spPr bwMode="auto">
          <a:xfrm>
            <a:off x="1728132" y="1505737"/>
            <a:ext cx="8758106" cy="113441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0700"/>
              </a:buClr>
            </a:pPr>
            <a:r>
              <a:rPr lang="zh-CN" altLang="en-US" sz="2400" spc="10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rPr>
              <a:t>　　意识形态领域总体上仍不平静，面对的形势依然错综复杂，面临的风险挑战依然严峻。</a:t>
            </a:r>
          </a:p>
        </p:txBody>
      </p:sp>
    </p:spTree>
    <p:extLst>
      <p:ext uri="{BB962C8B-B14F-4D97-AF65-F5344CB8AC3E}">
        <p14:creationId xmlns:p14="http://schemas.microsoft.com/office/powerpoint/2010/main" val="213810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6828692" y="1805725"/>
            <a:ext cx="4314263" cy="3323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0700"/>
              </a:buClr>
              <a:defRPr kern="0" spc="120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pPr marL="0" algn="just" eaLnBrk="1" hangingPunct="1"/>
            <a:r>
              <a:rPr lang="zh-CN" altLang="en-US" sz="2000" dirty="0">
                <a:solidFill>
                  <a:srgbClr val="000000"/>
                </a:solidFill>
              </a:rPr>
              <a:t>　　我国经济社会深刻变革、利益格局深刻调整，使意识形态领域局部多元多样多变的趋势日益明显，人们的思想更加活跃，独立性、选择性、多变性、差异性显著增强，各种思想多样杂陈、各种力量竞相发声成为常态。</a:t>
            </a:r>
          </a:p>
        </p:txBody>
      </p:sp>
      <p:sp>
        <p:nvSpPr>
          <p:cNvPr id="2" name="矩形 1"/>
          <p:cNvSpPr/>
          <p:nvPr/>
        </p:nvSpPr>
        <p:spPr>
          <a:xfrm>
            <a:off x="3242055" y="558142"/>
            <a:ext cx="570789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社会思想意识复杂多样、相互交织</a:t>
            </a:r>
            <a:endParaRPr lang="en-US" altLang="zh-CN" sz="2400" b="1" kern="0" spc="1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Freeform 14"/>
          <p:cNvSpPr>
            <a:spLocks/>
          </p:cNvSpPr>
          <p:nvPr/>
        </p:nvSpPr>
        <p:spPr bwMode="auto">
          <a:xfrm>
            <a:off x="2412940" y="4143609"/>
            <a:ext cx="767004" cy="604888"/>
          </a:xfrm>
          <a:custGeom>
            <a:avLst/>
            <a:gdLst>
              <a:gd name="T0" fmla="*/ 0 w 1637"/>
              <a:gd name="T1" fmla="*/ 1291 h 1291"/>
              <a:gd name="T2" fmla="*/ 11 w 1637"/>
              <a:gd name="T3" fmla="*/ 1280 h 1291"/>
              <a:gd name="T4" fmla="*/ 819 w 1637"/>
              <a:gd name="T5" fmla="*/ 0 h 1291"/>
              <a:gd name="T6" fmla="*/ 829 w 1637"/>
              <a:gd name="T7" fmla="*/ 0 h 1291"/>
              <a:gd name="T8" fmla="*/ 21 w 1637"/>
              <a:gd name="T9" fmla="*/ 1280 h 1291"/>
              <a:gd name="T10" fmla="*/ 1637 w 1637"/>
              <a:gd name="T11" fmla="*/ 987 h 1291"/>
              <a:gd name="T12" fmla="*/ 1637 w 1637"/>
              <a:gd name="T13" fmla="*/ 997 h 1291"/>
              <a:gd name="T14" fmla="*/ 0 w 1637"/>
              <a:gd name="T15" fmla="*/ 1291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37" h="1291">
                <a:moveTo>
                  <a:pt x="0" y="1291"/>
                </a:moveTo>
                <a:lnTo>
                  <a:pt x="11" y="1280"/>
                </a:lnTo>
                <a:lnTo>
                  <a:pt x="819" y="0"/>
                </a:lnTo>
                <a:lnTo>
                  <a:pt x="829" y="0"/>
                </a:lnTo>
                <a:lnTo>
                  <a:pt x="21" y="1280"/>
                </a:lnTo>
                <a:lnTo>
                  <a:pt x="1637" y="987"/>
                </a:lnTo>
                <a:lnTo>
                  <a:pt x="1637" y="997"/>
                </a:lnTo>
                <a:lnTo>
                  <a:pt x="0" y="1291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8" name="Freeform 16"/>
          <p:cNvSpPr>
            <a:spLocks noEditPoints="1"/>
          </p:cNvSpPr>
          <p:nvPr/>
        </p:nvSpPr>
        <p:spPr bwMode="auto">
          <a:xfrm>
            <a:off x="4109063" y="2575866"/>
            <a:ext cx="929120" cy="580055"/>
          </a:xfrm>
          <a:custGeom>
            <a:avLst/>
            <a:gdLst>
              <a:gd name="T0" fmla="*/ 1983 w 1983"/>
              <a:gd name="T1" fmla="*/ 1238 h 1238"/>
              <a:gd name="T2" fmla="*/ 1972 w 1983"/>
              <a:gd name="T3" fmla="*/ 1238 h 1238"/>
              <a:gd name="T4" fmla="*/ 797 w 1983"/>
              <a:gd name="T5" fmla="*/ 797 h 1238"/>
              <a:gd name="T6" fmla="*/ 797 w 1983"/>
              <a:gd name="T7" fmla="*/ 797 h 1238"/>
              <a:gd name="T8" fmla="*/ 545 w 1983"/>
              <a:gd name="T9" fmla="*/ 21 h 1238"/>
              <a:gd name="T10" fmla="*/ 10 w 1983"/>
              <a:gd name="T11" fmla="*/ 944 h 1238"/>
              <a:gd name="T12" fmla="*/ 0 w 1983"/>
              <a:gd name="T13" fmla="*/ 944 h 1238"/>
              <a:gd name="T14" fmla="*/ 545 w 1983"/>
              <a:gd name="T15" fmla="*/ 0 h 1238"/>
              <a:gd name="T16" fmla="*/ 797 w 1983"/>
              <a:gd name="T17" fmla="*/ 787 h 1238"/>
              <a:gd name="T18" fmla="*/ 1983 w 1983"/>
              <a:gd name="T19" fmla="*/ 535 h 1238"/>
              <a:gd name="T20" fmla="*/ 1983 w 1983"/>
              <a:gd name="T21" fmla="*/ 1238 h 1238"/>
              <a:gd name="T22" fmla="*/ 818 w 1983"/>
              <a:gd name="T23" fmla="*/ 797 h 1238"/>
              <a:gd name="T24" fmla="*/ 1972 w 1983"/>
              <a:gd name="T25" fmla="*/ 1217 h 1238"/>
              <a:gd name="T26" fmla="*/ 1972 w 1983"/>
              <a:gd name="T27" fmla="*/ 545 h 1238"/>
              <a:gd name="T28" fmla="*/ 818 w 1983"/>
              <a:gd name="T29" fmla="*/ 797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83" h="1238">
                <a:moveTo>
                  <a:pt x="1983" y="1238"/>
                </a:moveTo>
                <a:lnTo>
                  <a:pt x="1972" y="1238"/>
                </a:lnTo>
                <a:lnTo>
                  <a:pt x="797" y="797"/>
                </a:lnTo>
                <a:lnTo>
                  <a:pt x="797" y="797"/>
                </a:lnTo>
                <a:lnTo>
                  <a:pt x="545" y="21"/>
                </a:lnTo>
                <a:lnTo>
                  <a:pt x="10" y="944"/>
                </a:lnTo>
                <a:lnTo>
                  <a:pt x="0" y="944"/>
                </a:lnTo>
                <a:lnTo>
                  <a:pt x="545" y="0"/>
                </a:lnTo>
                <a:lnTo>
                  <a:pt x="797" y="787"/>
                </a:lnTo>
                <a:lnTo>
                  <a:pt x="1983" y="535"/>
                </a:lnTo>
                <a:lnTo>
                  <a:pt x="1983" y="1238"/>
                </a:lnTo>
                <a:close/>
                <a:moveTo>
                  <a:pt x="818" y="797"/>
                </a:moveTo>
                <a:lnTo>
                  <a:pt x="1972" y="1217"/>
                </a:lnTo>
                <a:lnTo>
                  <a:pt x="1972" y="545"/>
                </a:lnTo>
                <a:lnTo>
                  <a:pt x="818" y="797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9" name="Freeform 17"/>
          <p:cNvSpPr>
            <a:spLocks noEditPoints="1"/>
          </p:cNvSpPr>
          <p:nvPr/>
        </p:nvSpPr>
        <p:spPr bwMode="auto">
          <a:xfrm>
            <a:off x="2344064" y="2521516"/>
            <a:ext cx="988156" cy="482130"/>
          </a:xfrm>
          <a:custGeom>
            <a:avLst/>
            <a:gdLst>
              <a:gd name="T0" fmla="*/ 326 w 2109"/>
              <a:gd name="T1" fmla="*/ 1029 h 1029"/>
              <a:gd name="T2" fmla="*/ 326 w 2109"/>
              <a:gd name="T3" fmla="*/ 1018 h 1029"/>
              <a:gd name="T4" fmla="*/ 0 w 2109"/>
              <a:gd name="T5" fmla="*/ 0 h 1029"/>
              <a:gd name="T6" fmla="*/ 11 w 2109"/>
              <a:gd name="T7" fmla="*/ 0 h 1029"/>
              <a:gd name="T8" fmla="*/ 2109 w 2109"/>
              <a:gd name="T9" fmla="*/ 567 h 1029"/>
              <a:gd name="T10" fmla="*/ 326 w 2109"/>
              <a:gd name="T11" fmla="*/ 1029 h 1029"/>
              <a:gd name="T12" fmla="*/ 11 w 2109"/>
              <a:gd name="T13" fmla="*/ 11 h 1029"/>
              <a:gd name="T14" fmla="*/ 326 w 2109"/>
              <a:gd name="T15" fmla="*/ 1018 h 1029"/>
              <a:gd name="T16" fmla="*/ 2067 w 2109"/>
              <a:gd name="T17" fmla="*/ 567 h 1029"/>
              <a:gd name="T18" fmla="*/ 11 w 2109"/>
              <a:gd name="T19" fmla="*/ 11 h 1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09" h="1029">
                <a:moveTo>
                  <a:pt x="326" y="1029"/>
                </a:moveTo>
                <a:lnTo>
                  <a:pt x="326" y="1018"/>
                </a:lnTo>
                <a:lnTo>
                  <a:pt x="0" y="0"/>
                </a:lnTo>
                <a:lnTo>
                  <a:pt x="11" y="0"/>
                </a:lnTo>
                <a:lnTo>
                  <a:pt x="2109" y="567"/>
                </a:lnTo>
                <a:lnTo>
                  <a:pt x="326" y="1029"/>
                </a:lnTo>
                <a:close/>
                <a:moveTo>
                  <a:pt x="11" y="11"/>
                </a:moveTo>
                <a:lnTo>
                  <a:pt x="326" y="1018"/>
                </a:lnTo>
                <a:lnTo>
                  <a:pt x="2067" y="567"/>
                </a:lnTo>
                <a:lnTo>
                  <a:pt x="11" y="11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0" name="Freeform 18"/>
          <p:cNvSpPr>
            <a:spLocks/>
          </p:cNvSpPr>
          <p:nvPr/>
        </p:nvSpPr>
        <p:spPr bwMode="auto">
          <a:xfrm>
            <a:off x="3946948" y="4458469"/>
            <a:ext cx="633938" cy="521019"/>
          </a:xfrm>
          <a:custGeom>
            <a:avLst/>
            <a:gdLst>
              <a:gd name="T0" fmla="*/ 1353 w 1353"/>
              <a:gd name="T1" fmla="*/ 1112 h 1112"/>
              <a:gd name="T2" fmla="*/ 0 w 1353"/>
              <a:gd name="T3" fmla="*/ 325 h 1112"/>
              <a:gd name="T4" fmla="*/ 0 w 1353"/>
              <a:gd name="T5" fmla="*/ 315 h 1112"/>
              <a:gd name="T6" fmla="*/ 1332 w 1353"/>
              <a:gd name="T7" fmla="*/ 1091 h 1112"/>
              <a:gd name="T8" fmla="*/ 891 w 1353"/>
              <a:gd name="T9" fmla="*/ 0 h 1112"/>
              <a:gd name="T10" fmla="*/ 902 w 1353"/>
              <a:gd name="T11" fmla="*/ 0 h 1112"/>
              <a:gd name="T12" fmla="*/ 1353 w 1353"/>
              <a:gd name="T13" fmla="*/ 1112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3" h="1112">
                <a:moveTo>
                  <a:pt x="1353" y="1112"/>
                </a:moveTo>
                <a:lnTo>
                  <a:pt x="0" y="325"/>
                </a:lnTo>
                <a:lnTo>
                  <a:pt x="0" y="315"/>
                </a:lnTo>
                <a:lnTo>
                  <a:pt x="1332" y="1091"/>
                </a:lnTo>
                <a:lnTo>
                  <a:pt x="891" y="0"/>
                </a:lnTo>
                <a:lnTo>
                  <a:pt x="902" y="0"/>
                </a:lnTo>
                <a:lnTo>
                  <a:pt x="1353" y="1112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1" name="Freeform 19"/>
          <p:cNvSpPr>
            <a:spLocks/>
          </p:cNvSpPr>
          <p:nvPr/>
        </p:nvSpPr>
        <p:spPr bwMode="auto">
          <a:xfrm>
            <a:off x="3160265" y="4606060"/>
            <a:ext cx="427779" cy="334071"/>
          </a:xfrm>
          <a:custGeom>
            <a:avLst/>
            <a:gdLst>
              <a:gd name="T0" fmla="*/ 913 w 913"/>
              <a:gd name="T1" fmla="*/ 713 h 713"/>
              <a:gd name="T2" fmla="*/ 0 w 913"/>
              <a:gd name="T3" fmla="*/ 10 h 713"/>
              <a:gd name="T4" fmla="*/ 10 w 913"/>
              <a:gd name="T5" fmla="*/ 0 h 713"/>
              <a:gd name="T6" fmla="*/ 913 w 913"/>
              <a:gd name="T7" fmla="*/ 703 h 713"/>
              <a:gd name="T8" fmla="*/ 913 w 913"/>
              <a:gd name="T9" fmla="*/ 713 h 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3" h="713">
                <a:moveTo>
                  <a:pt x="913" y="713"/>
                </a:moveTo>
                <a:lnTo>
                  <a:pt x="0" y="10"/>
                </a:lnTo>
                <a:lnTo>
                  <a:pt x="10" y="0"/>
                </a:lnTo>
                <a:lnTo>
                  <a:pt x="913" y="703"/>
                </a:lnTo>
                <a:lnTo>
                  <a:pt x="913" y="713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2" name="Freeform 20"/>
          <p:cNvSpPr>
            <a:spLocks noEditPoints="1"/>
          </p:cNvSpPr>
          <p:nvPr/>
        </p:nvSpPr>
        <p:spPr bwMode="auto">
          <a:xfrm>
            <a:off x="3219301" y="2821383"/>
            <a:ext cx="1332066" cy="1361584"/>
          </a:xfrm>
          <a:custGeom>
            <a:avLst/>
            <a:gdLst>
              <a:gd name="T0" fmla="*/ 1143 w 2843"/>
              <a:gd name="T1" fmla="*/ 2906 h 2906"/>
              <a:gd name="T2" fmla="*/ 1143 w 2843"/>
              <a:gd name="T3" fmla="*/ 2130 h 2906"/>
              <a:gd name="T4" fmla="*/ 629 w 2843"/>
              <a:gd name="T5" fmla="*/ 1973 h 2906"/>
              <a:gd name="T6" fmla="*/ 0 w 2843"/>
              <a:gd name="T7" fmla="*/ 850 h 2906"/>
              <a:gd name="T8" fmla="*/ 472 w 2843"/>
              <a:gd name="T9" fmla="*/ 336 h 2906"/>
              <a:gd name="T10" fmla="*/ 1227 w 2843"/>
              <a:gd name="T11" fmla="*/ 0 h 2906"/>
              <a:gd name="T12" fmla="*/ 1909 w 2843"/>
              <a:gd name="T13" fmla="*/ 420 h 2906"/>
              <a:gd name="T14" fmla="*/ 2833 w 2843"/>
              <a:gd name="T15" fmla="*/ 200 h 2906"/>
              <a:gd name="T16" fmla="*/ 2843 w 2843"/>
              <a:gd name="T17" fmla="*/ 210 h 2906"/>
              <a:gd name="T18" fmla="*/ 1899 w 2843"/>
              <a:gd name="T19" fmla="*/ 430 h 2906"/>
              <a:gd name="T20" fmla="*/ 1899 w 2843"/>
              <a:gd name="T21" fmla="*/ 430 h 2906"/>
              <a:gd name="T22" fmla="*/ 1227 w 2843"/>
              <a:gd name="T23" fmla="*/ 11 h 2906"/>
              <a:gd name="T24" fmla="*/ 482 w 2843"/>
              <a:gd name="T25" fmla="*/ 347 h 2906"/>
              <a:gd name="T26" fmla="*/ 10 w 2843"/>
              <a:gd name="T27" fmla="*/ 850 h 2906"/>
              <a:gd name="T28" fmla="*/ 640 w 2843"/>
              <a:gd name="T29" fmla="*/ 1973 h 2906"/>
              <a:gd name="T30" fmla="*/ 1143 w 2843"/>
              <a:gd name="T31" fmla="*/ 2120 h 2906"/>
              <a:gd name="T32" fmla="*/ 1301 w 2843"/>
              <a:gd name="T33" fmla="*/ 1564 h 2906"/>
              <a:gd name="T34" fmla="*/ 1301 w 2843"/>
              <a:gd name="T35" fmla="*/ 1564 h 2906"/>
              <a:gd name="T36" fmla="*/ 2402 w 2843"/>
              <a:gd name="T37" fmla="*/ 871 h 2906"/>
              <a:gd name="T38" fmla="*/ 2413 w 2843"/>
              <a:gd name="T39" fmla="*/ 882 h 2906"/>
              <a:gd name="T40" fmla="*/ 1301 w 2843"/>
              <a:gd name="T41" fmla="*/ 1574 h 2906"/>
              <a:gd name="T42" fmla="*/ 1154 w 2843"/>
              <a:gd name="T43" fmla="*/ 2120 h 2906"/>
              <a:gd name="T44" fmla="*/ 2360 w 2843"/>
              <a:gd name="T45" fmla="*/ 2476 h 2906"/>
              <a:gd name="T46" fmla="*/ 1143 w 2843"/>
              <a:gd name="T47" fmla="*/ 2906 h 2906"/>
              <a:gd name="T48" fmla="*/ 1154 w 2843"/>
              <a:gd name="T49" fmla="*/ 2130 h 2906"/>
              <a:gd name="T50" fmla="*/ 1154 w 2843"/>
              <a:gd name="T51" fmla="*/ 2896 h 2906"/>
              <a:gd name="T52" fmla="*/ 2329 w 2843"/>
              <a:gd name="T53" fmla="*/ 2476 h 2906"/>
              <a:gd name="T54" fmla="*/ 1154 w 2843"/>
              <a:gd name="T55" fmla="*/ 2130 h 2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43" h="2906">
                <a:moveTo>
                  <a:pt x="1143" y="2906"/>
                </a:moveTo>
                <a:lnTo>
                  <a:pt x="1143" y="2130"/>
                </a:lnTo>
                <a:lnTo>
                  <a:pt x="629" y="1973"/>
                </a:lnTo>
                <a:lnTo>
                  <a:pt x="0" y="850"/>
                </a:lnTo>
                <a:lnTo>
                  <a:pt x="472" y="336"/>
                </a:lnTo>
                <a:lnTo>
                  <a:pt x="1227" y="0"/>
                </a:lnTo>
                <a:lnTo>
                  <a:pt x="1909" y="420"/>
                </a:lnTo>
                <a:lnTo>
                  <a:pt x="2833" y="200"/>
                </a:lnTo>
                <a:lnTo>
                  <a:pt x="2843" y="210"/>
                </a:lnTo>
                <a:lnTo>
                  <a:pt x="1899" y="430"/>
                </a:lnTo>
                <a:lnTo>
                  <a:pt x="1899" y="430"/>
                </a:lnTo>
                <a:lnTo>
                  <a:pt x="1227" y="11"/>
                </a:lnTo>
                <a:lnTo>
                  <a:pt x="482" y="347"/>
                </a:lnTo>
                <a:lnTo>
                  <a:pt x="10" y="850"/>
                </a:lnTo>
                <a:lnTo>
                  <a:pt x="640" y="1973"/>
                </a:lnTo>
                <a:lnTo>
                  <a:pt x="1143" y="2120"/>
                </a:lnTo>
                <a:lnTo>
                  <a:pt x="1301" y="1564"/>
                </a:lnTo>
                <a:lnTo>
                  <a:pt x="1301" y="1564"/>
                </a:lnTo>
                <a:lnTo>
                  <a:pt x="2402" y="871"/>
                </a:lnTo>
                <a:lnTo>
                  <a:pt x="2413" y="882"/>
                </a:lnTo>
                <a:lnTo>
                  <a:pt x="1301" y="1574"/>
                </a:lnTo>
                <a:lnTo>
                  <a:pt x="1154" y="2120"/>
                </a:lnTo>
                <a:lnTo>
                  <a:pt x="2360" y="2476"/>
                </a:lnTo>
                <a:lnTo>
                  <a:pt x="1143" y="2906"/>
                </a:lnTo>
                <a:close/>
                <a:moveTo>
                  <a:pt x="1154" y="2130"/>
                </a:moveTo>
                <a:lnTo>
                  <a:pt x="1154" y="2896"/>
                </a:lnTo>
                <a:lnTo>
                  <a:pt x="2329" y="2476"/>
                </a:lnTo>
                <a:lnTo>
                  <a:pt x="1154" y="2130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3" name="Freeform 21"/>
          <p:cNvSpPr>
            <a:spLocks noEditPoints="1"/>
          </p:cNvSpPr>
          <p:nvPr/>
        </p:nvSpPr>
        <p:spPr bwMode="auto">
          <a:xfrm>
            <a:off x="2118227" y="2782025"/>
            <a:ext cx="2718483" cy="1828721"/>
          </a:xfrm>
          <a:custGeom>
            <a:avLst/>
            <a:gdLst>
              <a:gd name="T0" fmla="*/ 3945 w 5802"/>
              <a:gd name="T1" fmla="*/ 3903 h 3903"/>
              <a:gd name="T2" fmla="*/ 3347 w 5802"/>
              <a:gd name="T3" fmla="*/ 3148 h 3903"/>
              <a:gd name="T4" fmla="*/ 2853 w 5802"/>
              <a:gd name="T5" fmla="*/ 2109 h 3903"/>
              <a:gd name="T6" fmla="*/ 3368 w 5802"/>
              <a:gd name="T7" fmla="*/ 903 h 3903"/>
              <a:gd name="T8" fmla="*/ 2402 w 5802"/>
              <a:gd name="T9" fmla="*/ 934 h 3903"/>
              <a:gd name="T10" fmla="*/ 2025 w 5802"/>
              <a:gd name="T11" fmla="*/ 2088 h 3903"/>
              <a:gd name="T12" fmla="*/ 2025 w 5802"/>
              <a:gd name="T13" fmla="*/ 2099 h 3903"/>
              <a:gd name="T14" fmla="*/ 1353 w 5802"/>
              <a:gd name="T15" fmla="*/ 2875 h 3903"/>
              <a:gd name="T16" fmla="*/ 1573 w 5802"/>
              <a:gd name="T17" fmla="*/ 1689 h 3903"/>
              <a:gd name="T18" fmla="*/ 944 w 5802"/>
              <a:gd name="T19" fmla="*/ 2004 h 3903"/>
              <a:gd name="T20" fmla="*/ 0 w 5802"/>
              <a:gd name="T21" fmla="*/ 1847 h 3903"/>
              <a:gd name="T22" fmla="*/ 850 w 5802"/>
              <a:gd name="T23" fmla="*/ 504 h 3903"/>
              <a:gd name="T24" fmla="*/ 860 w 5802"/>
              <a:gd name="T25" fmla="*/ 504 h 3903"/>
              <a:gd name="T26" fmla="*/ 2350 w 5802"/>
              <a:gd name="T27" fmla="*/ 924 h 3903"/>
              <a:gd name="T28" fmla="*/ 2591 w 5802"/>
              <a:gd name="T29" fmla="*/ 0 h 3903"/>
              <a:gd name="T30" fmla="*/ 2591 w 5802"/>
              <a:gd name="T31" fmla="*/ 0 h 3903"/>
              <a:gd name="T32" fmla="*/ 3588 w 5802"/>
              <a:gd name="T33" fmla="*/ 84 h 3903"/>
              <a:gd name="T34" fmla="*/ 3441 w 5802"/>
              <a:gd name="T35" fmla="*/ 745 h 3903"/>
              <a:gd name="T36" fmla="*/ 3378 w 5802"/>
              <a:gd name="T37" fmla="*/ 892 h 3903"/>
              <a:gd name="T38" fmla="*/ 3525 w 5802"/>
              <a:gd name="T39" fmla="*/ 882 h 3903"/>
              <a:gd name="T40" fmla="*/ 3525 w 5802"/>
              <a:gd name="T41" fmla="*/ 882 h 3903"/>
              <a:gd name="T42" fmla="*/ 4396 w 5802"/>
              <a:gd name="T43" fmla="*/ 1123 h 3903"/>
              <a:gd name="T44" fmla="*/ 5802 w 5802"/>
              <a:gd name="T45" fmla="*/ 2214 h 3903"/>
              <a:gd name="T46" fmla="*/ 5791 w 5802"/>
              <a:gd name="T47" fmla="*/ 2225 h 3903"/>
              <a:gd name="T48" fmla="*/ 4690 w 5802"/>
              <a:gd name="T49" fmla="*/ 2445 h 3903"/>
              <a:gd name="T50" fmla="*/ 4553 w 5802"/>
              <a:gd name="T51" fmla="*/ 2487 h 3903"/>
              <a:gd name="T52" fmla="*/ 4805 w 5802"/>
              <a:gd name="T53" fmla="*/ 3525 h 3903"/>
              <a:gd name="T54" fmla="*/ 3945 w 5802"/>
              <a:gd name="T55" fmla="*/ 3903 h 3903"/>
              <a:gd name="T56" fmla="*/ 3357 w 5802"/>
              <a:gd name="T57" fmla="*/ 3148 h 3903"/>
              <a:gd name="T58" fmla="*/ 3945 w 5802"/>
              <a:gd name="T59" fmla="*/ 3893 h 3903"/>
              <a:gd name="T60" fmla="*/ 4794 w 5802"/>
              <a:gd name="T61" fmla="*/ 3525 h 3903"/>
              <a:gd name="T62" fmla="*/ 4543 w 5802"/>
              <a:gd name="T63" fmla="*/ 2476 h 3903"/>
              <a:gd name="T64" fmla="*/ 4679 w 5802"/>
              <a:gd name="T65" fmla="*/ 2434 h 3903"/>
              <a:gd name="T66" fmla="*/ 5781 w 5802"/>
              <a:gd name="T67" fmla="*/ 2214 h 3903"/>
              <a:gd name="T68" fmla="*/ 4396 w 5802"/>
              <a:gd name="T69" fmla="*/ 1133 h 3903"/>
              <a:gd name="T70" fmla="*/ 3525 w 5802"/>
              <a:gd name="T71" fmla="*/ 892 h 3903"/>
              <a:gd name="T72" fmla="*/ 3378 w 5802"/>
              <a:gd name="T73" fmla="*/ 903 h 3903"/>
              <a:gd name="T74" fmla="*/ 2864 w 5802"/>
              <a:gd name="T75" fmla="*/ 2109 h 3903"/>
              <a:gd name="T76" fmla="*/ 3357 w 5802"/>
              <a:gd name="T77" fmla="*/ 3148 h 3903"/>
              <a:gd name="T78" fmla="*/ 1594 w 5802"/>
              <a:gd name="T79" fmla="*/ 1669 h 3903"/>
              <a:gd name="T80" fmla="*/ 1364 w 5802"/>
              <a:gd name="T81" fmla="*/ 2844 h 3903"/>
              <a:gd name="T82" fmla="*/ 2025 w 5802"/>
              <a:gd name="T83" fmla="*/ 2088 h 3903"/>
              <a:gd name="T84" fmla="*/ 2402 w 5802"/>
              <a:gd name="T85" fmla="*/ 934 h 3903"/>
              <a:gd name="T86" fmla="*/ 2402 w 5802"/>
              <a:gd name="T87" fmla="*/ 934 h 3903"/>
              <a:gd name="T88" fmla="*/ 3368 w 5802"/>
              <a:gd name="T89" fmla="*/ 892 h 3903"/>
              <a:gd name="T90" fmla="*/ 3431 w 5802"/>
              <a:gd name="T91" fmla="*/ 745 h 3903"/>
              <a:gd name="T92" fmla="*/ 3567 w 5802"/>
              <a:gd name="T93" fmla="*/ 95 h 3903"/>
              <a:gd name="T94" fmla="*/ 2591 w 5802"/>
              <a:gd name="T95" fmla="*/ 11 h 3903"/>
              <a:gd name="T96" fmla="*/ 2360 w 5802"/>
              <a:gd name="T97" fmla="*/ 945 h 3903"/>
              <a:gd name="T98" fmla="*/ 860 w 5802"/>
              <a:gd name="T99" fmla="*/ 514 h 3903"/>
              <a:gd name="T100" fmla="*/ 21 w 5802"/>
              <a:gd name="T101" fmla="*/ 1836 h 3903"/>
              <a:gd name="T102" fmla="*/ 944 w 5802"/>
              <a:gd name="T103" fmla="*/ 1994 h 3903"/>
              <a:gd name="T104" fmla="*/ 1594 w 5802"/>
              <a:gd name="T105" fmla="*/ 1669 h 3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802" h="3903">
                <a:moveTo>
                  <a:pt x="3945" y="3903"/>
                </a:moveTo>
                <a:lnTo>
                  <a:pt x="3347" y="3148"/>
                </a:lnTo>
                <a:lnTo>
                  <a:pt x="2853" y="2109"/>
                </a:lnTo>
                <a:lnTo>
                  <a:pt x="3368" y="903"/>
                </a:lnTo>
                <a:lnTo>
                  <a:pt x="2402" y="934"/>
                </a:lnTo>
                <a:lnTo>
                  <a:pt x="2025" y="2088"/>
                </a:lnTo>
                <a:lnTo>
                  <a:pt x="2025" y="2099"/>
                </a:lnTo>
                <a:lnTo>
                  <a:pt x="1353" y="2875"/>
                </a:lnTo>
                <a:lnTo>
                  <a:pt x="1573" y="1689"/>
                </a:lnTo>
                <a:lnTo>
                  <a:pt x="944" y="2004"/>
                </a:lnTo>
                <a:lnTo>
                  <a:pt x="0" y="1847"/>
                </a:lnTo>
                <a:lnTo>
                  <a:pt x="850" y="504"/>
                </a:lnTo>
                <a:lnTo>
                  <a:pt x="860" y="504"/>
                </a:lnTo>
                <a:lnTo>
                  <a:pt x="2350" y="924"/>
                </a:lnTo>
                <a:lnTo>
                  <a:pt x="2591" y="0"/>
                </a:lnTo>
                <a:lnTo>
                  <a:pt x="2591" y="0"/>
                </a:lnTo>
                <a:lnTo>
                  <a:pt x="3588" y="84"/>
                </a:lnTo>
                <a:lnTo>
                  <a:pt x="3441" y="745"/>
                </a:lnTo>
                <a:lnTo>
                  <a:pt x="3378" y="892"/>
                </a:lnTo>
                <a:lnTo>
                  <a:pt x="3525" y="882"/>
                </a:lnTo>
                <a:lnTo>
                  <a:pt x="3525" y="882"/>
                </a:lnTo>
                <a:lnTo>
                  <a:pt x="4396" y="1123"/>
                </a:lnTo>
                <a:lnTo>
                  <a:pt x="5802" y="2214"/>
                </a:lnTo>
                <a:lnTo>
                  <a:pt x="5791" y="2225"/>
                </a:lnTo>
                <a:lnTo>
                  <a:pt x="4690" y="2445"/>
                </a:lnTo>
                <a:lnTo>
                  <a:pt x="4553" y="2487"/>
                </a:lnTo>
                <a:lnTo>
                  <a:pt x="4805" y="3525"/>
                </a:lnTo>
                <a:lnTo>
                  <a:pt x="3945" y="3903"/>
                </a:lnTo>
                <a:close/>
                <a:moveTo>
                  <a:pt x="3357" y="3148"/>
                </a:moveTo>
                <a:lnTo>
                  <a:pt x="3945" y="3893"/>
                </a:lnTo>
                <a:lnTo>
                  <a:pt x="4794" y="3525"/>
                </a:lnTo>
                <a:lnTo>
                  <a:pt x="4543" y="2476"/>
                </a:lnTo>
                <a:lnTo>
                  <a:pt x="4679" y="2434"/>
                </a:lnTo>
                <a:lnTo>
                  <a:pt x="5781" y="2214"/>
                </a:lnTo>
                <a:lnTo>
                  <a:pt x="4396" y="1133"/>
                </a:lnTo>
                <a:lnTo>
                  <a:pt x="3525" y="892"/>
                </a:lnTo>
                <a:lnTo>
                  <a:pt x="3378" y="903"/>
                </a:lnTo>
                <a:lnTo>
                  <a:pt x="2864" y="2109"/>
                </a:lnTo>
                <a:lnTo>
                  <a:pt x="3357" y="3148"/>
                </a:lnTo>
                <a:close/>
                <a:moveTo>
                  <a:pt x="1594" y="1669"/>
                </a:moveTo>
                <a:lnTo>
                  <a:pt x="1364" y="2844"/>
                </a:lnTo>
                <a:lnTo>
                  <a:pt x="2025" y="2088"/>
                </a:lnTo>
                <a:lnTo>
                  <a:pt x="2402" y="934"/>
                </a:lnTo>
                <a:lnTo>
                  <a:pt x="2402" y="934"/>
                </a:lnTo>
                <a:lnTo>
                  <a:pt x="3368" y="892"/>
                </a:lnTo>
                <a:lnTo>
                  <a:pt x="3431" y="745"/>
                </a:lnTo>
                <a:lnTo>
                  <a:pt x="3567" y="95"/>
                </a:lnTo>
                <a:lnTo>
                  <a:pt x="2591" y="11"/>
                </a:lnTo>
                <a:lnTo>
                  <a:pt x="2360" y="945"/>
                </a:lnTo>
                <a:lnTo>
                  <a:pt x="860" y="514"/>
                </a:lnTo>
                <a:lnTo>
                  <a:pt x="21" y="1836"/>
                </a:lnTo>
                <a:lnTo>
                  <a:pt x="944" y="1994"/>
                </a:lnTo>
                <a:lnTo>
                  <a:pt x="1594" y="1669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4" name="Freeform 22"/>
          <p:cNvSpPr>
            <a:spLocks/>
          </p:cNvSpPr>
          <p:nvPr/>
        </p:nvSpPr>
        <p:spPr bwMode="auto">
          <a:xfrm>
            <a:off x="4276333" y="2929616"/>
            <a:ext cx="560377" cy="889762"/>
          </a:xfrm>
          <a:custGeom>
            <a:avLst/>
            <a:gdLst>
              <a:gd name="T0" fmla="*/ 1185 w 1196"/>
              <a:gd name="T1" fmla="*/ 1899 h 1899"/>
              <a:gd name="T2" fmla="*/ 440 w 1196"/>
              <a:gd name="T3" fmla="*/ 21 h 1899"/>
              <a:gd name="T4" fmla="*/ 0 w 1196"/>
              <a:gd name="T5" fmla="*/ 850 h 1899"/>
              <a:gd name="T6" fmla="*/ 0 w 1196"/>
              <a:gd name="T7" fmla="*/ 839 h 1899"/>
              <a:gd name="T8" fmla="*/ 440 w 1196"/>
              <a:gd name="T9" fmla="*/ 0 h 1899"/>
              <a:gd name="T10" fmla="*/ 451 w 1196"/>
              <a:gd name="T11" fmla="*/ 11 h 1899"/>
              <a:gd name="T12" fmla="*/ 1196 w 1196"/>
              <a:gd name="T13" fmla="*/ 1899 h 1899"/>
              <a:gd name="T14" fmla="*/ 1185 w 1196"/>
              <a:gd name="T15" fmla="*/ 189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96" h="1899">
                <a:moveTo>
                  <a:pt x="1185" y="1899"/>
                </a:moveTo>
                <a:lnTo>
                  <a:pt x="440" y="21"/>
                </a:lnTo>
                <a:lnTo>
                  <a:pt x="0" y="850"/>
                </a:lnTo>
                <a:lnTo>
                  <a:pt x="0" y="839"/>
                </a:lnTo>
                <a:lnTo>
                  <a:pt x="440" y="0"/>
                </a:lnTo>
                <a:lnTo>
                  <a:pt x="451" y="11"/>
                </a:lnTo>
                <a:lnTo>
                  <a:pt x="1196" y="1899"/>
                </a:lnTo>
                <a:lnTo>
                  <a:pt x="1185" y="1899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5" name="Freeform 23"/>
          <p:cNvSpPr>
            <a:spLocks/>
          </p:cNvSpPr>
          <p:nvPr/>
        </p:nvSpPr>
        <p:spPr bwMode="auto">
          <a:xfrm>
            <a:off x="2796676" y="3720984"/>
            <a:ext cx="673296" cy="889762"/>
          </a:xfrm>
          <a:custGeom>
            <a:avLst/>
            <a:gdLst>
              <a:gd name="T0" fmla="*/ 818 w 1437"/>
              <a:gd name="T1" fmla="*/ 1899 h 1899"/>
              <a:gd name="T2" fmla="*/ 0 w 1437"/>
              <a:gd name="T3" fmla="*/ 902 h 1899"/>
              <a:gd name="T4" fmla="*/ 0 w 1437"/>
              <a:gd name="T5" fmla="*/ 902 h 1899"/>
              <a:gd name="T6" fmla="*/ 1426 w 1437"/>
              <a:gd name="T7" fmla="*/ 0 h 1899"/>
              <a:gd name="T8" fmla="*/ 1437 w 1437"/>
              <a:gd name="T9" fmla="*/ 11 h 1899"/>
              <a:gd name="T10" fmla="*/ 10 w 1437"/>
              <a:gd name="T11" fmla="*/ 902 h 1899"/>
              <a:gd name="T12" fmla="*/ 828 w 1437"/>
              <a:gd name="T13" fmla="*/ 1899 h 1899"/>
              <a:gd name="T14" fmla="*/ 818 w 1437"/>
              <a:gd name="T15" fmla="*/ 189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37" h="1899">
                <a:moveTo>
                  <a:pt x="818" y="1899"/>
                </a:moveTo>
                <a:lnTo>
                  <a:pt x="0" y="902"/>
                </a:lnTo>
                <a:lnTo>
                  <a:pt x="0" y="902"/>
                </a:lnTo>
                <a:lnTo>
                  <a:pt x="1426" y="0"/>
                </a:lnTo>
                <a:lnTo>
                  <a:pt x="1437" y="11"/>
                </a:lnTo>
                <a:lnTo>
                  <a:pt x="10" y="902"/>
                </a:lnTo>
                <a:lnTo>
                  <a:pt x="828" y="1899"/>
                </a:lnTo>
                <a:lnTo>
                  <a:pt x="818" y="1899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6" name="Freeform 24"/>
          <p:cNvSpPr>
            <a:spLocks/>
          </p:cNvSpPr>
          <p:nvPr/>
        </p:nvSpPr>
        <p:spPr bwMode="auto">
          <a:xfrm>
            <a:off x="4408930" y="3150768"/>
            <a:ext cx="629253" cy="1292708"/>
          </a:xfrm>
          <a:custGeom>
            <a:avLst/>
            <a:gdLst>
              <a:gd name="T0" fmla="*/ 10 w 1343"/>
              <a:gd name="T1" fmla="*/ 2759 h 2759"/>
              <a:gd name="T2" fmla="*/ 0 w 1343"/>
              <a:gd name="T3" fmla="*/ 2759 h 2759"/>
              <a:gd name="T4" fmla="*/ 787 w 1343"/>
              <a:gd name="T5" fmla="*/ 1469 h 2759"/>
              <a:gd name="T6" fmla="*/ 1332 w 1343"/>
              <a:gd name="T7" fmla="*/ 0 h 2759"/>
              <a:gd name="T8" fmla="*/ 1343 w 1343"/>
              <a:gd name="T9" fmla="*/ 0 h 2759"/>
              <a:gd name="T10" fmla="*/ 797 w 1343"/>
              <a:gd name="T11" fmla="*/ 1479 h 2759"/>
              <a:gd name="T12" fmla="*/ 797 w 1343"/>
              <a:gd name="T13" fmla="*/ 1479 h 2759"/>
              <a:gd name="T14" fmla="*/ 10 w 1343"/>
              <a:gd name="T15" fmla="*/ 2759 h 2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3" h="2759">
                <a:moveTo>
                  <a:pt x="10" y="2759"/>
                </a:moveTo>
                <a:lnTo>
                  <a:pt x="0" y="2759"/>
                </a:lnTo>
                <a:lnTo>
                  <a:pt x="787" y="1469"/>
                </a:lnTo>
                <a:lnTo>
                  <a:pt x="1332" y="0"/>
                </a:lnTo>
                <a:lnTo>
                  <a:pt x="1343" y="0"/>
                </a:lnTo>
                <a:lnTo>
                  <a:pt x="797" y="1479"/>
                </a:lnTo>
                <a:lnTo>
                  <a:pt x="797" y="1479"/>
                </a:lnTo>
                <a:lnTo>
                  <a:pt x="10" y="2759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7" name="Freeform 25"/>
          <p:cNvSpPr>
            <a:spLocks/>
          </p:cNvSpPr>
          <p:nvPr/>
        </p:nvSpPr>
        <p:spPr bwMode="auto">
          <a:xfrm>
            <a:off x="2506648" y="3037849"/>
            <a:ext cx="746857" cy="535544"/>
          </a:xfrm>
          <a:custGeom>
            <a:avLst/>
            <a:gdLst>
              <a:gd name="T0" fmla="*/ 755 w 1594"/>
              <a:gd name="T1" fmla="*/ 1143 h 1143"/>
              <a:gd name="T2" fmla="*/ 755 w 1594"/>
              <a:gd name="T3" fmla="*/ 1133 h 1143"/>
              <a:gd name="T4" fmla="*/ 0 w 1594"/>
              <a:gd name="T5" fmla="*/ 0 h 1143"/>
              <a:gd name="T6" fmla="*/ 10 w 1594"/>
              <a:gd name="T7" fmla="*/ 0 h 1143"/>
              <a:gd name="T8" fmla="*/ 755 w 1594"/>
              <a:gd name="T9" fmla="*/ 1123 h 1143"/>
              <a:gd name="T10" fmla="*/ 1584 w 1594"/>
              <a:gd name="T11" fmla="*/ 252 h 1143"/>
              <a:gd name="T12" fmla="*/ 1594 w 1594"/>
              <a:gd name="T13" fmla="*/ 262 h 1143"/>
              <a:gd name="T14" fmla="*/ 755 w 1594"/>
              <a:gd name="T15" fmla="*/ 1143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4" h="1143">
                <a:moveTo>
                  <a:pt x="755" y="1143"/>
                </a:moveTo>
                <a:lnTo>
                  <a:pt x="755" y="1133"/>
                </a:lnTo>
                <a:lnTo>
                  <a:pt x="0" y="0"/>
                </a:lnTo>
                <a:lnTo>
                  <a:pt x="10" y="0"/>
                </a:lnTo>
                <a:lnTo>
                  <a:pt x="755" y="1123"/>
                </a:lnTo>
                <a:lnTo>
                  <a:pt x="1584" y="252"/>
                </a:lnTo>
                <a:lnTo>
                  <a:pt x="1594" y="262"/>
                </a:lnTo>
                <a:lnTo>
                  <a:pt x="755" y="1143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8" name="Freeform 26"/>
          <p:cNvSpPr>
            <a:spLocks/>
          </p:cNvSpPr>
          <p:nvPr/>
        </p:nvSpPr>
        <p:spPr bwMode="auto">
          <a:xfrm>
            <a:off x="2122912" y="3229483"/>
            <a:ext cx="1096389" cy="417940"/>
          </a:xfrm>
          <a:custGeom>
            <a:avLst/>
            <a:gdLst>
              <a:gd name="T0" fmla="*/ 0 w 2340"/>
              <a:gd name="T1" fmla="*/ 892 h 892"/>
              <a:gd name="T2" fmla="*/ 0 w 2340"/>
              <a:gd name="T3" fmla="*/ 892 h 892"/>
              <a:gd name="T4" fmla="*/ 651 w 2340"/>
              <a:gd name="T5" fmla="*/ 514 h 892"/>
              <a:gd name="T6" fmla="*/ 651 w 2340"/>
              <a:gd name="T7" fmla="*/ 514 h 892"/>
              <a:gd name="T8" fmla="*/ 2340 w 2340"/>
              <a:gd name="T9" fmla="*/ 0 h 892"/>
              <a:gd name="T10" fmla="*/ 2340 w 2340"/>
              <a:gd name="T11" fmla="*/ 0 h 892"/>
              <a:gd name="T12" fmla="*/ 651 w 2340"/>
              <a:gd name="T13" fmla="*/ 525 h 892"/>
              <a:gd name="T14" fmla="*/ 0 w 2340"/>
              <a:gd name="T15" fmla="*/ 892 h 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40" h="892">
                <a:moveTo>
                  <a:pt x="0" y="892"/>
                </a:moveTo>
                <a:lnTo>
                  <a:pt x="0" y="892"/>
                </a:lnTo>
                <a:lnTo>
                  <a:pt x="651" y="514"/>
                </a:lnTo>
                <a:lnTo>
                  <a:pt x="651" y="514"/>
                </a:lnTo>
                <a:lnTo>
                  <a:pt x="2340" y="0"/>
                </a:lnTo>
                <a:lnTo>
                  <a:pt x="2340" y="0"/>
                </a:lnTo>
                <a:lnTo>
                  <a:pt x="651" y="525"/>
                </a:lnTo>
                <a:lnTo>
                  <a:pt x="0" y="892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19" name="Freeform 27"/>
          <p:cNvSpPr>
            <a:spLocks/>
          </p:cNvSpPr>
          <p:nvPr/>
        </p:nvSpPr>
        <p:spPr bwMode="auto">
          <a:xfrm>
            <a:off x="4212143" y="3150768"/>
            <a:ext cx="820886" cy="206627"/>
          </a:xfrm>
          <a:custGeom>
            <a:avLst/>
            <a:gdLst>
              <a:gd name="T0" fmla="*/ 0 w 1752"/>
              <a:gd name="T1" fmla="*/ 441 h 441"/>
              <a:gd name="T2" fmla="*/ 0 w 1752"/>
              <a:gd name="T3" fmla="*/ 430 h 441"/>
              <a:gd name="T4" fmla="*/ 1752 w 1752"/>
              <a:gd name="T5" fmla="*/ 0 h 441"/>
              <a:gd name="T6" fmla="*/ 1752 w 1752"/>
              <a:gd name="T7" fmla="*/ 11 h 441"/>
              <a:gd name="T8" fmla="*/ 0 w 1752"/>
              <a:gd name="T9" fmla="*/ 441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2" h="441">
                <a:moveTo>
                  <a:pt x="0" y="441"/>
                </a:moveTo>
                <a:lnTo>
                  <a:pt x="0" y="430"/>
                </a:lnTo>
                <a:lnTo>
                  <a:pt x="1752" y="0"/>
                </a:lnTo>
                <a:lnTo>
                  <a:pt x="1752" y="11"/>
                </a:lnTo>
                <a:lnTo>
                  <a:pt x="0" y="441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0" name="Freeform 28"/>
          <p:cNvSpPr>
            <a:spLocks/>
          </p:cNvSpPr>
          <p:nvPr/>
        </p:nvSpPr>
        <p:spPr bwMode="auto">
          <a:xfrm>
            <a:off x="3179944" y="3735977"/>
            <a:ext cx="294713" cy="874769"/>
          </a:xfrm>
          <a:custGeom>
            <a:avLst/>
            <a:gdLst>
              <a:gd name="T0" fmla="*/ 10 w 629"/>
              <a:gd name="T1" fmla="*/ 1867 h 1867"/>
              <a:gd name="T2" fmla="*/ 0 w 629"/>
              <a:gd name="T3" fmla="*/ 1867 h 1867"/>
              <a:gd name="T4" fmla="*/ 619 w 629"/>
              <a:gd name="T5" fmla="*/ 0 h 1867"/>
              <a:gd name="T6" fmla="*/ 629 w 629"/>
              <a:gd name="T7" fmla="*/ 10 h 1867"/>
              <a:gd name="T8" fmla="*/ 10 w 629"/>
              <a:gd name="T9" fmla="*/ 1867 h 1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9" h="1867">
                <a:moveTo>
                  <a:pt x="10" y="1867"/>
                </a:moveTo>
                <a:lnTo>
                  <a:pt x="0" y="1867"/>
                </a:lnTo>
                <a:lnTo>
                  <a:pt x="619" y="0"/>
                </a:lnTo>
                <a:lnTo>
                  <a:pt x="629" y="10"/>
                </a:lnTo>
                <a:lnTo>
                  <a:pt x="10" y="1867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1" name="Freeform 29"/>
          <p:cNvSpPr>
            <a:spLocks/>
          </p:cNvSpPr>
          <p:nvPr/>
        </p:nvSpPr>
        <p:spPr bwMode="auto">
          <a:xfrm>
            <a:off x="2422779" y="2998492"/>
            <a:ext cx="1268345" cy="1263190"/>
          </a:xfrm>
          <a:custGeom>
            <a:avLst/>
            <a:gdLst>
              <a:gd name="T0" fmla="*/ 2707 w 2707"/>
              <a:gd name="T1" fmla="*/ 2696 h 2696"/>
              <a:gd name="T2" fmla="*/ 798 w 2707"/>
              <a:gd name="T3" fmla="*/ 2455 h 2696"/>
              <a:gd name="T4" fmla="*/ 798 w 2707"/>
              <a:gd name="T5" fmla="*/ 2444 h 2696"/>
              <a:gd name="T6" fmla="*/ 0 w 2707"/>
              <a:gd name="T7" fmla="*/ 1007 h 2696"/>
              <a:gd name="T8" fmla="*/ 0 w 2707"/>
              <a:gd name="T9" fmla="*/ 1007 h 2696"/>
              <a:gd name="T10" fmla="*/ 158 w 2707"/>
              <a:gd name="T11" fmla="*/ 0 h 2696"/>
              <a:gd name="T12" fmla="*/ 168 w 2707"/>
              <a:gd name="T13" fmla="*/ 0 h 2696"/>
              <a:gd name="T14" fmla="*/ 11 w 2707"/>
              <a:gd name="T15" fmla="*/ 1007 h 2696"/>
              <a:gd name="T16" fmla="*/ 808 w 2707"/>
              <a:gd name="T17" fmla="*/ 2444 h 2696"/>
              <a:gd name="T18" fmla="*/ 2707 w 2707"/>
              <a:gd name="T19" fmla="*/ 2686 h 2696"/>
              <a:gd name="T20" fmla="*/ 2707 w 2707"/>
              <a:gd name="T21" fmla="*/ 2696 h 2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07" h="2696">
                <a:moveTo>
                  <a:pt x="2707" y="2696"/>
                </a:moveTo>
                <a:lnTo>
                  <a:pt x="798" y="2455"/>
                </a:lnTo>
                <a:lnTo>
                  <a:pt x="798" y="2444"/>
                </a:lnTo>
                <a:lnTo>
                  <a:pt x="0" y="1007"/>
                </a:lnTo>
                <a:lnTo>
                  <a:pt x="0" y="1007"/>
                </a:lnTo>
                <a:lnTo>
                  <a:pt x="158" y="0"/>
                </a:lnTo>
                <a:lnTo>
                  <a:pt x="168" y="0"/>
                </a:lnTo>
                <a:lnTo>
                  <a:pt x="11" y="1007"/>
                </a:lnTo>
                <a:lnTo>
                  <a:pt x="808" y="2444"/>
                </a:lnTo>
                <a:lnTo>
                  <a:pt x="2707" y="2686"/>
                </a:lnTo>
                <a:lnTo>
                  <a:pt x="2707" y="2696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2" name="Freeform 30"/>
          <p:cNvSpPr>
            <a:spLocks/>
          </p:cNvSpPr>
          <p:nvPr/>
        </p:nvSpPr>
        <p:spPr bwMode="auto">
          <a:xfrm>
            <a:off x="4246815" y="3150768"/>
            <a:ext cx="791368" cy="796522"/>
          </a:xfrm>
          <a:custGeom>
            <a:avLst/>
            <a:gdLst>
              <a:gd name="T0" fmla="*/ 10 w 1689"/>
              <a:gd name="T1" fmla="*/ 1700 h 1700"/>
              <a:gd name="T2" fmla="*/ 0 w 1689"/>
              <a:gd name="T3" fmla="*/ 1689 h 1700"/>
              <a:gd name="T4" fmla="*/ 1678 w 1689"/>
              <a:gd name="T5" fmla="*/ 0 h 1700"/>
              <a:gd name="T6" fmla="*/ 1689 w 1689"/>
              <a:gd name="T7" fmla="*/ 0 h 1700"/>
              <a:gd name="T8" fmla="*/ 10 w 1689"/>
              <a:gd name="T9" fmla="*/ 1700 h 1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9" h="1700">
                <a:moveTo>
                  <a:pt x="10" y="1700"/>
                </a:moveTo>
                <a:lnTo>
                  <a:pt x="0" y="1689"/>
                </a:lnTo>
                <a:lnTo>
                  <a:pt x="1678" y="0"/>
                </a:lnTo>
                <a:lnTo>
                  <a:pt x="1689" y="0"/>
                </a:lnTo>
                <a:lnTo>
                  <a:pt x="10" y="1700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3" name="Freeform 31"/>
          <p:cNvSpPr>
            <a:spLocks/>
          </p:cNvSpPr>
          <p:nvPr/>
        </p:nvSpPr>
        <p:spPr bwMode="auto">
          <a:xfrm>
            <a:off x="2835565" y="3573393"/>
            <a:ext cx="855558" cy="683603"/>
          </a:xfrm>
          <a:custGeom>
            <a:avLst/>
            <a:gdLst>
              <a:gd name="T0" fmla="*/ 1816 w 1826"/>
              <a:gd name="T1" fmla="*/ 1459 h 1459"/>
              <a:gd name="T2" fmla="*/ 0 w 1826"/>
              <a:gd name="T3" fmla="*/ 11 h 1459"/>
              <a:gd name="T4" fmla="*/ 0 w 1826"/>
              <a:gd name="T5" fmla="*/ 0 h 1459"/>
              <a:gd name="T6" fmla="*/ 1826 w 1826"/>
              <a:gd name="T7" fmla="*/ 1459 h 1459"/>
              <a:gd name="T8" fmla="*/ 1816 w 1826"/>
              <a:gd name="T9" fmla="*/ 1459 h 1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6" h="1459">
                <a:moveTo>
                  <a:pt x="1816" y="1459"/>
                </a:moveTo>
                <a:lnTo>
                  <a:pt x="0" y="11"/>
                </a:lnTo>
                <a:lnTo>
                  <a:pt x="0" y="0"/>
                </a:lnTo>
                <a:lnTo>
                  <a:pt x="1826" y="1459"/>
                </a:lnTo>
                <a:lnTo>
                  <a:pt x="1816" y="1459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4" name="Freeform 32"/>
          <p:cNvSpPr>
            <a:spLocks/>
          </p:cNvSpPr>
          <p:nvPr/>
        </p:nvSpPr>
        <p:spPr bwMode="auto">
          <a:xfrm>
            <a:off x="2122912" y="3642269"/>
            <a:ext cx="678449" cy="506494"/>
          </a:xfrm>
          <a:custGeom>
            <a:avLst/>
            <a:gdLst>
              <a:gd name="T0" fmla="*/ 1438 w 1448"/>
              <a:gd name="T1" fmla="*/ 1081 h 1081"/>
              <a:gd name="T2" fmla="*/ 0 w 1448"/>
              <a:gd name="T3" fmla="*/ 11 h 1081"/>
              <a:gd name="T4" fmla="*/ 0 w 1448"/>
              <a:gd name="T5" fmla="*/ 0 h 1081"/>
              <a:gd name="T6" fmla="*/ 1448 w 1448"/>
              <a:gd name="T7" fmla="*/ 1070 h 1081"/>
              <a:gd name="T8" fmla="*/ 1438 w 1448"/>
              <a:gd name="T9" fmla="*/ 1081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8" h="1081">
                <a:moveTo>
                  <a:pt x="1438" y="1081"/>
                </a:moveTo>
                <a:lnTo>
                  <a:pt x="0" y="11"/>
                </a:lnTo>
                <a:lnTo>
                  <a:pt x="0" y="0"/>
                </a:lnTo>
                <a:lnTo>
                  <a:pt x="1448" y="1070"/>
                </a:lnTo>
                <a:lnTo>
                  <a:pt x="1438" y="1081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5" name="Freeform 33"/>
          <p:cNvSpPr>
            <a:spLocks/>
          </p:cNvSpPr>
          <p:nvPr/>
        </p:nvSpPr>
        <p:spPr bwMode="auto">
          <a:xfrm>
            <a:off x="3219301" y="3219644"/>
            <a:ext cx="1032199" cy="727646"/>
          </a:xfrm>
          <a:custGeom>
            <a:avLst/>
            <a:gdLst>
              <a:gd name="T0" fmla="*/ 2193 w 2203"/>
              <a:gd name="T1" fmla="*/ 1553 h 1553"/>
              <a:gd name="T2" fmla="*/ 1301 w 2203"/>
              <a:gd name="T3" fmla="*/ 724 h 1553"/>
              <a:gd name="T4" fmla="*/ 0 w 2203"/>
              <a:gd name="T5" fmla="*/ 0 h 1553"/>
              <a:gd name="T6" fmla="*/ 0 w 2203"/>
              <a:gd name="T7" fmla="*/ 0 h 1553"/>
              <a:gd name="T8" fmla="*/ 1301 w 2203"/>
              <a:gd name="T9" fmla="*/ 714 h 1553"/>
              <a:gd name="T10" fmla="*/ 1301 w 2203"/>
              <a:gd name="T11" fmla="*/ 714 h 1553"/>
              <a:gd name="T12" fmla="*/ 2203 w 2203"/>
              <a:gd name="T13" fmla="*/ 1542 h 1553"/>
              <a:gd name="T14" fmla="*/ 2193 w 2203"/>
              <a:gd name="T15" fmla="*/ 1553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3" h="1553">
                <a:moveTo>
                  <a:pt x="2193" y="1553"/>
                </a:moveTo>
                <a:lnTo>
                  <a:pt x="1301" y="724"/>
                </a:lnTo>
                <a:lnTo>
                  <a:pt x="0" y="0"/>
                </a:lnTo>
                <a:lnTo>
                  <a:pt x="0" y="0"/>
                </a:lnTo>
                <a:lnTo>
                  <a:pt x="1301" y="714"/>
                </a:lnTo>
                <a:lnTo>
                  <a:pt x="1301" y="714"/>
                </a:lnTo>
                <a:lnTo>
                  <a:pt x="2203" y="1542"/>
                </a:lnTo>
                <a:lnTo>
                  <a:pt x="2193" y="1553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6" name="Freeform 34"/>
          <p:cNvSpPr>
            <a:spLocks/>
          </p:cNvSpPr>
          <p:nvPr/>
        </p:nvSpPr>
        <p:spPr bwMode="auto">
          <a:xfrm>
            <a:off x="3179944" y="4256996"/>
            <a:ext cx="511180" cy="339225"/>
          </a:xfrm>
          <a:custGeom>
            <a:avLst/>
            <a:gdLst>
              <a:gd name="T0" fmla="*/ 10 w 1091"/>
              <a:gd name="T1" fmla="*/ 724 h 724"/>
              <a:gd name="T2" fmla="*/ 0 w 1091"/>
              <a:gd name="T3" fmla="*/ 713 h 724"/>
              <a:gd name="T4" fmla="*/ 1081 w 1091"/>
              <a:gd name="T5" fmla="*/ 0 h 724"/>
              <a:gd name="T6" fmla="*/ 1091 w 1091"/>
              <a:gd name="T7" fmla="*/ 0 h 724"/>
              <a:gd name="T8" fmla="*/ 10 w 1091"/>
              <a:gd name="T9" fmla="*/ 724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1" h="724">
                <a:moveTo>
                  <a:pt x="10" y="724"/>
                </a:moveTo>
                <a:lnTo>
                  <a:pt x="0" y="713"/>
                </a:lnTo>
                <a:lnTo>
                  <a:pt x="1081" y="0"/>
                </a:lnTo>
                <a:lnTo>
                  <a:pt x="1091" y="0"/>
                </a:lnTo>
                <a:lnTo>
                  <a:pt x="10" y="724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7" name="Oval 35"/>
          <p:cNvSpPr>
            <a:spLocks noChangeArrowheads="1"/>
          </p:cNvSpPr>
          <p:nvPr/>
        </p:nvSpPr>
        <p:spPr bwMode="auto">
          <a:xfrm>
            <a:off x="3184629" y="3848896"/>
            <a:ext cx="64190" cy="63722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8" name="Oval 36"/>
          <p:cNvSpPr>
            <a:spLocks noChangeArrowheads="1"/>
          </p:cNvSpPr>
          <p:nvPr/>
        </p:nvSpPr>
        <p:spPr bwMode="auto">
          <a:xfrm>
            <a:off x="2388576" y="3436110"/>
            <a:ext cx="78715" cy="78715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9" name="Oval 37"/>
          <p:cNvSpPr>
            <a:spLocks noChangeArrowheads="1"/>
          </p:cNvSpPr>
          <p:nvPr/>
        </p:nvSpPr>
        <p:spPr bwMode="auto">
          <a:xfrm>
            <a:off x="2708121" y="3357395"/>
            <a:ext cx="44043" cy="44043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0" name="Oval 38"/>
          <p:cNvSpPr>
            <a:spLocks noChangeArrowheads="1"/>
          </p:cNvSpPr>
          <p:nvPr/>
        </p:nvSpPr>
        <p:spPr bwMode="auto">
          <a:xfrm>
            <a:off x="2511334" y="3667101"/>
            <a:ext cx="93240" cy="93240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1" name="Oval 39"/>
          <p:cNvSpPr>
            <a:spLocks noChangeArrowheads="1"/>
          </p:cNvSpPr>
          <p:nvPr/>
        </p:nvSpPr>
        <p:spPr bwMode="auto">
          <a:xfrm>
            <a:off x="4517164" y="3564022"/>
            <a:ext cx="103079" cy="103079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2" name="Oval 40"/>
          <p:cNvSpPr>
            <a:spLocks noChangeArrowheads="1"/>
          </p:cNvSpPr>
          <p:nvPr/>
        </p:nvSpPr>
        <p:spPr bwMode="auto">
          <a:xfrm>
            <a:off x="3012674" y="3706459"/>
            <a:ext cx="108233" cy="108233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3" name="Oval 41"/>
          <p:cNvSpPr>
            <a:spLocks noChangeArrowheads="1"/>
          </p:cNvSpPr>
          <p:nvPr/>
        </p:nvSpPr>
        <p:spPr bwMode="auto">
          <a:xfrm>
            <a:off x="3696278" y="3755656"/>
            <a:ext cx="117604" cy="117604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4" name="Oval 42"/>
          <p:cNvSpPr>
            <a:spLocks noChangeArrowheads="1"/>
          </p:cNvSpPr>
          <p:nvPr/>
        </p:nvSpPr>
        <p:spPr bwMode="auto">
          <a:xfrm>
            <a:off x="3794203" y="3519511"/>
            <a:ext cx="68876" cy="73561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5" name="Oval 43"/>
          <p:cNvSpPr>
            <a:spLocks noChangeArrowheads="1"/>
          </p:cNvSpPr>
          <p:nvPr/>
        </p:nvSpPr>
        <p:spPr bwMode="auto">
          <a:xfrm>
            <a:off x="3568365" y="3396753"/>
            <a:ext cx="63722" cy="63722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6" name="Freeform 44"/>
          <p:cNvSpPr>
            <a:spLocks/>
          </p:cNvSpPr>
          <p:nvPr/>
        </p:nvSpPr>
        <p:spPr bwMode="auto">
          <a:xfrm>
            <a:off x="3966626" y="3942136"/>
            <a:ext cx="284874" cy="668610"/>
          </a:xfrm>
          <a:custGeom>
            <a:avLst/>
            <a:gdLst>
              <a:gd name="T0" fmla="*/ 0 w 608"/>
              <a:gd name="T1" fmla="*/ 1427 h 1427"/>
              <a:gd name="T2" fmla="*/ 0 w 608"/>
              <a:gd name="T3" fmla="*/ 1427 h 1427"/>
              <a:gd name="T4" fmla="*/ 598 w 608"/>
              <a:gd name="T5" fmla="*/ 0 h 1427"/>
              <a:gd name="T6" fmla="*/ 608 w 608"/>
              <a:gd name="T7" fmla="*/ 11 h 1427"/>
              <a:gd name="T8" fmla="*/ 0 w 608"/>
              <a:gd name="T9" fmla="*/ 1427 h 1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8" h="1427">
                <a:moveTo>
                  <a:pt x="0" y="1427"/>
                </a:moveTo>
                <a:lnTo>
                  <a:pt x="0" y="1427"/>
                </a:lnTo>
                <a:lnTo>
                  <a:pt x="598" y="0"/>
                </a:lnTo>
                <a:lnTo>
                  <a:pt x="608" y="11"/>
                </a:lnTo>
                <a:lnTo>
                  <a:pt x="0" y="1427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7" name="Freeform 45"/>
          <p:cNvSpPr>
            <a:spLocks/>
          </p:cNvSpPr>
          <p:nvPr/>
        </p:nvSpPr>
        <p:spPr bwMode="auto">
          <a:xfrm>
            <a:off x="3691123" y="4256996"/>
            <a:ext cx="673296" cy="201473"/>
          </a:xfrm>
          <a:custGeom>
            <a:avLst/>
            <a:gdLst>
              <a:gd name="T0" fmla="*/ 1437 w 1437"/>
              <a:gd name="T1" fmla="*/ 430 h 430"/>
              <a:gd name="T2" fmla="*/ 0 w 1437"/>
              <a:gd name="T3" fmla="*/ 10 h 430"/>
              <a:gd name="T4" fmla="*/ 0 w 1437"/>
              <a:gd name="T5" fmla="*/ 0 h 430"/>
              <a:gd name="T6" fmla="*/ 1437 w 1437"/>
              <a:gd name="T7" fmla="*/ 419 h 430"/>
              <a:gd name="T8" fmla="*/ 1437 w 1437"/>
              <a:gd name="T9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7" h="430">
                <a:moveTo>
                  <a:pt x="1437" y="430"/>
                </a:moveTo>
                <a:lnTo>
                  <a:pt x="0" y="10"/>
                </a:lnTo>
                <a:lnTo>
                  <a:pt x="0" y="0"/>
                </a:lnTo>
                <a:lnTo>
                  <a:pt x="1437" y="419"/>
                </a:lnTo>
                <a:lnTo>
                  <a:pt x="1437" y="430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8" name="Oval 46"/>
          <p:cNvSpPr>
            <a:spLocks noChangeArrowheads="1"/>
          </p:cNvSpPr>
          <p:nvPr/>
        </p:nvSpPr>
        <p:spPr bwMode="auto">
          <a:xfrm>
            <a:off x="4025194" y="4325872"/>
            <a:ext cx="88555" cy="83401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9" name="Freeform 47"/>
          <p:cNvSpPr>
            <a:spLocks/>
          </p:cNvSpPr>
          <p:nvPr/>
        </p:nvSpPr>
        <p:spPr bwMode="auto">
          <a:xfrm>
            <a:off x="4109063" y="3018170"/>
            <a:ext cx="112919" cy="294713"/>
          </a:xfrm>
          <a:custGeom>
            <a:avLst/>
            <a:gdLst>
              <a:gd name="T0" fmla="*/ 231 w 241"/>
              <a:gd name="T1" fmla="*/ 629 h 629"/>
              <a:gd name="T2" fmla="*/ 0 w 241"/>
              <a:gd name="T3" fmla="*/ 0 h 629"/>
              <a:gd name="T4" fmla="*/ 10 w 241"/>
              <a:gd name="T5" fmla="*/ 0 h 629"/>
              <a:gd name="T6" fmla="*/ 241 w 241"/>
              <a:gd name="T7" fmla="*/ 629 h 629"/>
              <a:gd name="T8" fmla="*/ 231 w 241"/>
              <a:gd name="T9" fmla="*/ 629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1" h="629">
                <a:moveTo>
                  <a:pt x="231" y="629"/>
                </a:moveTo>
                <a:lnTo>
                  <a:pt x="0" y="0"/>
                </a:lnTo>
                <a:lnTo>
                  <a:pt x="10" y="0"/>
                </a:lnTo>
                <a:lnTo>
                  <a:pt x="241" y="629"/>
                </a:lnTo>
                <a:lnTo>
                  <a:pt x="231" y="629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0" name="Oval 48"/>
          <p:cNvSpPr>
            <a:spLocks noChangeArrowheads="1"/>
          </p:cNvSpPr>
          <p:nvPr/>
        </p:nvSpPr>
        <p:spPr bwMode="auto">
          <a:xfrm>
            <a:off x="4059867" y="2968973"/>
            <a:ext cx="103079" cy="98394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1" name="Oval 49"/>
          <p:cNvSpPr>
            <a:spLocks noChangeArrowheads="1"/>
          </p:cNvSpPr>
          <p:nvPr/>
        </p:nvSpPr>
        <p:spPr bwMode="auto">
          <a:xfrm>
            <a:off x="3754845" y="2787179"/>
            <a:ext cx="78715" cy="78715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2" name="Freeform 50"/>
          <p:cNvSpPr>
            <a:spLocks/>
          </p:cNvSpPr>
          <p:nvPr/>
        </p:nvSpPr>
        <p:spPr bwMode="auto">
          <a:xfrm>
            <a:off x="2496809" y="2762346"/>
            <a:ext cx="1219147" cy="403415"/>
          </a:xfrm>
          <a:custGeom>
            <a:avLst/>
            <a:gdLst>
              <a:gd name="T0" fmla="*/ 2591 w 2602"/>
              <a:gd name="T1" fmla="*/ 861 h 861"/>
              <a:gd name="T2" fmla="*/ 2014 w 2602"/>
              <a:gd name="T3" fmla="*/ 462 h 861"/>
              <a:gd name="T4" fmla="*/ 1815 w 2602"/>
              <a:gd name="T5" fmla="*/ 21 h 861"/>
              <a:gd name="T6" fmla="*/ 1164 w 2602"/>
              <a:gd name="T7" fmla="*/ 473 h 861"/>
              <a:gd name="T8" fmla="*/ 1154 w 2602"/>
              <a:gd name="T9" fmla="*/ 473 h 861"/>
              <a:gd name="T10" fmla="*/ 0 w 2602"/>
              <a:gd name="T11" fmla="*/ 556 h 861"/>
              <a:gd name="T12" fmla="*/ 0 w 2602"/>
              <a:gd name="T13" fmla="*/ 546 h 861"/>
              <a:gd name="T14" fmla="*/ 1154 w 2602"/>
              <a:gd name="T15" fmla="*/ 462 h 861"/>
              <a:gd name="T16" fmla="*/ 1825 w 2602"/>
              <a:gd name="T17" fmla="*/ 0 h 861"/>
              <a:gd name="T18" fmla="*/ 2024 w 2602"/>
              <a:gd name="T19" fmla="*/ 462 h 861"/>
              <a:gd name="T20" fmla="*/ 2602 w 2602"/>
              <a:gd name="T21" fmla="*/ 861 h 861"/>
              <a:gd name="T22" fmla="*/ 2591 w 2602"/>
              <a:gd name="T23" fmla="*/ 861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02" h="861">
                <a:moveTo>
                  <a:pt x="2591" y="861"/>
                </a:moveTo>
                <a:lnTo>
                  <a:pt x="2014" y="462"/>
                </a:lnTo>
                <a:lnTo>
                  <a:pt x="1815" y="21"/>
                </a:lnTo>
                <a:lnTo>
                  <a:pt x="1164" y="473"/>
                </a:lnTo>
                <a:lnTo>
                  <a:pt x="1154" y="473"/>
                </a:lnTo>
                <a:lnTo>
                  <a:pt x="0" y="556"/>
                </a:lnTo>
                <a:lnTo>
                  <a:pt x="0" y="546"/>
                </a:lnTo>
                <a:lnTo>
                  <a:pt x="1154" y="462"/>
                </a:lnTo>
                <a:lnTo>
                  <a:pt x="1825" y="0"/>
                </a:lnTo>
                <a:lnTo>
                  <a:pt x="2024" y="462"/>
                </a:lnTo>
                <a:lnTo>
                  <a:pt x="2602" y="861"/>
                </a:lnTo>
                <a:lnTo>
                  <a:pt x="2591" y="861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3" name="Freeform 51"/>
          <p:cNvSpPr>
            <a:spLocks/>
          </p:cNvSpPr>
          <p:nvPr/>
        </p:nvSpPr>
        <p:spPr bwMode="auto">
          <a:xfrm>
            <a:off x="3037507" y="2978813"/>
            <a:ext cx="186480" cy="250670"/>
          </a:xfrm>
          <a:custGeom>
            <a:avLst/>
            <a:gdLst>
              <a:gd name="T0" fmla="*/ 388 w 398"/>
              <a:gd name="T1" fmla="*/ 535 h 535"/>
              <a:gd name="T2" fmla="*/ 0 w 398"/>
              <a:gd name="T3" fmla="*/ 11 h 535"/>
              <a:gd name="T4" fmla="*/ 10 w 398"/>
              <a:gd name="T5" fmla="*/ 0 h 535"/>
              <a:gd name="T6" fmla="*/ 398 w 398"/>
              <a:gd name="T7" fmla="*/ 535 h 535"/>
              <a:gd name="T8" fmla="*/ 388 w 398"/>
              <a:gd name="T9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8" h="535">
                <a:moveTo>
                  <a:pt x="388" y="535"/>
                </a:moveTo>
                <a:lnTo>
                  <a:pt x="0" y="11"/>
                </a:lnTo>
                <a:lnTo>
                  <a:pt x="10" y="0"/>
                </a:lnTo>
                <a:lnTo>
                  <a:pt x="398" y="535"/>
                </a:lnTo>
                <a:lnTo>
                  <a:pt x="388" y="535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4" name="Oval 52"/>
          <p:cNvSpPr>
            <a:spLocks noChangeArrowheads="1"/>
          </p:cNvSpPr>
          <p:nvPr/>
        </p:nvSpPr>
        <p:spPr bwMode="auto">
          <a:xfrm>
            <a:off x="3017828" y="2959134"/>
            <a:ext cx="44043" cy="44512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5" name="Oval 53"/>
          <p:cNvSpPr>
            <a:spLocks noChangeArrowheads="1"/>
          </p:cNvSpPr>
          <p:nvPr/>
        </p:nvSpPr>
        <p:spPr bwMode="auto">
          <a:xfrm>
            <a:off x="3416089" y="2954449"/>
            <a:ext cx="53883" cy="53883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6" name="Freeform 54"/>
          <p:cNvSpPr>
            <a:spLocks/>
          </p:cNvSpPr>
          <p:nvPr/>
        </p:nvSpPr>
        <p:spPr bwMode="auto">
          <a:xfrm>
            <a:off x="2727800" y="2978813"/>
            <a:ext cx="314392" cy="402946"/>
          </a:xfrm>
          <a:custGeom>
            <a:avLst/>
            <a:gdLst>
              <a:gd name="T0" fmla="*/ 10 w 671"/>
              <a:gd name="T1" fmla="*/ 860 h 860"/>
              <a:gd name="T2" fmla="*/ 0 w 671"/>
              <a:gd name="T3" fmla="*/ 850 h 860"/>
              <a:gd name="T4" fmla="*/ 661 w 671"/>
              <a:gd name="T5" fmla="*/ 0 h 860"/>
              <a:gd name="T6" fmla="*/ 671 w 671"/>
              <a:gd name="T7" fmla="*/ 11 h 860"/>
              <a:gd name="T8" fmla="*/ 10 w 671"/>
              <a:gd name="T9" fmla="*/ 860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860">
                <a:moveTo>
                  <a:pt x="10" y="860"/>
                </a:moveTo>
                <a:lnTo>
                  <a:pt x="0" y="850"/>
                </a:lnTo>
                <a:lnTo>
                  <a:pt x="661" y="0"/>
                </a:lnTo>
                <a:lnTo>
                  <a:pt x="671" y="11"/>
                </a:lnTo>
                <a:lnTo>
                  <a:pt x="10" y="860"/>
                </a:lnTo>
                <a:close/>
              </a:path>
            </a:pathLst>
          </a:cu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7" name="Oval 55"/>
          <p:cNvSpPr>
            <a:spLocks noChangeArrowheads="1"/>
          </p:cNvSpPr>
          <p:nvPr/>
        </p:nvSpPr>
        <p:spPr bwMode="auto">
          <a:xfrm>
            <a:off x="2865083" y="3077207"/>
            <a:ext cx="113387" cy="112919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8" name="Oval 56"/>
          <p:cNvSpPr>
            <a:spLocks noChangeArrowheads="1"/>
          </p:cNvSpPr>
          <p:nvPr/>
        </p:nvSpPr>
        <p:spPr bwMode="auto">
          <a:xfrm>
            <a:off x="2290182" y="2467633"/>
            <a:ext cx="112919" cy="112919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49" name="Oval 57"/>
          <p:cNvSpPr>
            <a:spLocks noChangeArrowheads="1"/>
          </p:cNvSpPr>
          <p:nvPr/>
        </p:nvSpPr>
        <p:spPr bwMode="auto">
          <a:xfrm>
            <a:off x="4551367" y="3205119"/>
            <a:ext cx="98394" cy="97925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0" name="Oval 58"/>
          <p:cNvSpPr>
            <a:spLocks noChangeArrowheads="1"/>
          </p:cNvSpPr>
          <p:nvPr/>
        </p:nvSpPr>
        <p:spPr bwMode="auto">
          <a:xfrm>
            <a:off x="4679280" y="3470314"/>
            <a:ext cx="39358" cy="39358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1" name="Oval 59"/>
          <p:cNvSpPr>
            <a:spLocks noChangeArrowheads="1"/>
          </p:cNvSpPr>
          <p:nvPr/>
        </p:nvSpPr>
        <p:spPr bwMode="auto">
          <a:xfrm>
            <a:off x="3351899" y="3981493"/>
            <a:ext cx="54351" cy="59036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2" name="Oval 60"/>
          <p:cNvSpPr>
            <a:spLocks noChangeArrowheads="1"/>
          </p:cNvSpPr>
          <p:nvPr/>
        </p:nvSpPr>
        <p:spPr bwMode="auto">
          <a:xfrm>
            <a:off x="3268498" y="4163288"/>
            <a:ext cx="93240" cy="93708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3" name="Oval 61"/>
          <p:cNvSpPr>
            <a:spLocks noChangeArrowheads="1"/>
          </p:cNvSpPr>
          <p:nvPr/>
        </p:nvSpPr>
        <p:spPr bwMode="auto">
          <a:xfrm>
            <a:off x="3538847" y="4890934"/>
            <a:ext cx="98394" cy="93240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4" name="Oval 62"/>
          <p:cNvSpPr>
            <a:spLocks noChangeArrowheads="1"/>
          </p:cNvSpPr>
          <p:nvPr/>
        </p:nvSpPr>
        <p:spPr bwMode="auto">
          <a:xfrm>
            <a:off x="2373582" y="4699300"/>
            <a:ext cx="93708" cy="93240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5" name="Oval 63"/>
          <p:cNvSpPr>
            <a:spLocks noChangeArrowheads="1"/>
          </p:cNvSpPr>
          <p:nvPr/>
        </p:nvSpPr>
        <p:spPr bwMode="auto">
          <a:xfrm>
            <a:off x="4527003" y="4920452"/>
            <a:ext cx="97926" cy="98394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6" name="Oval 64"/>
          <p:cNvSpPr>
            <a:spLocks noChangeArrowheads="1"/>
          </p:cNvSpPr>
          <p:nvPr/>
        </p:nvSpPr>
        <p:spPr bwMode="auto">
          <a:xfrm>
            <a:off x="4988986" y="2782025"/>
            <a:ext cx="93240" cy="93708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4320376" y="2531355"/>
            <a:ext cx="93240" cy="98394"/>
          </a:xfrm>
          <a:prstGeom prst="ellipse">
            <a:avLst/>
          </a:prstGeom>
          <a:solidFill>
            <a:srgbClr val="90A4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8" name="Oval 66"/>
          <p:cNvSpPr>
            <a:spLocks noChangeArrowheads="1"/>
          </p:cNvSpPr>
          <p:nvPr/>
        </p:nvSpPr>
        <p:spPr bwMode="auto">
          <a:xfrm>
            <a:off x="3725796" y="3785174"/>
            <a:ext cx="58568" cy="63722"/>
          </a:xfrm>
          <a:prstGeom prst="ellipse">
            <a:avLst/>
          </a:prstGeom>
          <a:solidFill>
            <a:srgbClr val="E9E9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9" name="Oval 67"/>
          <p:cNvSpPr>
            <a:spLocks noChangeArrowheads="1"/>
          </p:cNvSpPr>
          <p:nvPr/>
        </p:nvSpPr>
        <p:spPr bwMode="auto">
          <a:xfrm>
            <a:off x="2889916" y="3106725"/>
            <a:ext cx="63722" cy="59036"/>
          </a:xfrm>
          <a:prstGeom prst="ellipse">
            <a:avLst/>
          </a:prstGeom>
          <a:solidFill>
            <a:srgbClr val="E9E9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0" name="Oval 68"/>
          <p:cNvSpPr>
            <a:spLocks noChangeArrowheads="1"/>
          </p:cNvSpPr>
          <p:nvPr/>
        </p:nvSpPr>
        <p:spPr bwMode="auto">
          <a:xfrm>
            <a:off x="2324385" y="2501837"/>
            <a:ext cx="44512" cy="49197"/>
          </a:xfrm>
          <a:prstGeom prst="ellipse">
            <a:avLst/>
          </a:prstGeom>
          <a:solidFill>
            <a:srgbClr val="E9E9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1" name="Oval 69"/>
          <p:cNvSpPr>
            <a:spLocks noChangeArrowheads="1"/>
          </p:cNvSpPr>
          <p:nvPr/>
        </p:nvSpPr>
        <p:spPr bwMode="auto">
          <a:xfrm>
            <a:off x="3042192" y="3735977"/>
            <a:ext cx="49197" cy="49197"/>
          </a:xfrm>
          <a:prstGeom prst="ellipse">
            <a:avLst/>
          </a:prstGeom>
          <a:solidFill>
            <a:srgbClr val="E9E9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2" name="Oval 70"/>
          <p:cNvSpPr>
            <a:spLocks noChangeArrowheads="1"/>
          </p:cNvSpPr>
          <p:nvPr/>
        </p:nvSpPr>
        <p:spPr bwMode="auto">
          <a:xfrm>
            <a:off x="3292862" y="4188120"/>
            <a:ext cx="44512" cy="44043"/>
          </a:xfrm>
          <a:prstGeom prst="ellipse">
            <a:avLst/>
          </a:prstGeom>
          <a:solidFill>
            <a:srgbClr val="E9E9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3" name="Oval 71"/>
          <p:cNvSpPr>
            <a:spLocks noChangeArrowheads="1"/>
          </p:cNvSpPr>
          <p:nvPr/>
        </p:nvSpPr>
        <p:spPr bwMode="auto">
          <a:xfrm>
            <a:off x="2403100" y="4728818"/>
            <a:ext cx="34672" cy="3420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4089385" y="2993806"/>
            <a:ext cx="44043" cy="48728"/>
          </a:xfrm>
          <a:prstGeom prst="ellipse">
            <a:avLst/>
          </a:prstGeom>
          <a:solidFill>
            <a:srgbClr val="E9E9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5" name="Oval 73"/>
          <p:cNvSpPr>
            <a:spLocks noChangeArrowheads="1"/>
          </p:cNvSpPr>
          <p:nvPr/>
        </p:nvSpPr>
        <p:spPr bwMode="auto">
          <a:xfrm>
            <a:off x="4576200" y="3229483"/>
            <a:ext cx="48728" cy="49197"/>
          </a:xfrm>
          <a:prstGeom prst="ellipse">
            <a:avLst/>
          </a:prstGeom>
          <a:solidFill>
            <a:srgbClr val="E9E9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6" name="Oval 74"/>
          <p:cNvSpPr>
            <a:spLocks noChangeArrowheads="1"/>
          </p:cNvSpPr>
          <p:nvPr/>
        </p:nvSpPr>
        <p:spPr bwMode="auto">
          <a:xfrm>
            <a:off x="4536843" y="3583232"/>
            <a:ext cx="63722" cy="64190"/>
          </a:xfrm>
          <a:prstGeom prst="ellipse">
            <a:avLst/>
          </a:prstGeom>
          <a:solidFill>
            <a:srgbClr val="E9E9E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7" name="Freeform 77"/>
          <p:cNvSpPr>
            <a:spLocks/>
          </p:cNvSpPr>
          <p:nvPr/>
        </p:nvSpPr>
        <p:spPr bwMode="auto">
          <a:xfrm>
            <a:off x="4389252" y="2799903"/>
            <a:ext cx="235677" cy="235677"/>
          </a:xfrm>
          <a:custGeom>
            <a:avLst/>
            <a:gdLst>
              <a:gd name="T0" fmla="*/ 47 w 48"/>
              <a:gd name="T1" fmla="*/ 19 h 48"/>
              <a:gd name="T2" fmla="*/ 24 w 48"/>
              <a:gd name="T3" fmla="*/ 0 h 48"/>
              <a:gd name="T4" fmla="*/ 0 w 48"/>
              <a:gd name="T5" fmla="*/ 24 h 48"/>
              <a:gd name="T6" fmla="*/ 24 w 48"/>
              <a:gd name="T7" fmla="*/ 48 h 48"/>
              <a:gd name="T8" fmla="*/ 48 w 48"/>
              <a:gd name="T9" fmla="*/ 24 h 48"/>
              <a:gd name="T10" fmla="*/ 47 w 48"/>
              <a:gd name="T11" fmla="*/ 19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" h="48">
                <a:moveTo>
                  <a:pt x="47" y="19"/>
                </a:moveTo>
                <a:cubicBezTo>
                  <a:pt x="44" y="8"/>
                  <a:pt x="35" y="0"/>
                  <a:pt x="24" y="0"/>
                </a:cubicBezTo>
                <a:cubicBezTo>
                  <a:pt x="10" y="0"/>
                  <a:pt x="0" y="11"/>
                  <a:pt x="0" y="24"/>
                </a:cubicBezTo>
                <a:cubicBezTo>
                  <a:pt x="0" y="37"/>
                  <a:pt x="10" y="48"/>
                  <a:pt x="24" y="48"/>
                </a:cubicBezTo>
                <a:cubicBezTo>
                  <a:pt x="37" y="48"/>
                  <a:pt x="48" y="37"/>
                  <a:pt x="48" y="24"/>
                </a:cubicBezTo>
                <a:cubicBezTo>
                  <a:pt x="48" y="22"/>
                  <a:pt x="47" y="20"/>
                  <a:pt x="47" y="19"/>
                </a:cubicBezTo>
                <a:close/>
              </a:path>
            </a:pathLst>
          </a:custGeom>
          <a:solidFill>
            <a:srgbClr val="F583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8" name="Oval 79"/>
          <p:cNvSpPr>
            <a:spLocks noChangeArrowheads="1"/>
          </p:cNvSpPr>
          <p:nvPr/>
        </p:nvSpPr>
        <p:spPr bwMode="auto">
          <a:xfrm>
            <a:off x="4227136" y="4254727"/>
            <a:ext cx="324232" cy="324700"/>
          </a:xfrm>
          <a:prstGeom prst="ellipse">
            <a:avLst/>
          </a:prstGeom>
          <a:solidFill>
            <a:srgbClr val="F583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9" name="Oval 80"/>
          <p:cNvSpPr>
            <a:spLocks noChangeArrowheads="1"/>
          </p:cNvSpPr>
          <p:nvPr/>
        </p:nvSpPr>
        <p:spPr bwMode="auto">
          <a:xfrm>
            <a:off x="2737640" y="3440796"/>
            <a:ext cx="240831" cy="245985"/>
          </a:xfrm>
          <a:prstGeom prst="ellipse">
            <a:avLst/>
          </a:prstGeom>
          <a:solidFill>
            <a:srgbClr val="F583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0" name="Oval 82"/>
          <p:cNvSpPr>
            <a:spLocks noChangeArrowheads="1"/>
          </p:cNvSpPr>
          <p:nvPr/>
        </p:nvSpPr>
        <p:spPr bwMode="auto">
          <a:xfrm>
            <a:off x="3523854" y="4038730"/>
            <a:ext cx="378583" cy="378114"/>
          </a:xfrm>
          <a:prstGeom prst="ellipse">
            <a:avLst/>
          </a:prstGeom>
          <a:solidFill>
            <a:srgbClr val="F583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1" name="Oval 83"/>
          <p:cNvSpPr>
            <a:spLocks noChangeArrowheads="1"/>
          </p:cNvSpPr>
          <p:nvPr/>
        </p:nvSpPr>
        <p:spPr bwMode="auto">
          <a:xfrm>
            <a:off x="3076865" y="3035580"/>
            <a:ext cx="329386" cy="329386"/>
          </a:xfrm>
          <a:prstGeom prst="ellipse">
            <a:avLst/>
          </a:prstGeom>
          <a:solidFill>
            <a:srgbClr val="F583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2" name="Oval 85"/>
          <p:cNvSpPr>
            <a:spLocks noChangeArrowheads="1"/>
          </p:cNvSpPr>
          <p:nvPr/>
        </p:nvSpPr>
        <p:spPr bwMode="auto">
          <a:xfrm>
            <a:off x="3986306" y="3080092"/>
            <a:ext cx="496186" cy="496186"/>
          </a:xfrm>
          <a:prstGeom prst="ellipse">
            <a:avLst/>
          </a:prstGeom>
          <a:solidFill>
            <a:srgbClr val="F583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grpSp>
        <p:nvGrpSpPr>
          <p:cNvPr id="173" name="กลุ่ม 37939"/>
          <p:cNvGrpSpPr/>
          <p:nvPr/>
        </p:nvGrpSpPr>
        <p:grpSpPr>
          <a:xfrm>
            <a:off x="2580210" y="2610070"/>
            <a:ext cx="1917276" cy="2330061"/>
            <a:chOff x="8789988" y="4445000"/>
            <a:chExt cx="6496050" cy="7894638"/>
          </a:xfrm>
        </p:grpSpPr>
        <p:sp>
          <p:nvSpPr>
            <p:cNvPr id="181" name="Freeform 15"/>
            <p:cNvSpPr>
              <a:spLocks/>
            </p:cNvSpPr>
            <p:nvPr/>
          </p:nvSpPr>
          <p:spPr bwMode="auto">
            <a:xfrm>
              <a:off x="12204700" y="11223625"/>
              <a:ext cx="1282700" cy="1116013"/>
            </a:xfrm>
            <a:custGeom>
              <a:avLst/>
              <a:gdLst>
                <a:gd name="T0" fmla="*/ 0 w 808"/>
                <a:gd name="T1" fmla="*/ 703 h 703"/>
                <a:gd name="T2" fmla="*/ 0 w 808"/>
                <a:gd name="T3" fmla="*/ 693 h 703"/>
                <a:gd name="T4" fmla="*/ 808 w 808"/>
                <a:gd name="T5" fmla="*/ 0 h 703"/>
                <a:gd name="T6" fmla="*/ 808 w 808"/>
                <a:gd name="T7" fmla="*/ 0 h 703"/>
                <a:gd name="T8" fmla="*/ 0 w 808"/>
                <a:gd name="T9" fmla="*/ 703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8" h="703">
                  <a:moveTo>
                    <a:pt x="0" y="703"/>
                  </a:moveTo>
                  <a:lnTo>
                    <a:pt x="0" y="693"/>
                  </a:lnTo>
                  <a:lnTo>
                    <a:pt x="808" y="0"/>
                  </a:lnTo>
                  <a:lnTo>
                    <a:pt x="808" y="0"/>
                  </a:lnTo>
                  <a:lnTo>
                    <a:pt x="0" y="7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2" name="Oval 75"/>
            <p:cNvSpPr>
              <a:spLocks noChangeArrowheads="1"/>
            </p:cNvSpPr>
            <p:nvPr/>
          </p:nvSpPr>
          <p:spPr bwMode="auto">
            <a:xfrm>
              <a:off x="13752513" y="8126413"/>
              <a:ext cx="1533525" cy="1531938"/>
            </a:xfrm>
            <a:prstGeom prst="ellipse">
              <a:avLst/>
            </a:prstGeom>
            <a:solidFill>
              <a:srgbClr val="C90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3" name="Oval 76"/>
            <p:cNvSpPr>
              <a:spLocks noChangeArrowheads="1"/>
            </p:cNvSpPr>
            <p:nvPr/>
          </p:nvSpPr>
          <p:spPr bwMode="auto">
            <a:xfrm>
              <a:off x="8789988" y="8758238"/>
              <a:ext cx="1631950" cy="1633538"/>
            </a:xfrm>
            <a:prstGeom prst="ellipse">
              <a:avLst/>
            </a:prstGeom>
            <a:solidFill>
              <a:srgbClr val="C90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4" name="Oval 78"/>
            <p:cNvSpPr>
              <a:spLocks noChangeArrowheads="1"/>
            </p:cNvSpPr>
            <p:nvPr/>
          </p:nvSpPr>
          <p:spPr bwMode="auto">
            <a:xfrm>
              <a:off x="12220575" y="5694363"/>
              <a:ext cx="1049338" cy="1065213"/>
            </a:xfrm>
            <a:prstGeom prst="ellipse">
              <a:avLst/>
            </a:prstGeom>
            <a:solidFill>
              <a:srgbClr val="C90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5" name="Oval 84"/>
            <p:cNvSpPr>
              <a:spLocks noChangeArrowheads="1"/>
            </p:cNvSpPr>
            <p:nvPr/>
          </p:nvSpPr>
          <p:spPr bwMode="auto">
            <a:xfrm>
              <a:off x="13220700" y="10807700"/>
              <a:ext cx="682625" cy="665163"/>
            </a:xfrm>
            <a:prstGeom prst="ellipse">
              <a:avLst/>
            </a:prstGeom>
            <a:solidFill>
              <a:srgbClr val="C90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6" name="Freeform 86"/>
            <p:cNvSpPr>
              <a:spLocks/>
            </p:cNvSpPr>
            <p:nvPr/>
          </p:nvSpPr>
          <p:spPr bwMode="auto">
            <a:xfrm>
              <a:off x="10955338" y="4445000"/>
              <a:ext cx="931863" cy="933450"/>
            </a:xfrm>
            <a:custGeom>
              <a:avLst/>
              <a:gdLst>
                <a:gd name="T0" fmla="*/ 21 w 56"/>
                <a:gd name="T1" fmla="*/ 3 h 56"/>
                <a:gd name="T2" fmla="*/ 3 w 56"/>
                <a:gd name="T3" fmla="*/ 34 h 56"/>
                <a:gd name="T4" fmla="*/ 34 w 56"/>
                <a:gd name="T5" fmla="*/ 52 h 56"/>
                <a:gd name="T6" fmla="*/ 52 w 56"/>
                <a:gd name="T7" fmla="*/ 21 h 56"/>
                <a:gd name="T8" fmla="*/ 21 w 56"/>
                <a:gd name="T9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21" y="3"/>
                  </a:moveTo>
                  <a:cubicBezTo>
                    <a:pt x="8" y="7"/>
                    <a:pt x="0" y="21"/>
                    <a:pt x="3" y="34"/>
                  </a:cubicBezTo>
                  <a:cubicBezTo>
                    <a:pt x="7" y="48"/>
                    <a:pt x="21" y="56"/>
                    <a:pt x="34" y="52"/>
                  </a:cubicBezTo>
                  <a:cubicBezTo>
                    <a:pt x="48" y="49"/>
                    <a:pt x="56" y="35"/>
                    <a:pt x="52" y="21"/>
                  </a:cubicBezTo>
                  <a:cubicBezTo>
                    <a:pt x="48" y="8"/>
                    <a:pt x="35" y="0"/>
                    <a:pt x="21" y="3"/>
                  </a:cubicBezTo>
                  <a:close/>
                </a:path>
              </a:pathLst>
            </a:custGeom>
            <a:solidFill>
              <a:srgbClr val="C90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174" name="Oval 87"/>
          <p:cNvSpPr>
            <a:spLocks noChangeArrowheads="1"/>
          </p:cNvSpPr>
          <p:nvPr/>
        </p:nvSpPr>
        <p:spPr bwMode="auto">
          <a:xfrm>
            <a:off x="2029672" y="3509671"/>
            <a:ext cx="225837" cy="226306"/>
          </a:xfrm>
          <a:prstGeom prst="ellipse">
            <a:avLst/>
          </a:prstGeom>
          <a:solidFill>
            <a:srgbClr val="F583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grpSp>
        <p:nvGrpSpPr>
          <p:cNvPr id="175" name="กลุ่ม 37938"/>
          <p:cNvGrpSpPr/>
          <p:nvPr/>
        </p:nvGrpSpPr>
        <p:grpSpPr>
          <a:xfrm>
            <a:off x="2339379" y="2816697"/>
            <a:ext cx="2811723" cy="1906967"/>
            <a:chOff x="7974013" y="5145088"/>
            <a:chExt cx="9526588" cy="6461125"/>
          </a:xfrm>
        </p:grpSpPr>
        <p:sp>
          <p:nvSpPr>
            <p:cNvPr id="176" name="Oval 81"/>
            <p:cNvSpPr>
              <a:spLocks noChangeArrowheads="1"/>
            </p:cNvSpPr>
            <p:nvPr/>
          </p:nvSpPr>
          <p:spPr bwMode="auto">
            <a:xfrm>
              <a:off x="15935325" y="7942263"/>
              <a:ext cx="965200" cy="966788"/>
            </a:xfrm>
            <a:prstGeom prst="ellipse">
              <a:avLst/>
            </a:prstGeom>
            <a:solidFill>
              <a:srgbClr val="96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7" name="Oval 88"/>
            <p:cNvSpPr>
              <a:spLocks noChangeArrowheads="1"/>
            </p:cNvSpPr>
            <p:nvPr/>
          </p:nvSpPr>
          <p:spPr bwMode="auto">
            <a:xfrm>
              <a:off x="16867188" y="5876925"/>
              <a:ext cx="633413" cy="650875"/>
            </a:xfrm>
            <a:prstGeom prst="ellipse">
              <a:avLst/>
            </a:prstGeom>
            <a:solidFill>
              <a:srgbClr val="96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8" name="Oval 89"/>
            <p:cNvSpPr>
              <a:spLocks noChangeArrowheads="1"/>
            </p:cNvSpPr>
            <p:nvPr/>
          </p:nvSpPr>
          <p:spPr bwMode="auto">
            <a:xfrm>
              <a:off x="11255375" y="7577138"/>
              <a:ext cx="1182688" cy="1181100"/>
            </a:xfrm>
            <a:prstGeom prst="ellipse">
              <a:avLst/>
            </a:prstGeom>
            <a:solidFill>
              <a:srgbClr val="96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9" name="Oval 90"/>
            <p:cNvSpPr>
              <a:spLocks noChangeArrowheads="1"/>
            </p:cNvSpPr>
            <p:nvPr/>
          </p:nvSpPr>
          <p:spPr bwMode="auto">
            <a:xfrm>
              <a:off x="7974013" y="5145088"/>
              <a:ext cx="1231900" cy="1231900"/>
            </a:xfrm>
            <a:prstGeom prst="ellipse">
              <a:avLst/>
            </a:prstGeom>
            <a:solidFill>
              <a:srgbClr val="C90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0" name="Freeform 91"/>
            <p:cNvSpPr>
              <a:spLocks/>
            </p:cNvSpPr>
            <p:nvPr/>
          </p:nvSpPr>
          <p:spPr bwMode="auto">
            <a:xfrm>
              <a:off x="10439400" y="10690225"/>
              <a:ext cx="915988" cy="915988"/>
            </a:xfrm>
            <a:custGeom>
              <a:avLst/>
              <a:gdLst>
                <a:gd name="T0" fmla="*/ 21 w 55"/>
                <a:gd name="T1" fmla="*/ 3 h 55"/>
                <a:gd name="T2" fmla="*/ 3 w 55"/>
                <a:gd name="T3" fmla="*/ 34 h 55"/>
                <a:gd name="T4" fmla="*/ 34 w 55"/>
                <a:gd name="T5" fmla="*/ 51 h 55"/>
                <a:gd name="T6" fmla="*/ 51 w 55"/>
                <a:gd name="T7" fmla="*/ 21 h 55"/>
                <a:gd name="T8" fmla="*/ 21 w 55"/>
                <a:gd name="T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21" y="3"/>
                  </a:moveTo>
                  <a:cubicBezTo>
                    <a:pt x="8" y="7"/>
                    <a:pt x="0" y="20"/>
                    <a:pt x="3" y="34"/>
                  </a:cubicBezTo>
                  <a:cubicBezTo>
                    <a:pt x="7" y="47"/>
                    <a:pt x="20" y="55"/>
                    <a:pt x="34" y="51"/>
                  </a:cubicBezTo>
                  <a:cubicBezTo>
                    <a:pt x="47" y="48"/>
                    <a:pt x="55" y="34"/>
                    <a:pt x="51" y="21"/>
                  </a:cubicBezTo>
                  <a:cubicBezTo>
                    <a:pt x="48" y="8"/>
                    <a:pt x="34" y="0"/>
                    <a:pt x="21" y="3"/>
                  </a:cubicBezTo>
                  <a:close/>
                </a:path>
              </a:pathLst>
            </a:custGeom>
            <a:solidFill>
              <a:srgbClr val="96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596099" y="3992004"/>
            <a:ext cx="20855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457200" algn="just" eaLnBrk="1" hangingPunct="1">
              <a:lnSpc>
                <a:spcPct val="150000"/>
              </a:lnSpc>
              <a:buFontTx/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algn="ct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西方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“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宪政民主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rPr>
              <a:t>”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4680225" y="3992004"/>
            <a:ext cx="15748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lnSpc>
                <a:spcPct val="90000"/>
              </a:lnSpc>
              <a:spcBef>
                <a:spcPct val="40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新自由主义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398573" y="1850941"/>
            <a:ext cx="22431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lnSpc>
                <a:spcPct val="90000"/>
              </a:lnSpc>
              <a:spcBef>
                <a:spcPct val="40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历史虚无主义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97002621-76B6-4638-B8B1-FA418C5BFED0}"/>
              </a:ext>
            </a:extLst>
          </p:cNvPr>
          <p:cNvCxnSpPr>
            <a:cxnSpLocks/>
          </p:cNvCxnSpPr>
          <p:nvPr/>
        </p:nvCxnSpPr>
        <p:spPr>
          <a:xfrm>
            <a:off x="6456040" y="1774468"/>
            <a:ext cx="0" cy="3600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950"/>
                            </p:stCondLst>
                            <p:childTnLst>
                              <p:par>
                                <p:cTn id="4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450"/>
                            </p:stCondLst>
                            <p:childTnLst>
                              <p:par>
                                <p:cTn id="4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950"/>
                            </p:stCondLst>
                            <p:childTnLst>
                              <p:par>
                                <p:cTn id="4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3450"/>
                            </p:stCondLst>
                            <p:childTnLst>
                              <p:par>
                                <p:cTn id="4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3950"/>
                            </p:stCondLst>
                            <p:childTnLst>
                              <p:par>
                                <p:cTn id="4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4" grpId="0" animBg="1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0" b="14611"/>
          <a:stretch/>
        </p:blipFill>
        <p:spPr bwMode="auto">
          <a:xfrm>
            <a:off x="0" y="548680"/>
            <a:ext cx="1219199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548680"/>
            <a:ext cx="12192000" cy="3600000"/>
          </a:xfrm>
          <a:prstGeom prst="rect">
            <a:avLst/>
          </a:prstGeom>
          <a:gradFill>
            <a:gsLst>
              <a:gs pos="0">
                <a:srgbClr val="FFFFF5"/>
              </a:gs>
              <a:gs pos="50000">
                <a:srgbClr val="FFFFF5">
                  <a:alpha val="80000"/>
                </a:srgbClr>
              </a:gs>
              <a:gs pos="100000">
                <a:srgbClr val="FFFFF5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730" name="矩形 146"/>
          <p:cNvSpPr>
            <a:spLocks noChangeArrowheads="1"/>
          </p:cNvSpPr>
          <p:nvPr/>
        </p:nvSpPr>
        <p:spPr bwMode="auto">
          <a:xfrm>
            <a:off x="1910974" y="1100361"/>
            <a:ext cx="8386831" cy="1477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0700"/>
              </a:buClr>
            </a:pPr>
            <a:r>
              <a:rPr lang="zh-CN" altLang="en-US" sz="2000" kern="0" dirty="0">
                <a:latin typeface="Microsoft YaHei"/>
                <a:ea typeface="Microsoft YaHei"/>
                <a:cs typeface="Microsoft YaHei"/>
              </a:rPr>
              <a:t>　　意识形态领域多元思想文化相互</a:t>
            </a:r>
            <a:r>
              <a:rPr lang="zh-CN" altLang="en-US" sz="2000" b="1" kern="0" dirty="0">
                <a:solidFill>
                  <a:srgbClr val="C00000"/>
                </a:solidFill>
                <a:latin typeface="Microsoft YaHei"/>
                <a:ea typeface="Microsoft YaHei"/>
                <a:cs typeface="Microsoft YaHei"/>
              </a:rPr>
              <a:t>交流交融交锋</a:t>
            </a:r>
            <a:r>
              <a:rPr lang="zh-CN" altLang="en-US" sz="2000" kern="0" dirty="0">
                <a:latin typeface="Microsoft YaHei"/>
                <a:ea typeface="Microsoft YaHei"/>
                <a:cs typeface="Microsoft YaHei"/>
              </a:rPr>
              <a:t>，已是一种客观存在，主流意识形态与多样化社会思潮长期并存、相互激荡趋势更加显著，引领社会思潮、凝聚思想共识的任务艰巨繁重。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77024" y="556036"/>
            <a:ext cx="6256423" cy="581057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社会主流价值遭遇市场逐利性的挑战</a:t>
            </a:r>
            <a:endParaRPr lang="en-US" altLang="zh-CN" sz="2400" b="1" kern="0" spc="1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C427357-DC5F-4727-BB8F-77360E19F709}"/>
              </a:ext>
            </a:extLst>
          </p:cNvPr>
          <p:cNvGrpSpPr/>
          <p:nvPr/>
        </p:nvGrpSpPr>
        <p:grpSpPr>
          <a:xfrm>
            <a:off x="1054284" y="1780894"/>
            <a:ext cx="3344642" cy="4096070"/>
            <a:chOff x="977500" y="1882493"/>
            <a:chExt cx="3623528" cy="409607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5B2FC09-FC3C-40B9-A4ED-644F89E87B26}"/>
                </a:ext>
              </a:extLst>
            </p:cNvPr>
            <p:cNvSpPr/>
            <p:nvPr/>
          </p:nvSpPr>
          <p:spPr>
            <a:xfrm>
              <a:off x="1064586" y="1984093"/>
              <a:ext cx="3536442" cy="3994470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DC76692-CD2C-4129-8FBA-723F801F51C7}"/>
                </a:ext>
              </a:extLst>
            </p:cNvPr>
            <p:cNvSpPr/>
            <p:nvPr/>
          </p:nvSpPr>
          <p:spPr>
            <a:xfrm>
              <a:off x="977500" y="1882493"/>
              <a:ext cx="3507414" cy="3994470"/>
            </a:xfrm>
            <a:prstGeom prst="rect">
              <a:avLst/>
            </a:prstGeom>
            <a:solidFill>
              <a:srgbClr val="FEFEFD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243462" y="2245160"/>
              <a:ext cx="2975488" cy="28079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eaLnBrk="1" hangingPunct="1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　　市场存在的自身弱点和消极方面，等价交换原则等观念，必然反映和进入到人们的精神生活中来，甚至渗透到党内生活中来。</a:t>
              </a:r>
            </a:p>
          </p:txBody>
        </p:sp>
      </p:grpSp>
      <p:sp>
        <p:nvSpPr>
          <p:cNvPr id="43" name="Freeform 6"/>
          <p:cNvSpPr>
            <a:spLocks/>
          </p:cNvSpPr>
          <p:nvPr/>
        </p:nvSpPr>
        <p:spPr bwMode="auto">
          <a:xfrm>
            <a:off x="7741846" y="2472425"/>
            <a:ext cx="8898" cy="4438"/>
          </a:xfrm>
          <a:custGeom>
            <a:avLst/>
            <a:gdLst>
              <a:gd name="T0" fmla="*/ 2 w 2"/>
              <a:gd name="T1" fmla="*/ 1 h 1"/>
              <a:gd name="T2" fmla="*/ 2 w 2"/>
              <a:gd name="T3" fmla="*/ 0 h 1"/>
              <a:gd name="T4" fmla="*/ 0 w 2"/>
              <a:gd name="T5" fmla="*/ 0 h 1"/>
              <a:gd name="T6" fmla="*/ 0 w 2"/>
              <a:gd name="T7" fmla="*/ 1 h 1"/>
              <a:gd name="T8" fmla="*/ 2 w 2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2" y="0"/>
                  <a:pt x="2" y="0"/>
                  <a:pt x="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2" y="1"/>
                </a:cubicBezTo>
                <a:close/>
              </a:path>
            </a:pathLst>
          </a:custGeom>
          <a:solidFill>
            <a:srgbClr val="2F9AB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6" name="Freeform 8"/>
          <p:cNvSpPr>
            <a:spLocks/>
          </p:cNvSpPr>
          <p:nvPr/>
        </p:nvSpPr>
        <p:spPr bwMode="auto">
          <a:xfrm>
            <a:off x="6125548" y="5363923"/>
            <a:ext cx="8898" cy="14054"/>
          </a:xfrm>
          <a:custGeom>
            <a:avLst/>
            <a:gdLst>
              <a:gd name="T0" fmla="*/ 1 w 2"/>
              <a:gd name="T1" fmla="*/ 0 h 3"/>
              <a:gd name="T2" fmla="*/ 0 w 2"/>
              <a:gd name="T3" fmla="*/ 1 h 3"/>
              <a:gd name="T4" fmla="*/ 1 w 2"/>
              <a:gd name="T5" fmla="*/ 3 h 3"/>
              <a:gd name="T6" fmla="*/ 2 w 2"/>
              <a:gd name="T7" fmla="*/ 2 h 3"/>
              <a:gd name="T8" fmla="*/ 1 w 2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1" y="3"/>
                  <a:pt x="1" y="3"/>
                  <a:pt x="1" y="3"/>
                </a:cubicBezTo>
                <a:cubicBezTo>
                  <a:pt x="2" y="2"/>
                  <a:pt x="2" y="2"/>
                  <a:pt x="2" y="2"/>
                </a:cubicBezTo>
                <a:cubicBezTo>
                  <a:pt x="1" y="1"/>
                  <a:pt x="1" y="1"/>
                  <a:pt x="1" y="0"/>
                </a:cubicBezTo>
                <a:close/>
              </a:path>
            </a:pathLst>
          </a:custGeom>
          <a:solidFill>
            <a:srgbClr val="C2212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9" name="Freeform 10"/>
          <p:cNvSpPr>
            <a:spLocks/>
          </p:cNvSpPr>
          <p:nvPr/>
        </p:nvSpPr>
        <p:spPr bwMode="auto">
          <a:xfrm>
            <a:off x="9341323" y="5502279"/>
            <a:ext cx="9640" cy="9616"/>
          </a:xfrm>
          <a:custGeom>
            <a:avLst/>
            <a:gdLst>
              <a:gd name="T0" fmla="*/ 1 w 2"/>
              <a:gd name="T1" fmla="*/ 2 h 2"/>
              <a:gd name="T2" fmla="*/ 2 w 2"/>
              <a:gd name="T3" fmla="*/ 1 h 2"/>
              <a:gd name="T4" fmla="*/ 1 w 2"/>
              <a:gd name="T5" fmla="*/ 0 h 2"/>
              <a:gd name="T6" fmla="*/ 2 w 2"/>
              <a:gd name="T7" fmla="*/ 0 h 2"/>
              <a:gd name="T8" fmla="*/ 1 w 2"/>
              <a:gd name="T9" fmla="*/ 0 h 2"/>
              <a:gd name="T10" fmla="*/ 0 w 2"/>
              <a:gd name="T11" fmla="*/ 1 h 2"/>
              <a:gd name="T12" fmla="*/ 1 w 2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2">
                <a:moveTo>
                  <a:pt x="1" y="2"/>
                </a:move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lnTo>
                  <a:pt x="1" y="2"/>
                </a:lnTo>
                <a:close/>
              </a:path>
            </a:pathLst>
          </a:custGeom>
          <a:solidFill>
            <a:srgbClr val="38535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文本框 2"/>
          <p:cNvSpPr txBox="1"/>
          <p:nvPr/>
        </p:nvSpPr>
        <p:spPr>
          <a:xfrm>
            <a:off x="7705318" y="5327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b="1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78" name="文本框 77"/>
          <p:cNvSpPr txBox="1">
            <a:spLocks noChangeArrowheads="1"/>
          </p:cNvSpPr>
          <p:nvPr/>
        </p:nvSpPr>
        <p:spPr bwMode="auto">
          <a:xfrm>
            <a:off x="9283915" y="3074938"/>
            <a:ext cx="2285836" cy="1422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000" b="1" dirty="0">
                <a:solidFill>
                  <a:schemeClr val="tx1">
                    <a:lumMod val="75000"/>
                  </a:schemeClr>
                </a:solidFill>
              </a:rPr>
              <a:t>对弘扬社会主流思想道德和价值观念产生消极影响</a:t>
            </a:r>
            <a:endParaRPr lang="en-US" altLang="zh-CN" sz="20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5170562" y="4953718"/>
            <a:ext cx="3224770" cy="830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42900" indent="-342900" eaLnBrk="1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kern="0" spc="120" dirty="0">
                <a:solidFill>
                  <a:srgbClr val="000000"/>
                </a:solidFill>
              </a:rPr>
              <a:t>社会主义、集体主义、爱国主义受到新的挑战</a:t>
            </a:r>
            <a:endParaRPr lang="en-US" altLang="zh-CN" sz="2000" kern="0" spc="120" dirty="0">
              <a:solidFill>
                <a:srgbClr val="000000"/>
              </a:solidFill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5170562" y="1828133"/>
            <a:ext cx="3260487" cy="1200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42900" indent="-342900" algn="just" eaLnBrk="1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kern="0" spc="120" dirty="0">
                <a:solidFill>
                  <a:srgbClr val="000000"/>
                </a:solidFill>
                <a:sym typeface="+mn-ea"/>
              </a:rPr>
              <a:t>拜金主义、享乐主义、极端个人主义在一定范围滋长蔓延</a:t>
            </a:r>
            <a:endParaRPr lang="en-US" altLang="zh-CN" sz="2000" kern="0" spc="120" dirty="0">
              <a:solidFill>
                <a:srgbClr val="000000"/>
              </a:solidFill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5170562" y="3212288"/>
            <a:ext cx="3224770" cy="1462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42900" indent="-342900" algn="just" eaLnBrk="1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kern="0" spc="120" dirty="0">
                <a:solidFill>
                  <a:srgbClr val="000000"/>
                </a:solidFill>
              </a:rPr>
              <a:t>道德失范、唯利是图、低俗庸俗媚俗等行为现象屡屡突破公序良俗底线</a:t>
            </a:r>
            <a:endParaRPr lang="en-US" altLang="zh-CN" sz="2000" kern="0" spc="120" dirty="0">
              <a:solidFill>
                <a:srgbClr val="000000"/>
              </a:solidFill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F79451B-7750-4DFE-8359-ED8BBD867476}"/>
              </a:ext>
            </a:extLst>
          </p:cNvPr>
          <p:cNvCxnSpPr/>
          <p:nvPr/>
        </p:nvCxnSpPr>
        <p:spPr>
          <a:xfrm>
            <a:off x="4800997" y="1780894"/>
            <a:ext cx="0" cy="4104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左大括号 9">
            <a:extLst>
              <a:ext uri="{FF2B5EF4-FFF2-40B4-BE49-F238E27FC236}">
                <a16:creationId xmlns:a16="http://schemas.microsoft.com/office/drawing/2014/main" id="{5765686F-50CB-430A-AF02-D260D64DF295}"/>
              </a:ext>
            </a:extLst>
          </p:cNvPr>
          <p:cNvSpPr/>
          <p:nvPr/>
        </p:nvSpPr>
        <p:spPr>
          <a:xfrm flipH="1">
            <a:off x="8772152" y="1995940"/>
            <a:ext cx="396000" cy="3600000"/>
          </a:xfrm>
          <a:prstGeom prst="leftBrace">
            <a:avLst>
              <a:gd name="adj1" fmla="val 102427"/>
              <a:gd name="adj2" fmla="val 50000"/>
            </a:avLst>
          </a:prstGeom>
          <a:ln w="6350" cmpd="sng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1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9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8" grpId="0"/>
      <p:bldP spid="19" grpId="0"/>
      <p:bldP spid="22" grpId="0"/>
      <p:bldP spid="2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4616"/>
          <p:cNvSpPr>
            <a:spLocks noChangeArrowheads="1"/>
          </p:cNvSpPr>
          <p:nvPr/>
        </p:nvSpPr>
        <p:spPr bwMode="auto">
          <a:xfrm>
            <a:off x="1740965" y="2929814"/>
            <a:ext cx="8710069" cy="17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16" tIns="45716" rIns="45716" bIns="45716" anchor="ctr">
            <a:spAutoFit/>
          </a:bodyPr>
          <a:lstStyle>
            <a:lvl1pPr marL="4572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0" lvl="0" algn="ctr" eaLnBrk="1">
              <a:lnSpc>
                <a:spcPct val="120000"/>
              </a:lnSpc>
              <a:defRPr/>
            </a:pPr>
            <a:r>
              <a:rPr lang="zh-CN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Heiti SC Medium" charset="0"/>
              </a:rPr>
              <a:t>建设具有强大凝聚力和引领力的</a:t>
            </a:r>
            <a:endParaRPr lang="en-US" altLang="zh-CN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sym typeface="Heiti SC Medium" charset="0"/>
            </a:endParaRPr>
          </a:p>
          <a:p>
            <a:pPr marL="0" lvl="0" algn="ctr" eaLnBrk="1">
              <a:lnSpc>
                <a:spcPct val="120000"/>
              </a:lnSpc>
              <a:defRPr/>
            </a:pPr>
            <a:r>
              <a:rPr lang="zh-CN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Heiti SC Medium" charset="0"/>
              </a:rPr>
              <a:t>社会主义意识形态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sym typeface="Heiti SC Medium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46641" y="1948918"/>
            <a:ext cx="3898718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600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  <a:sym typeface="Heiti SC Medium" charset="0"/>
              </a:rPr>
              <a:t>第十九讲</a:t>
            </a:r>
            <a:endParaRPr kumimoji="0" lang="zh-CN" altLang="en-US" sz="400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176803" y="562195"/>
            <a:ext cx="5838394" cy="581057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3. 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媒体格局和舆论生态发生深刻变化</a:t>
            </a:r>
            <a:endParaRPr lang="en-US" altLang="zh-CN" sz="2400" b="1" kern="0" spc="12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20726" y="4509120"/>
            <a:ext cx="3288492" cy="949420"/>
            <a:chOff x="6820726" y="4509120"/>
            <a:chExt cx="3288492" cy="949420"/>
          </a:xfrm>
        </p:grpSpPr>
        <p:sp>
          <p:nvSpPr>
            <p:cNvPr id="31" name="剪去对角的矩形 31">
              <a:hlinkClick r:id="rId3" action="ppaction://hlinksldjump"/>
            </p:cNvPr>
            <p:cNvSpPr/>
            <p:nvPr/>
          </p:nvSpPr>
          <p:spPr bwMode="auto">
            <a:xfrm>
              <a:off x="6869218" y="4558540"/>
              <a:ext cx="3240000" cy="900000"/>
            </a:xfrm>
            <a:prstGeom prst="snip2DiagRect">
              <a:avLst/>
            </a:prstGeom>
            <a:noFill/>
            <a:ln>
              <a:solidFill>
                <a:srgbClr val="2661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剪去对角的矩形 31">
              <a:hlinkClick r:id="rId3" action="ppaction://hlinksldjump"/>
            </p:cNvPr>
            <p:cNvSpPr/>
            <p:nvPr/>
          </p:nvSpPr>
          <p:spPr bwMode="auto">
            <a:xfrm>
              <a:off x="6820726" y="4509120"/>
              <a:ext cx="3240000" cy="900000"/>
            </a:xfrm>
            <a:prstGeom prst="snip2DiagRect">
              <a:avLst/>
            </a:prstGeom>
            <a:solidFill>
              <a:srgbClr val="2661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2400" b="1" noProof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体制内外</a:t>
              </a:r>
              <a:endParaRPr lang="id-ID" altLang="zh-CN" sz="24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775520" y="1290317"/>
            <a:ext cx="8640960" cy="961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　　随着新媒体快速发展，越来越复杂的大舆论场，更具自发性、突发性、公开性、多元性、冲突性、匿名性、无界性、难控性等特点。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135560" y="2835150"/>
            <a:ext cx="3285113" cy="945895"/>
            <a:chOff x="2135560" y="2835150"/>
            <a:chExt cx="3285113" cy="945895"/>
          </a:xfrm>
        </p:grpSpPr>
        <p:sp>
          <p:nvSpPr>
            <p:cNvPr id="28" name="剪去对角的矩形 31">
              <a:hlinkClick r:id="rId3" action="ppaction://hlinksldjump"/>
            </p:cNvPr>
            <p:cNvSpPr/>
            <p:nvPr/>
          </p:nvSpPr>
          <p:spPr bwMode="auto">
            <a:xfrm>
              <a:off x="2180673" y="2881045"/>
              <a:ext cx="3240000" cy="900000"/>
            </a:xfrm>
            <a:prstGeom prst="snip2DiagRect">
              <a:avLst/>
            </a:prstGeom>
            <a:noFill/>
            <a:ln>
              <a:solidFill>
                <a:srgbClr val="4A46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剪去对角的矩形 31">
              <a:hlinkClick r:id="rId3" action="ppaction://hlinksldjump"/>
            </p:cNvPr>
            <p:cNvSpPr/>
            <p:nvPr/>
          </p:nvSpPr>
          <p:spPr bwMode="auto">
            <a:xfrm>
              <a:off x="2135560" y="2835150"/>
              <a:ext cx="3240000" cy="900000"/>
            </a:xfrm>
            <a:prstGeom prst="snip2DiagRect">
              <a:avLst/>
            </a:prstGeom>
            <a:solidFill>
              <a:srgbClr val="4A46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2400" b="1" noProof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国际国内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16080" y="2835150"/>
            <a:ext cx="3285334" cy="945895"/>
            <a:chOff x="6816080" y="2835150"/>
            <a:chExt cx="3285334" cy="945895"/>
          </a:xfrm>
        </p:grpSpPr>
        <p:sp>
          <p:nvSpPr>
            <p:cNvPr id="29" name="剪去对角的矩形 31">
              <a:hlinkClick r:id="rId3" action="ppaction://hlinksldjump"/>
            </p:cNvPr>
            <p:cNvSpPr/>
            <p:nvPr/>
          </p:nvSpPr>
          <p:spPr bwMode="auto">
            <a:xfrm>
              <a:off x="6861414" y="2881045"/>
              <a:ext cx="3240000" cy="900000"/>
            </a:xfrm>
            <a:prstGeom prst="snip2DiagRect">
              <a:avLst/>
            </a:prstGeom>
            <a:noFill/>
            <a:ln>
              <a:solidFill>
                <a:srgbClr val="5A7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剪去对角的矩形 31">
              <a:hlinkClick r:id="rId3" action="ppaction://hlinksldjump"/>
            </p:cNvPr>
            <p:cNvSpPr/>
            <p:nvPr/>
          </p:nvSpPr>
          <p:spPr bwMode="auto">
            <a:xfrm>
              <a:off x="6816080" y="2835150"/>
              <a:ext cx="3240000" cy="900000"/>
            </a:xfrm>
            <a:prstGeom prst="snip2DiagRect">
              <a:avLst/>
            </a:prstGeom>
            <a:solidFill>
              <a:srgbClr val="5A73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2400" b="1" noProof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线上线下</a:t>
              </a:r>
              <a:endParaRPr lang="id-ID" altLang="zh-CN" sz="24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35560" y="4509120"/>
            <a:ext cx="3285113" cy="949421"/>
            <a:chOff x="2135560" y="4509120"/>
            <a:chExt cx="3285113" cy="949421"/>
          </a:xfrm>
        </p:grpSpPr>
        <p:sp>
          <p:nvSpPr>
            <p:cNvPr id="30" name="剪去对角的矩形 31">
              <a:hlinkClick r:id="rId3" action="ppaction://hlinksldjump"/>
            </p:cNvPr>
            <p:cNvSpPr/>
            <p:nvPr/>
          </p:nvSpPr>
          <p:spPr bwMode="auto">
            <a:xfrm>
              <a:off x="2180673" y="4558541"/>
              <a:ext cx="3240000" cy="900000"/>
            </a:xfrm>
            <a:prstGeom prst="snip2DiagRect">
              <a:avLst/>
            </a:prstGeom>
            <a:noFill/>
            <a:ln>
              <a:solidFill>
                <a:srgbClr val="5A73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剪去对角的矩形 31">
              <a:hlinkClick r:id="rId3" action="ppaction://hlinksldjump"/>
            </p:cNvPr>
            <p:cNvSpPr/>
            <p:nvPr/>
          </p:nvSpPr>
          <p:spPr bwMode="auto">
            <a:xfrm>
              <a:off x="2135560" y="4509120"/>
              <a:ext cx="3240000" cy="900000"/>
            </a:xfrm>
            <a:prstGeom prst="snip2DiagRect">
              <a:avLst/>
            </a:prstGeom>
            <a:solidFill>
              <a:srgbClr val="5A73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2400" b="1" noProof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虚拟现实</a:t>
              </a:r>
              <a:endParaRPr lang="id-ID" altLang="zh-CN" sz="24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555BE9-7392-4D44-9D9E-4EB234029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2"/>
          <a:stretch/>
        </p:blipFill>
        <p:spPr>
          <a:xfrm>
            <a:off x="0" y="-27384"/>
            <a:ext cx="12192000" cy="6885384"/>
          </a:xfrm>
          <a:prstGeom prst="rect">
            <a:avLst/>
          </a:prstGeom>
          <a:effectLst/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7832854-6BE5-431A-AB35-91B0DA0FE218}"/>
              </a:ext>
            </a:extLst>
          </p:cNvPr>
          <p:cNvSpPr/>
          <p:nvPr/>
        </p:nvSpPr>
        <p:spPr>
          <a:xfrm>
            <a:off x="3026" y="4801742"/>
            <a:ext cx="12224350" cy="2056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730" name="矩形 146"/>
          <p:cNvSpPr>
            <a:spLocks noChangeArrowheads="1"/>
          </p:cNvSpPr>
          <p:nvPr/>
        </p:nvSpPr>
        <p:spPr bwMode="auto">
          <a:xfrm>
            <a:off x="1775519" y="4893543"/>
            <a:ext cx="8640961" cy="1754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just" eaLnBrk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　　主流媒体主导作用受到巨大冲击，网络往往成为负面舆情发酵、错误思想传播的策源地和放大器，大大增加了舆论引导和内容管理的难度。</a:t>
            </a:r>
          </a:p>
          <a:p>
            <a:pPr algn="just" eaLnBrk="1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　  管好用好互联网，是新形势下掌握新闻舆论阵地的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关键</a:t>
            </a: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。掌握网络意识形态主导权，就是守护国家主权和政权。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7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46"/>
          <p:cNvSpPr>
            <a:spLocks noChangeArrowheads="1"/>
          </p:cNvSpPr>
          <p:nvPr/>
        </p:nvSpPr>
        <p:spPr bwMode="auto">
          <a:xfrm>
            <a:off x="2968567" y="548680"/>
            <a:ext cx="6254865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各种敌对势力加紧对我国渗透遏制 </a:t>
            </a:r>
          </a:p>
        </p:txBody>
      </p:sp>
      <p:sp>
        <p:nvSpPr>
          <p:cNvPr id="5" name="矩形 4"/>
          <p:cNvSpPr/>
          <p:nvPr/>
        </p:nvSpPr>
        <p:spPr>
          <a:xfrm>
            <a:off x="1508399" y="2287561"/>
            <a:ext cx="45768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1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敌对势力一直把我国发展壮大视为对西方价值观和制度模式的威胁，想方设法对我国进行意识形态渗透和围堵，不断调整策略、变换手法，同我们争夺阵地、争夺人心。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86886F-C21E-4BA7-8968-FD450BEB8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71" y="2060847"/>
            <a:ext cx="3996698" cy="2997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0" name="矩形 146"/>
          <p:cNvSpPr>
            <a:spLocks noChangeArrowheads="1"/>
          </p:cNvSpPr>
          <p:nvPr/>
        </p:nvSpPr>
        <p:spPr bwMode="auto">
          <a:xfrm>
            <a:off x="6666731" y="1484784"/>
            <a:ext cx="446449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ea typeface="微软雅黑" panose="020B0503020204020204" pitchFamily="34" charset="-122"/>
              </a:rPr>
              <a:t>　　只要我们坚持中国共产党领导、坚持社会主义制度，各种敌对势力对我西化分化的图谋就不会改变；我们离民族复兴目标越近、离世界舞台中央越近，敌对势力越会想方设法攻击抹黑中国道路、理论、制度、文化，加紧进行意识形态渗透、价值观渗透，加大策动“颜色革命”力度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2"/>
          <a:stretch/>
        </p:blipFill>
        <p:spPr bwMode="auto">
          <a:xfrm>
            <a:off x="1055440" y="1001346"/>
            <a:ext cx="5040559" cy="475252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2700000" algn="tl" rotWithShape="0">
              <a:schemeClr val="tx1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849448-5E17-4C11-AFD5-E34167CA0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4585" r="2750" b="14575"/>
          <a:stretch/>
        </p:blipFill>
        <p:spPr>
          <a:xfrm flipH="1">
            <a:off x="335360" y="548679"/>
            <a:ext cx="11521280" cy="5760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5760311" y="863205"/>
            <a:ext cx="5270676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just" defTabSz="9137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　面对意识形态领域错综复杂的形势，社会主义意识形态建设还存在一些短板和弱项，需要我们在“乱花渐欲迷人眼”的干扰面前，保持“</a:t>
            </a:r>
            <a:r>
              <a:rPr lang="zh-CN" alt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乱云飞渡仍从容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政治定力，以更有力的领导、更有效的举措，坚决履行和落实意识形态工作责任制，着力做好稳预期、稳思想、稳人心的工作，持续加强社会主义意识形态建设，守住意识形态领域良好态势，巩固拓展意识形态阵地，更好服务党和国家中心工作，更好统一思想、凝魂聚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5A1D0-9941-49D7-9D79-BE9C0759B287}"/>
              </a:ext>
            </a:extLst>
          </p:cNvPr>
          <p:cNvSpPr/>
          <p:nvPr/>
        </p:nvSpPr>
        <p:spPr>
          <a:xfrm>
            <a:off x="2701303" y="2823801"/>
            <a:ext cx="7035133" cy="1384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spc="700" dirty="0">
                <a:solidFill>
                  <a:schemeClr val="tx1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pitchFamily="34" charset="-122"/>
              </a:rPr>
              <a:t>  要旗帜鲜明坚持党管宣传、党管意识形态、党管媒体</a:t>
            </a:r>
          </a:p>
        </p:txBody>
      </p:sp>
      <p:sp>
        <p:nvSpPr>
          <p:cNvPr id="2" name="TextBox 100">
            <a:extLst>
              <a:ext uri="{FF2B5EF4-FFF2-40B4-BE49-F238E27FC236}">
                <a16:creationId xmlns:a16="http://schemas.microsoft.com/office/drawing/2014/main" id="{218456A2-636C-4F41-8CE6-EC06E101A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1904153"/>
            <a:ext cx="6442075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三、牢牢掌握意识形态工作领导权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A75B1BFA-0DF0-4B65-A6BA-14389A19CD98}"/>
              </a:ext>
            </a:extLst>
          </p:cNvPr>
          <p:cNvCxnSpPr/>
          <p:nvPr/>
        </p:nvCxnSpPr>
        <p:spPr>
          <a:xfrm>
            <a:off x="1056000" y="2708141"/>
            <a:ext cx="10080000" cy="0"/>
          </a:xfrm>
          <a:prstGeom prst="straightConnector1">
            <a:avLst/>
          </a:prstGeom>
          <a:ln w="127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85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30473" y="548680"/>
            <a:ext cx="3731054" cy="581057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50000"/>
              </a:lnSpc>
              <a:defRPr sz="2400" b="1" kern="0" spc="12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000000"/>
                </a:solidFill>
              </a:rPr>
              <a:t>新时代做好意识形态工作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522F7A5-1889-48C8-85E9-D9B1F4FF1F96}"/>
              </a:ext>
            </a:extLst>
          </p:cNvPr>
          <p:cNvGrpSpPr/>
          <p:nvPr/>
        </p:nvGrpSpPr>
        <p:grpSpPr>
          <a:xfrm>
            <a:off x="8253247" y="1605558"/>
            <a:ext cx="2863151" cy="894370"/>
            <a:chOff x="8253247" y="1782398"/>
            <a:chExt cx="2863151" cy="894370"/>
          </a:xfrm>
        </p:grpSpPr>
        <p:sp>
          <p:nvSpPr>
            <p:cNvPr id="53" name="任意多边形 7"/>
            <p:cNvSpPr/>
            <p:nvPr/>
          </p:nvSpPr>
          <p:spPr>
            <a:xfrm>
              <a:off x="8253247" y="1782398"/>
              <a:ext cx="2863151" cy="89437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F14B42"/>
            </a:solidFill>
            <a:ln w="508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976936" y="1998751"/>
              <a:ext cx="1415772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文化自信</a:t>
              </a:r>
              <a:endPara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20" name="文本框 86020"/>
          <p:cNvSpPr txBox="1">
            <a:spLocks noChangeArrowheads="1"/>
          </p:cNvSpPr>
          <p:nvPr/>
        </p:nvSpPr>
        <p:spPr bwMode="auto">
          <a:xfrm>
            <a:off x="1771650" y="2893318"/>
            <a:ext cx="360427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612000" algn="just" eaLnBrk="1" hangingPunct="1">
              <a:lnSpc>
                <a:spcPct val="150000"/>
              </a:lnSpc>
              <a:buFont typeface="Arial" panose="020B0604020202020204" pitchFamily="34" charset="0"/>
              <a:buNone/>
              <a:defRPr sz="2400">
                <a:ea typeface="微软雅黑" panose="020B0503020204020204" pitchFamily="34" charset="-122"/>
              </a:defRPr>
            </a:lvl1pPr>
          </a:lstStyle>
          <a:p>
            <a:pPr indent="0" hangingPunct="0"/>
            <a:r>
              <a:rPr lang="zh-CN" altLang="en-US" sz="2000" dirty="0"/>
              <a:t>　　必须坚持和加强党对意识形态工作的全面领导，把意识形态工作领导权牢牢抓在手里，更好巩固和发展主流意识形态。</a:t>
            </a:r>
          </a:p>
        </p:txBody>
      </p:sp>
      <p:sp>
        <p:nvSpPr>
          <p:cNvPr id="402" name="矩形 401"/>
          <p:cNvSpPr/>
          <p:nvPr/>
        </p:nvSpPr>
        <p:spPr>
          <a:xfrm>
            <a:off x="6819900" y="2893318"/>
            <a:ext cx="3600450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　　不断增强意识形态领域主导权和话语权，不断坚定广大干部群众的道路自信、理论自信、制度自信、文化自信，不断提升党、国家和民族的凝聚力、向心力。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CED419C-4108-45B4-9B61-0CEB8352DF20}"/>
              </a:ext>
            </a:extLst>
          </p:cNvPr>
          <p:cNvCxnSpPr>
            <a:cxnSpLocks/>
          </p:cNvCxnSpPr>
          <p:nvPr/>
        </p:nvCxnSpPr>
        <p:spPr>
          <a:xfrm flipV="1">
            <a:off x="6096000" y="2893318"/>
            <a:ext cx="0" cy="2880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5A12A8D6-EC23-4C10-BC04-CC21E694891D}"/>
              </a:ext>
            </a:extLst>
          </p:cNvPr>
          <p:cNvGrpSpPr/>
          <p:nvPr/>
        </p:nvGrpSpPr>
        <p:grpSpPr>
          <a:xfrm>
            <a:off x="5860698" y="1605558"/>
            <a:ext cx="2863151" cy="894370"/>
            <a:chOff x="5860698" y="1782398"/>
            <a:chExt cx="2863151" cy="894370"/>
          </a:xfrm>
        </p:grpSpPr>
        <p:sp>
          <p:nvSpPr>
            <p:cNvPr id="54" name="任意多边形 8"/>
            <p:cNvSpPr/>
            <p:nvPr/>
          </p:nvSpPr>
          <p:spPr>
            <a:xfrm>
              <a:off x="5860698" y="1782398"/>
              <a:ext cx="2863151" cy="89437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C90000"/>
            </a:solidFill>
            <a:ln w="508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584387" y="1998751"/>
              <a:ext cx="1415772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制度自信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E2B0636-98DD-4D4C-BCF5-20FC95FE0E33}"/>
              </a:ext>
            </a:extLst>
          </p:cNvPr>
          <p:cNvGrpSpPr/>
          <p:nvPr/>
        </p:nvGrpSpPr>
        <p:grpSpPr>
          <a:xfrm>
            <a:off x="3468150" y="1605558"/>
            <a:ext cx="2863151" cy="894370"/>
            <a:chOff x="3468150" y="1782398"/>
            <a:chExt cx="2863151" cy="894370"/>
          </a:xfrm>
        </p:grpSpPr>
        <p:sp>
          <p:nvSpPr>
            <p:cNvPr id="51" name="任意多边形 5"/>
            <p:cNvSpPr/>
            <p:nvPr/>
          </p:nvSpPr>
          <p:spPr>
            <a:xfrm>
              <a:off x="3468150" y="1782398"/>
              <a:ext cx="2863151" cy="89437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F58344"/>
            </a:solidFill>
            <a:ln w="508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191839" y="1998751"/>
              <a:ext cx="1415772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理论自信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3868DC3-9674-46AE-ADA7-8BCEF10B053A}"/>
              </a:ext>
            </a:extLst>
          </p:cNvPr>
          <p:cNvGrpSpPr/>
          <p:nvPr/>
        </p:nvGrpSpPr>
        <p:grpSpPr>
          <a:xfrm>
            <a:off x="1075602" y="1605558"/>
            <a:ext cx="2863151" cy="894370"/>
            <a:chOff x="1075602" y="1782398"/>
            <a:chExt cx="2863151" cy="894370"/>
          </a:xfrm>
        </p:grpSpPr>
        <p:sp>
          <p:nvSpPr>
            <p:cNvPr id="52" name="任意多边形 6"/>
            <p:cNvSpPr/>
            <p:nvPr/>
          </p:nvSpPr>
          <p:spPr>
            <a:xfrm>
              <a:off x="1075602" y="1782398"/>
              <a:ext cx="2863151" cy="89437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960101"/>
            </a:solidFill>
            <a:ln w="508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99291" y="1998751"/>
              <a:ext cx="1415772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道路自信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0" grpId="0"/>
      <p:bldP spid="4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169263" y="560315"/>
            <a:ext cx="5853475" cy="581057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50000"/>
              </a:lnSpc>
              <a:defRPr sz="2400" b="1" kern="0" spc="12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rgbClr val="000000"/>
                </a:solidFill>
              </a:rPr>
              <a:t>1. </a:t>
            </a:r>
            <a:r>
              <a:rPr lang="zh-CN" altLang="en-US" dirty="0">
                <a:solidFill>
                  <a:srgbClr val="000000"/>
                </a:solidFill>
              </a:rPr>
              <a:t>牢牢把握意识形态工作正确方向</a:t>
            </a:r>
          </a:p>
        </p:txBody>
      </p:sp>
      <p:sp>
        <p:nvSpPr>
          <p:cNvPr id="55" name="文本框 86020">
            <a:extLst>
              <a:ext uri="{FF2B5EF4-FFF2-40B4-BE49-F238E27FC236}">
                <a16:creationId xmlns:a16="http://schemas.microsoft.com/office/drawing/2014/main" id="{923563EF-0F74-4534-B631-B985E4018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854" y="4157907"/>
            <a:ext cx="8632273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457200" eaLnBrk="1" hangingPunct="1">
              <a:lnSpc>
                <a:spcPct val="150000"/>
              </a:lnSpc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indent="0" algn="just" hangingPunct="0"/>
            <a:r>
              <a:rPr lang="zh-CN" altLang="en-US" dirty="0"/>
              <a:t>　　建设社会主义意识形态，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立场方向至关重要</a:t>
            </a:r>
            <a:r>
              <a:rPr lang="zh-CN" altLang="en-US" dirty="0"/>
              <a:t>。如果立场动摇了、方向走偏了，那就会出大问题。要始终绷紧政治这根弦，牢固树立“四个意识”，在政治立场、政治方向、政治原则、政治道路上同以习近平同志为核心的党中央保持高度一致，以实际行动维护好习近平总书记核心地位、维护好党中央权威和集中统一领导。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3932709" y="1608021"/>
            <a:ext cx="2552395" cy="765740"/>
            <a:chOff x="3150213" y="1596294"/>
            <a:chExt cx="2552395" cy="765740"/>
          </a:xfrm>
        </p:grpSpPr>
        <p:sp>
          <p:nvSpPr>
            <p:cNvPr id="30" name="KSO_Shape"/>
            <p:cNvSpPr/>
            <p:nvPr/>
          </p:nvSpPr>
          <p:spPr>
            <a:xfrm>
              <a:off x="3150213" y="1596294"/>
              <a:ext cx="2520000" cy="720000"/>
            </a:xfrm>
            <a:prstGeom prst="snip1Rect">
              <a:avLst>
                <a:gd name="adj" fmla="val 32099"/>
              </a:avLst>
            </a:prstGeom>
            <a:solidFill>
              <a:srgbClr val="F14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14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753623" y="1740851"/>
              <a:ext cx="131318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方正汉简简体" pitchFamily="65" charset="-122"/>
                </a:rPr>
                <a:t>政治意识</a:t>
              </a:r>
              <a:endParaRPr lang="zh-CN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KSO_Shape"/>
            <p:cNvSpPr/>
            <p:nvPr/>
          </p:nvSpPr>
          <p:spPr>
            <a:xfrm>
              <a:off x="3182608" y="1642034"/>
              <a:ext cx="2520000" cy="720000"/>
            </a:xfrm>
            <a:prstGeom prst="snip1Rect">
              <a:avLst>
                <a:gd name="adj" fmla="val 32099"/>
              </a:avLst>
            </a:prstGeom>
            <a:noFill/>
            <a:ln>
              <a:solidFill>
                <a:srgbClr val="F14B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14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365742" y="1608021"/>
            <a:ext cx="2552395" cy="765740"/>
            <a:chOff x="3150213" y="1596294"/>
            <a:chExt cx="2552395" cy="765740"/>
          </a:xfrm>
        </p:grpSpPr>
        <p:sp>
          <p:nvSpPr>
            <p:cNvPr id="34" name="KSO_Shape"/>
            <p:cNvSpPr/>
            <p:nvPr/>
          </p:nvSpPr>
          <p:spPr>
            <a:xfrm>
              <a:off x="3150213" y="1596294"/>
              <a:ext cx="2520000" cy="720000"/>
            </a:xfrm>
            <a:prstGeom prst="snip1Rect">
              <a:avLst>
                <a:gd name="adj" fmla="val 32099"/>
              </a:avLst>
            </a:prstGeom>
            <a:solidFill>
              <a:srgbClr val="F583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14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753623" y="1740851"/>
              <a:ext cx="131318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方正汉简简体" pitchFamily="65" charset="-122"/>
                </a:rPr>
                <a:t>大局意识</a:t>
              </a:r>
            </a:p>
          </p:txBody>
        </p:sp>
        <p:sp>
          <p:nvSpPr>
            <p:cNvPr id="36" name="KSO_Shape"/>
            <p:cNvSpPr/>
            <p:nvPr/>
          </p:nvSpPr>
          <p:spPr>
            <a:xfrm>
              <a:off x="3182608" y="1642034"/>
              <a:ext cx="2520000" cy="720000"/>
            </a:xfrm>
            <a:prstGeom prst="snip1Rect">
              <a:avLst>
                <a:gd name="adj" fmla="val 32099"/>
              </a:avLst>
            </a:prstGeom>
            <a:noFill/>
            <a:ln>
              <a:solidFill>
                <a:srgbClr val="F583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14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65104" y="2715207"/>
            <a:ext cx="2552395" cy="765740"/>
            <a:chOff x="3150213" y="1596294"/>
            <a:chExt cx="2552395" cy="765740"/>
          </a:xfrm>
        </p:grpSpPr>
        <p:sp>
          <p:nvSpPr>
            <p:cNvPr id="39" name="KSO_Shape"/>
            <p:cNvSpPr/>
            <p:nvPr/>
          </p:nvSpPr>
          <p:spPr>
            <a:xfrm>
              <a:off x="3150213" y="1596294"/>
              <a:ext cx="2520000" cy="720000"/>
            </a:xfrm>
            <a:prstGeom prst="snip1Rect">
              <a:avLst>
                <a:gd name="adj" fmla="val 32099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14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753623" y="1740851"/>
              <a:ext cx="131318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方正汉简简体" pitchFamily="65" charset="-122"/>
                </a:rPr>
                <a:t>核心意识</a:t>
              </a:r>
              <a:endParaRPr lang="zh-CN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KSO_Shape"/>
            <p:cNvSpPr/>
            <p:nvPr/>
          </p:nvSpPr>
          <p:spPr>
            <a:xfrm>
              <a:off x="3182608" y="1642034"/>
              <a:ext cx="2520000" cy="720000"/>
            </a:xfrm>
            <a:prstGeom prst="snip1Rect">
              <a:avLst>
                <a:gd name="adj" fmla="val 32099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14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365742" y="2715207"/>
            <a:ext cx="2552395" cy="765740"/>
            <a:chOff x="3150213" y="1596294"/>
            <a:chExt cx="2552395" cy="765740"/>
          </a:xfrm>
        </p:grpSpPr>
        <p:sp>
          <p:nvSpPr>
            <p:cNvPr id="43" name="KSO_Shape"/>
            <p:cNvSpPr/>
            <p:nvPr/>
          </p:nvSpPr>
          <p:spPr>
            <a:xfrm>
              <a:off x="3150213" y="1596294"/>
              <a:ext cx="2520000" cy="720000"/>
            </a:xfrm>
            <a:prstGeom prst="snip1Rect">
              <a:avLst>
                <a:gd name="adj" fmla="val 32099"/>
              </a:avLst>
            </a:prstGeom>
            <a:solidFill>
              <a:srgbClr val="C21C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14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53623" y="1740851"/>
              <a:ext cx="131318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方正汉简简体" pitchFamily="65" charset="-122"/>
                </a:rPr>
                <a:t>看齐意识</a:t>
              </a:r>
            </a:p>
          </p:txBody>
        </p:sp>
        <p:sp>
          <p:nvSpPr>
            <p:cNvPr id="46" name="KSO_Shape"/>
            <p:cNvSpPr/>
            <p:nvPr/>
          </p:nvSpPr>
          <p:spPr>
            <a:xfrm>
              <a:off x="3182608" y="1642034"/>
              <a:ext cx="2520000" cy="720000"/>
            </a:xfrm>
            <a:prstGeom prst="snip1Rect">
              <a:avLst>
                <a:gd name="adj" fmla="val 32099"/>
              </a:avLst>
            </a:prstGeom>
            <a:noFill/>
            <a:ln>
              <a:solidFill>
                <a:srgbClr val="C21C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14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030852" y="1270443"/>
            <a:ext cx="948603" cy="2608017"/>
            <a:chOff x="2030852" y="1319871"/>
            <a:chExt cx="948603" cy="2608017"/>
          </a:xfrm>
          <a:effectLst>
            <a:outerShdw blurRad="50800" dist="25400" dir="7200000" algn="tl" rotWithShape="0">
              <a:schemeClr val="tx1">
                <a:lumMod val="75000"/>
                <a:alpha val="20000"/>
              </a:schemeClr>
            </a:outerShdw>
          </a:effectLst>
        </p:grpSpPr>
        <p:sp>
          <p:nvSpPr>
            <p:cNvPr id="56" name="文本框 55"/>
            <p:cNvSpPr txBox="1"/>
            <p:nvPr/>
          </p:nvSpPr>
          <p:spPr>
            <a:xfrm>
              <a:off x="2056125" y="1354106"/>
              <a:ext cx="923330" cy="257378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/>
            <a:p>
              <a:r>
                <a:rPr lang="zh-CN" altLang="en-US" sz="4800" b="1" spc="-3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四个意识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30852" y="1319871"/>
              <a:ext cx="923330" cy="257378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800" b="1" spc="-300" dirty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四个意识</a:t>
              </a: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389040" y="1510514"/>
            <a:ext cx="0" cy="2160000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2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832000" y="2343442"/>
            <a:ext cx="9360000" cy="72000"/>
          </a:xfrm>
          <a:prstGeom prst="rect">
            <a:avLst/>
          </a:prstGeom>
          <a:gradFill>
            <a:gsLst>
              <a:gs pos="0">
                <a:srgbClr val="D75F0B"/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0" y="3721142"/>
            <a:ext cx="9360000" cy="72000"/>
          </a:xfrm>
          <a:prstGeom prst="rect">
            <a:avLst/>
          </a:prstGeom>
          <a:gradFill>
            <a:gsLst>
              <a:gs pos="0">
                <a:srgbClr val="D75F0B"/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" y="2718184"/>
            <a:ext cx="12191999" cy="720000"/>
          </a:xfrm>
          <a:prstGeom prst="rect">
            <a:avLst/>
          </a:prstGeom>
          <a:gradFill>
            <a:gsLst>
              <a:gs pos="0">
                <a:srgbClr val="D75F0B"/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5D30E1B-B811-47FF-97E8-517E4CA6EEB0}"/>
              </a:ext>
            </a:extLst>
          </p:cNvPr>
          <p:cNvGrpSpPr/>
          <p:nvPr/>
        </p:nvGrpSpPr>
        <p:grpSpPr>
          <a:xfrm>
            <a:off x="4945484" y="1926184"/>
            <a:ext cx="2304000" cy="2304000"/>
            <a:chOff x="4917142" y="2128881"/>
            <a:chExt cx="2304000" cy="2304000"/>
          </a:xfrm>
        </p:grpSpPr>
        <p:sp>
          <p:nvSpPr>
            <p:cNvPr id="19" name="ïṩḷîḓe">
              <a:extLst>
                <a:ext uri="{FF2B5EF4-FFF2-40B4-BE49-F238E27FC236}">
                  <a16:creationId xmlns:a16="http://schemas.microsoft.com/office/drawing/2014/main" id="{1479BA5D-D8AB-4A70-9226-BEF2874977E5}"/>
                </a:ext>
              </a:extLst>
            </p:cNvPr>
            <p:cNvSpPr/>
            <p:nvPr/>
          </p:nvSpPr>
          <p:spPr>
            <a:xfrm rot="18900000">
              <a:off x="4917142" y="2128881"/>
              <a:ext cx="2304000" cy="230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rgbClr val="D75F0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ïs1iḍê">
              <a:extLst>
                <a:ext uri="{FF2B5EF4-FFF2-40B4-BE49-F238E27FC236}">
                  <a16:creationId xmlns:a16="http://schemas.microsoft.com/office/drawing/2014/main" id="{B0210DC1-5875-42FB-A4F9-E6B43FB5C0E4}"/>
                </a:ext>
              </a:extLst>
            </p:cNvPr>
            <p:cNvSpPr/>
            <p:nvPr/>
          </p:nvSpPr>
          <p:spPr>
            <a:xfrm rot="8100000">
              <a:off x="5025142" y="2236881"/>
              <a:ext cx="2088000" cy="208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2" name="文本框 101"/>
          <p:cNvSpPr txBox="1"/>
          <p:nvPr/>
        </p:nvSpPr>
        <p:spPr>
          <a:xfrm>
            <a:off x="4848610" y="2816574"/>
            <a:ext cx="2497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党管意识形态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7B48E74-7FCE-4FEB-8306-ABBA01AA01F7}"/>
              </a:ext>
            </a:extLst>
          </p:cNvPr>
          <p:cNvGrpSpPr/>
          <p:nvPr/>
        </p:nvGrpSpPr>
        <p:grpSpPr>
          <a:xfrm>
            <a:off x="8012947" y="1962184"/>
            <a:ext cx="2261824" cy="2232000"/>
            <a:chOff x="7746016" y="2466607"/>
            <a:chExt cx="2261824" cy="2232000"/>
          </a:xfrm>
        </p:grpSpPr>
        <p:sp>
          <p:nvSpPr>
            <p:cNvPr id="22" name="íṩlïḋê">
              <a:extLst>
                <a:ext uri="{FF2B5EF4-FFF2-40B4-BE49-F238E27FC236}">
                  <a16:creationId xmlns:a16="http://schemas.microsoft.com/office/drawing/2014/main" id="{634A358A-282D-46BC-96D2-170DA51575DC}"/>
                </a:ext>
              </a:extLst>
            </p:cNvPr>
            <p:cNvSpPr/>
            <p:nvPr/>
          </p:nvSpPr>
          <p:spPr>
            <a:xfrm rot="18900000">
              <a:off x="7775840" y="2466607"/>
              <a:ext cx="2232000" cy="2232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ïsḷiḑé">
              <a:extLst>
                <a:ext uri="{FF2B5EF4-FFF2-40B4-BE49-F238E27FC236}">
                  <a16:creationId xmlns:a16="http://schemas.microsoft.com/office/drawing/2014/main" id="{2F7A608F-A58A-4635-8171-CB98FBB88D0C}"/>
                </a:ext>
              </a:extLst>
            </p:cNvPr>
            <p:cNvSpPr/>
            <p:nvPr/>
          </p:nvSpPr>
          <p:spPr>
            <a:xfrm rot="18900000">
              <a:off x="7746016" y="2538607"/>
              <a:ext cx="2088000" cy="208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3" name="文本框 102"/>
          <p:cNvSpPr txBox="1"/>
          <p:nvPr/>
        </p:nvSpPr>
        <p:spPr>
          <a:xfrm>
            <a:off x="8310184" y="2816574"/>
            <a:ext cx="166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党管媒体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50D65AC-8291-4237-B46B-C463E2D14812}"/>
              </a:ext>
            </a:extLst>
          </p:cNvPr>
          <p:cNvGrpSpPr/>
          <p:nvPr/>
        </p:nvGrpSpPr>
        <p:grpSpPr>
          <a:xfrm>
            <a:off x="1931418" y="1962184"/>
            <a:ext cx="2261824" cy="2232000"/>
            <a:chOff x="2027614" y="2107927"/>
            <a:chExt cx="2261824" cy="2232000"/>
          </a:xfrm>
        </p:grpSpPr>
        <p:sp>
          <p:nvSpPr>
            <p:cNvPr id="24" name="íṣlîḓê">
              <a:extLst>
                <a:ext uri="{FF2B5EF4-FFF2-40B4-BE49-F238E27FC236}">
                  <a16:creationId xmlns:a16="http://schemas.microsoft.com/office/drawing/2014/main" id="{0EFA5BA8-0872-42CB-B680-6C43821AA4EA}"/>
                </a:ext>
              </a:extLst>
            </p:cNvPr>
            <p:cNvSpPr/>
            <p:nvPr/>
          </p:nvSpPr>
          <p:spPr>
            <a:xfrm rot="18900000">
              <a:off x="2027614" y="2107927"/>
              <a:ext cx="2232000" cy="2232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ïṥḷîḓé">
              <a:extLst>
                <a:ext uri="{FF2B5EF4-FFF2-40B4-BE49-F238E27FC236}">
                  <a16:creationId xmlns:a16="http://schemas.microsoft.com/office/drawing/2014/main" id="{99B7777A-65FD-462A-A607-8691EF516986}"/>
                </a:ext>
              </a:extLst>
            </p:cNvPr>
            <p:cNvSpPr/>
            <p:nvPr/>
          </p:nvSpPr>
          <p:spPr>
            <a:xfrm rot="13500000">
              <a:off x="2201438" y="2179927"/>
              <a:ext cx="2088000" cy="208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207847" y="2816574"/>
            <a:ext cx="170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党管宣传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6" grpId="0" animBg="1"/>
      <p:bldP spid="102" grpId="0"/>
      <p:bldP spid="103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 1"/>
          <p:cNvSpPr>
            <a:spLocks noGrp="1" noChangeArrowheads="1"/>
          </p:cNvSpPr>
          <p:nvPr/>
        </p:nvSpPr>
        <p:spPr bwMode="auto">
          <a:xfrm>
            <a:off x="1801984" y="551610"/>
            <a:ext cx="86065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坚持不懈用习近平新时代中国特色社会主义思想武装全党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D1F87F-CD60-45FC-8A36-2D182DBBB8AA}"/>
              </a:ext>
            </a:extLst>
          </p:cNvPr>
          <p:cNvSpPr txBox="1"/>
          <p:nvPr/>
        </p:nvSpPr>
        <p:spPr>
          <a:xfrm>
            <a:off x="1080192" y="2360596"/>
            <a:ext cx="3617313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　按照学懂弄通做实的要求，做到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学思用贯通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知信行统一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。坚持不懈用习近平新时代中国特色社会主义思想武装干部群众头脑，做到进企业、进学校、进机关、进农村、进社区、进军营、进网络。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3D29F56-1A29-43B6-8D7C-61B5431E5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880" y="1772816"/>
            <a:ext cx="6114759" cy="4127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5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6672063" y="879885"/>
            <a:ext cx="4542783" cy="393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457200" eaLnBrk="1" hangingPunct="1">
              <a:lnSpc>
                <a:spcPct val="150000"/>
              </a:lnSpc>
              <a:buFont typeface="Arial" panose="020B0604020202020204" pitchFamily="34" charset="0"/>
              <a:buNone/>
              <a:defRPr sz="2400" kern="0" spc="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/>
              </a:defRPr>
            </a:lvl1pPr>
            <a:lvl6pPr marL="1370013" indent="915988" eaLnBrk="0" fontAlgn="base" hangingPunct="0">
              <a:spcBef>
                <a:spcPct val="0"/>
              </a:spcBef>
              <a:spcAft>
                <a:spcPct val="0"/>
              </a:spcAft>
            </a:lvl6pPr>
            <a:lvl7pPr marL="1827213" indent="915988" eaLnBrk="0" fontAlgn="base" hangingPunct="0">
              <a:spcBef>
                <a:spcPct val="0"/>
              </a:spcBef>
              <a:spcAft>
                <a:spcPct val="0"/>
              </a:spcAft>
            </a:lvl7pPr>
            <a:lvl8pPr marL="2284413" indent="915988" eaLnBrk="0" fontAlgn="base" hangingPunct="0">
              <a:spcBef>
                <a:spcPct val="0"/>
              </a:spcBef>
              <a:spcAft>
                <a:spcPct val="0"/>
              </a:spcAft>
            </a:lvl8pPr>
            <a:lvl9pPr marL="2741613" indent="915988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indent="0" algn="just"/>
            <a:r>
              <a:rPr lang="zh-CN" altLang="en-US" dirty="0"/>
              <a:t>　　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意识形态决定文化前进方向和发展道路。必须推进马克思主义中国化时代化大众化，建设具有强大凝聚力和引领力的社会主义意识形态，使全体人民在理想信念、价值理念、道德观念上紧紧团结在一起。</a:t>
            </a:r>
          </a:p>
        </p:txBody>
      </p:sp>
      <p:pic>
        <p:nvPicPr>
          <p:cNvPr id="66563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628775"/>
            <a:ext cx="653891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形 7">
            <a:extLst>
              <a:ext uri="{FF2B5EF4-FFF2-40B4-BE49-F238E27FC236}">
                <a16:creationId xmlns:a16="http://schemas.microsoft.com/office/drawing/2014/main" id="{7F86D282-D5B7-4392-A733-CAA5C1904A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303912" y="3667943"/>
            <a:ext cx="576263" cy="5762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96200" y="4998553"/>
            <a:ext cx="3312368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r" eaLnBrk="1" hangingPunct="1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/>
              <a:t>——2017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18</a:t>
            </a:r>
            <a:r>
              <a:rPr lang="zh-CN" altLang="en-US" dirty="0"/>
              <a:t>日，习近平在中国共产党第十九次全国代表大会上的报告</a:t>
            </a:r>
          </a:p>
        </p:txBody>
      </p:sp>
      <p:pic>
        <p:nvPicPr>
          <p:cNvPr id="4" name="19讲-03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0744" y="351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spLocks noChangeArrowheads="1"/>
          </p:cNvSpPr>
          <p:nvPr/>
        </p:nvSpPr>
        <p:spPr bwMode="auto">
          <a:xfrm>
            <a:off x="3570704" y="1243566"/>
            <a:ext cx="5134461" cy="54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理念创新、手段创新、方式方法创新</a:t>
            </a:r>
            <a:endParaRPr lang="zh-CN" altLang="en-US" sz="2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95" y="2180014"/>
            <a:ext cx="4533435" cy="3366876"/>
          </a:xfrm>
          <a:prstGeom prst="roundRect">
            <a:avLst>
              <a:gd name="adj" fmla="val 64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611674" y="5672418"/>
            <a:ext cx="3810929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日，习近平在人民日报社调研。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88" y="2180014"/>
            <a:ext cx="4720328" cy="3366867"/>
          </a:xfrm>
          <a:prstGeom prst="roundRect">
            <a:avLst>
              <a:gd name="adj" fmla="val 64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6270966" y="5672417"/>
            <a:ext cx="4923837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日，习近平通过人民网视频连线福建赤溪村村民。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65313" y="550789"/>
            <a:ext cx="5275827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50000"/>
              </a:lnSpc>
              <a:defRPr sz="2400" b="1" kern="0" spc="12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rgbClr val="000000"/>
                </a:solidFill>
                <a:sym typeface="Arial" panose="020B0604020202020204" pitchFamily="34" charset="0"/>
              </a:rPr>
              <a:t>3. </a:t>
            </a:r>
            <a:r>
              <a:rPr lang="zh-CN" altLang="en-US" dirty="0">
                <a:solidFill>
                  <a:srgbClr val="000000"/>
                </a:solidFill>
                <a:sym typeface="Arial" panose="020B0604020202020204" pitchFamily="34" charset="0"/>
              </a:rPr>
              <a:t>大力推动传播手段建设和创新</a:t>
            </a:r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16" name="直接箭头连接符 79">
            <a:extLst>
              <a:ext uri="{FF2B5EF4-FFF2-40B4-BE49-F238E27FC236}">
                <a16:creationId xmlns:a16="http://schemas.microsoft.com/office/drawing/2014/main" id="{D6FB3342-BA54-41A6-87D2-25E1FE79ED31}"/>
              </a:ext>
            </a:extLst>
          </p:cNvPr>
          <p:cNvCxnSpPr>
            <a:cxnSpLocks/>
          </p:cNvCxnSpPr>
          <p:nvPr/>
        </p:nvCxnSpPr>
        <p:spPr bwMode="auto">
          <a:xfrm>
            <a:off x="3503712" y="260648"/>
            <a:ext cx="8352928" cy="0"/>
          </a:xfrm>
          <a:prstGeom prst="straightConnector1">
            <a:avLst/>
          </a:prstGeom>
          <a:ln w="3175">
            <a:solidFill>
              <a:srgbClr val="900F13">
                <a:alpha val="50000"/>
              </a:srgb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4865630" y="1308615"/>
            <a:ext cx="6124587" cy="45550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CN" altLang="en-US" sz="2000" kern="0" spc="120" dirty="0">
                <a:latin typeface="Microsoft YaHei"/>
                <a:ea typeface="Microsoft YaHei"/>
                <a:cs typeface="Microsoft YaHei"/>
              </a:rPr>
              <a:t>压紧压实做好意识形态工作的政治责任、领导责任</a:t>
            </a:r>
            <a:endParaRPr lang="en-US" altLang="zh-CN" sz="2000" kern="0" spc="120" dirty="0">
              <a:latin typeface="Microsoft YaHei"/>
              <a:ea typeface="Microsoft YaHei"/>
              <a:cs typeface="Microsoft YaHei"/>
            </a:endParaRP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CN" altLang="en-US" sz="2000" kern="0" spc="120" dirty="0">
                <a:latin typeface="Microsoft YaHei"/>
                <a:ea typeface="Microsoft YaHei"/>
                <a:cs typeface="Microsoft YaHei"/>
              </a:rPr>
              <a:t>加强阵地建设和管理，做到守土有责、守土负责、守土尽责</a:t>
            </a:r>
            <a:endParaRPr lang="en-US" altLang="zh-CN" sz="2000" kern="0" spc="120" dirty="0">
              <a:latin typeface="Microsoft YaHei"/>
              <a:ea typeface="Microsoft YaHei"/>
              <a:cs typeface="Microsoft YaHei"/>
            </a:endParaRP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CN" altLang="en-US" sz="2000" kern="0" spc="120" dirty="0">
                <a:latin typeface="Microsoft YaHei"/>
                <a:ea typeface="Microsoft YaHei"/>
                <a:cs typeface="Microsoft YaHei"/>
              </a:rPr>
              <a:t>守住红色地带，管控黑色地带，争取灰色地带</a:t>
            </a:r>
            <a:endParaRPr lang="en-US" altLang="zh-CN" sz="2000" kern="0" spc="120" dirty="0">
              <a:latin typeface="Microsoft YaHei"/>
              <a:ea typeface="Microsoft YaHei"/>
              <a:cs typeface="Microsoft YaHei"/>
            </a:endParaRP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CN" altLang="en-US" sz="2000" kern="0" spc="120" dirty="0">
                <a:latin typeface="Microsoft YaHei"/>
                <a:ea typeface="Microsoft YaHei"/>
                <a:cs typeface="Microsoft YaHei"/>
              </a:rPr>
              <a:t>敢抓敢管、敢于亮剑</a:t>
            </a:r>
            <a:endParaRPr lang="en-US" altLang="zh-CN" sz="2000" kern="0" spc="120" dirty="0">
              <a:latin typeface="Microsoft YaHei"/>
              <a:ea typeface="Microsoft YaHei"/>
              <a:cs typeface="Microsoft YaHei"/>
            </a:endParaRP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CN" altLang="en-US" sz="2000" kern="0" spc="120" dirty="0">
                <a:latin typeface="Microsoft YaHei"/>
                <a:ea typeface="Microsoft YaHei"/>
                <a:cs typeface="Microsoft YaHei"/>
              </a:rPr>
              <a:t>掌握好时机、节奏、力度和范围</a:t>
            </a:r>
            <a:endParaRPr lang="en-US" altLang="zh-CN" sz="2000" kern="0" spc="120" dirty="0">
              <a:latin typeface="Microsoft YaHei"/>
              <a:ea typeface="Microsoft YaHei"/>
              <a:cs typeface="Microsoft YaHei"/>
            </a:endParaRP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CN" altLang="en-US" sz="2000" kern="0" spc="120" dirty="0">
                <a:latin typeface="Microsoft YaHei"/>
                <a:ea typeface="Microsoft YaHei"/>
                <a:cs typeface="Microsoft YaHei"/>
              </a:rPr>
              <a:t>要正确区分和处理政治原则问题、思想认识问题、学术观点问题</a:t>
            </a:r>
          </a:p>
        </p:txBody>
      </p:sp>
      <p:sp>
        <p:nvSpPr>
          <p:cNvPr id="10" name="矩形 6"/>
          <p:cNvSpPr>
            <a:spLocks noChangeArrowheads="1"/>
          </p:cNvSpPr>
          <p:nvPr/>
        </p:nvSpPr>
        <p:spPr bwMode="auto">
          <a:xfrm>
            <a:off x="3639130" y="551043"/>
            <a:ext cx="4932212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 严格落实意识形态工作责任制</a:t>
            </a:r>
          </a:p>
        </p:txBody>
      </p:sp>
      <p:cxnSp>
        <p:nvCxnSpPr>
          <p:cNvPr id="9" name="直接箭头连接符 79">
            <a:extLst>
              <a:ext uri="{FF2B5EF4-FFF2-40B4-BE49-F238E27FC236}">
                <a16:creationId xmlns:a16="http://schemas.microsoft.com/office/drawing/2014/main" id="{D6FB3342-BA54-41A6-87D2-25E1FE79ED31}"/>
              </a:ext>
            </a:extLst>
          </p:cNvPr>
          <p:cNvCxnSpPr>
            <a:cxnSpLocks/>
          </p:cNvCxnSpPr>
          <p:nvPr/>
        </p:nvCxnSpPr>
        <p:spPr bwMode="auto">
          <a:xfrm>
            <a:off x="3503712" y="84479"/>
            <a:ext cx="8352928" cy="0"/>
          </a:xfrm>
          <a:prstGeom prst="straightConnector1">
            <a:avLst/>
          </a:prstGeom>
          <a:ln w="3175">
            <a:solidFill>
              <a:srgbClr val="900F13">
                <a:alpha val="50000"/>
              </a:srgb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DFD9540-9D32-4C2F-BAB7-6C4F0CB8C153}"/>
              </a:ext>
            </a:extLst>
          </p:cNvPr>
          <p:cNvGrpSpPr/>
          <p:nvPr/>
        </p:nvGrpSpPr>
        <p:grpSpPr>
          <a:xfrm>
            <a:off x="4511824" y="1559823"/>
            <a:ext cx="144016" cy="3637224"/>
            <a:chOff x="4511824" y="1735992"/>
            <a:chExt cx="144016" cy="3637224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D50B82CD-55C1-4C80-B0ED-6E3F442FE23D}"/>
                </a:ext>
              </a:extLst>
            </p:cNvPr>
            <p:cNvCxnSpPr>
              <a:cxnSpLocks/>
              <a:stCxn id="13" idx="4"/>
            </p:cNvCxnSpPr>
            <p:nvPr/>
          </p:nvCxnSpPr>
          <p:spPr>
            <a:xfrm flipV="1">
              <a:off x="4583832" y="1810472"/>
              <a:ext cx="0" cy="35627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0C6121A7-A0D9-4558-9049-088618152057}"/>
                </a:ext>
              </a:extLst>
            </p:cNvPr>
            <p:cNvSpPr/>
            <p:nvPr/>
          </p:nvSpPr>
          <p:spPr>
            <a:xfrm>
              <a:off x="4511824" y="1735992"/>
              <a:ext cx="144016" cy="1440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6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8DA9A2F6-E4B6-45A4-B7A9-8CAE95EB7F80}"/>
                </a:ext>
              </a:extLst>
            </p:cNvPr>
            <p:cNvSpPr/>
            <p:nvPr/>
          </p:nvSpPr>
          <p:spPr>
            <a:xfrm>
              <a:off x="4511824" y="2348880"/>
              <a:ext cx="144016" cy="1440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6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48D7BBE-EE6F-49C0-ADD2-C021CA0471E6}"/>
                </a:ext>
              </a:extLst>
            </p:cNvPr>
            <p:cNvSpPr/>
            <p:nvPr/>
          </p:nvSpPr>
          <p:spPr>
            <a:xfrm>
              <a:off x="4511824" y="3356992"/>
              <a:ext cx="144016" cy="1440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6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AA3C0B6-D4CB-4337-859E-42791FB50774}"/>
                </a:ext>
              </a:extLst>
            </p:cNvPr>
            <p:cNvSpPr/>
            <p:nvPr/>
          </p:nvSpPr>
          <p:spPr>
            <a:xfrm>
              <a:off x="4511824" y="4005064"/>
              <a:ext cx="144016" cy="1440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6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5A33325-E6BA-4950-B998-D00613D9979C}"/>
                </a:ext>
              </a:extLst>
            </p:cNvPr>
            <p:cNvSpPr/>
            <p:nvPr/>
          </p:nvSpPr>
          <p:spPr>
            <a:xfrm>
              <a:off x="4511824" y="4581128"/>
              <a:ext cx="144016" cy="1440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6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243EC10-203E-44BE-AF80-B7D38A5EF49B}"/>
                </a:ext>
              </a:extLst>
            </p:cNvPr>
            <p:cNvSpPr/>
            <p:nvPr/>
          </p:nvSpPr>
          <p:spPr>
            <a:xfrm>
              <a:off x="4511824" y="5229200"/>
              <a:ext cx="144016" cy="1440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60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" name="图片 15" descr="图片包含 室内, 就坐, 红色&#10;&#10;已生成高可信度的说明">
            <a:extLst>
              <a:ext uri="{FF2B5EF4-FFF2-40B4-BE49-F238E27FC236}">
                <a16:creationId xmlns:a16="http://schemas.microsoft.com/office/drawing/2014/main" id="{CE5F12CE-7E5F-40ED-9588-DC110A0EC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98"/>
            <a:ext cx="12192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E84150C-CF34-4A21-8A91-8D093CC2EAE0}"/>
              </a:ext>
            </a:extLst>
          </p:cNvPr>
          <p:cNvGrpSpPr/>
          <p:nvPr/>
        </p:nvGrpSpPr>
        <p:grpSpPr>
          <a:xfrm>
            <a:off x="4839789" y="2996237"/>
            <a:ext cx="2520000" cy="2520000"/>
            <a:chOff x="857287" y="5470353"/>
            <a:chExt cx="2582437" cy="2582435"/>
          </a:xfrm>
        </p:grpSpPr>
        <p:sp>
          <p:nvSpPr>
            <p:cNvPr id="15" name="îŝľïḓê">
              <a:extLst>
                <a:ext uri="{FF2B5EF4-FFF2-40B4-BE49-F238E27FC236}">
                  <a16:creationId xmlns:a16="http://schemas.microsoft.com/office/drawing/2014/main" id="{EDA89FE2-DA20-4E89-9076-950E27D452B0}"/>
                </a:ext>
              </a:extLst>
            </p:cNvPr>
            <p:cNvSpPr/>
            <p:nvPr/>
          </p:nvSpPr>
          <p:spPr>
            <a:xfrm>
              <a:off x="857287" y="5470353"/>
              <a:ext cx="2582437" cy="2582435"/>
            </a:xfrm>
            <a:prstGeom prst="ellipse">
              <a:avLst/>
            </a:prstGeom>
            <a:solidFill>
              <a:schemeClr val="bg1">
                <a:lumMod val="8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星形: 五角 5">
              <a:extLst>
                <a:ext uri="{FF2B5EF4-FFF2-40B4-BE49-F238E27FC236}">
                  <a16:creationId xmlns:a16="http://schemas.microsoft.com/office/drawing/2014/main" id="{9071693E-5396-413F-9E9C-0FBCD34B3310}"/>
                </a:ext>
              </a:extLst>
            </p:cNvPr>
            <p:cNvSpPr/>
            <p:nvPr/>
          </p:nvSpPr>
          <p:spPr>
            <a:xfrm>
              <a:off x="1853370" y="6898361"/>
              <a:ext cx="590271" cy="590271"/>
            </a:xfrm>
            <a:prstGeom prst="star5">
              <a:avLst/>
            </a:prstGeom>
            <a:solidFill>
              <a:srgbClr val="C9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3287687" y="552670"/>
            <a:ext cx="5616626" cy="5810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 sz="2400" b="1" kern="0" spc="12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dirty="0">
                <a:solidFill>
                  <a:srgbClr val="000000"/>
                </a:solidFill>
              </a:rPr>
              <a:t>5</a:t>
            </a:r>
            <a:r>
              <a:rPr lang="zh-CN" altLang="en-US" dirty="0">
                <a:solidFill>
                  <a:srgbClr val="000000"/>
                </a:solidFill>
              </a:rPr>
              <a:t>.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zh-CN" altLang="en-US" dirty="0">
                <a:solidFill>
                  <a:srgbClr val="000000"/>
                </a:solidFill>
              </a:rPr>
              <a:t>加强意识形态人才队伍建设</a:t>
            </a:r>
          </a:p>
        </p:txBody>
      </p:sp>
      <p:sp>
        <p:nvSpPr>
          <p:cNvPr id="16" name="íṩḻïḋè">
            <a:extLst>
              <a:ext uri="{FF2B5EF4-FFF2-40B4-BE49-F238E27FC236}">
                <a16:creationId xmlns:a16="http://schemas.microsoft.com/office/drawing/2014/main" id="{3448E0D4-0C2F-49F5-9232-0E55FEDF4A0E}"/>
              </a:ext>
            </a:extLst>
          </p:cNvPr>
          <p:cNvSpPr>
            <a:spLocks noChangeAspect="1"/>
          </p:cNvSpPr>
          <p:nvPr/>
        </p:nvSpPr>
        <p:spPr>
          <a:xfrm rot="13447533">
            <a:off x="7167646" y="3621488"/>
            <a:ext cx="2232000" cy="2232000"/>
          </a:xfrm>
          <a:prstGeom prst="teardrop">
            <a:avLst>
              <a:gd name="adj" fmla="val 111591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D3571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7" name="î$ľíḋê">
            <a:extLst>
              <a:ext uri="{FF2B5EF4-FFF2-40B4-BE49-F238E27FC236}">
                <a16:creationId xmlns:a16="http://schemas.microsoft.com/office/drawing/2014/main" id="{C7E1C8C3-1ED7-4383-B219-07D2AAEA1372}"/>
              </a:ext>
            </a:extLst>
          </p:cNvPr>
          <p:cNvSpPr>
            <a:spLocks noChangeAspect="1"/>
          </p:cNvSpPr>
          <p:nvPr/>
        </p:nvSpPr>
        <p:spPr>
          <a:xfrm rot="7967441" flipH="1">
            <a:off x="2723885" y="3716738"/>
            <a:ext cx="2232000" cy="2232000"/>
          </a:xfrm>
          <a:prstGeom prst="teardrop">
            <a:avLst>
              <a:gd name="adj" fmla="val 11625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8" name="íś1îḍê">
            <a:extLst>
              <a:ext uri="{FF2B5EF4-FFF2-40B4-BE49-F238E27FC236}">
                <a16:creationId xmlns:a16="http://schemas.microsoft.com/office/drawing/2014/main" id="{04B63E59-FF75-4AFC-B386-F85D09E20031}"/>
              </a:ext>
            </a:extLst>
          </p:cNvPr>
          <p:cNvSpPr>
            <a:spLocks noChangeAspect="1"/>
          </p:cNvSpPr>
          <p:nvPr/>
        </p:nvSpPr>
        <p:spPr>
          <a:xfrm rot="8068996">
            <a:off x="4970474" y="1429321"/>
            <a:ext cx="2232000" cy="2232000"/>
          </a:xfrm>
          <a:prstGeom prst="teardrop">
            <a:avLst>
              <a:gd name="adj" fmla="val 110472"/>
            </a:avLst>
          </a:prstGeom>
          <a:solidFill>
            <a:srgbClr val="A41D16"/>
          </a:solidFill>
          <a:ln>
            <a:noFill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B84681B-66D9-44F2-A5EB-7879ED1CD77F}"/>
              </a:ext>
            </a:extLst>
          </p:cNvPr>
          <p:cNvSpPr txBox="1"/>
          <p:nvPr/>
        </p:nvSpPr>
        <p:spPr>
          <a:xfrm>
            <a:off x="5012875" y="2189512"/>
            <a:ext cx="216625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以政治家的标准</a:t>
            </a:r>
            <a:endParaRPr lang="en-US" altLang="zh-CN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zh-CN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严格要求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5B60CDE-B902-4694-9C98-219B4326E4DF}"/>
              </a:ext>
            </a:extLst>
          </p:cNvPr>
          <p:cNvSpPr txBox="1"/>
          <p:nvPr/>
        </p:nvSpPr>
        <p:spPr>
          <a:xfrm>
            <a:off x="7127962" y="4308609"/>
            <a:ext cx="216625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以专门家的标准</a:t>
            </a:r>
            <a:endParaRPr lang="en-US" altLang="zh-CN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zh-CN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提升素质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E3C3639-9CCB-42C4-83A2-69B1457726A1}"/>
              </a:ext>
            </a:extLst>
          </p:cNvPr>
          <p:cNvSpPr txBox="1"/>
          <p:nvPr/>
        </p:nvSpPr>
        <p:spPr>
          <a:xfrm>
            <a:off x="2812169" y="4308609"/>
            <a:ext cx="216625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以实干家的标准</a:t>
            </a:r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推进工作</a:t>
            </a:r>
          </a:p>
        </p:txBody>
      </p:sp>
    </p:spTree>
    <p:extLst>
      <p:ext uri="{BB962C8B-B14F-4D97-AF65-F5344CB8AC3E}">
        <p14:creationId xmlns:p14="http://schemas.microsoft.com/office/powerpoint/2010/main" val="33467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7" grpId="0" animBg="1"/>
      <p:bldP spid="18" grpId="0" animBg="1"/>
      <p:bldP spid="24" grpId="0"/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5A1D0-9941-49D7-9D79-BE9C0759B287}"/>
              </a:ext>
            </a:extLst>
          </p:cNvPr>
          <p:cNvSpPr/>
          <p:nvPr/>
        </p:nvSpPr>
        <p:spPr>
          <a:xfrm>
            <a:off x="2826106" y="2851413"/>
            <a:ext cx="6539786" cy="1384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spc="700" dirty="0">
                <a:solidFill>
                  <a:prstClr val="black">
                    <a:lumMod val="85000"/>
                    <a:lumOff val="1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pitchFamily="34" charset="-122"/>
              </a:rPr>
              <a:t>过不了互联网这一关</a:t>
            </a:r>
            <a:endParaRPr lang="en-US" altLang="zh-CN" sz="3600" b="1" spc="700" dirty="0">
              <a:solidFill>
                <a:prstClr val="black">
                  <a:lumMod val="85000"/>
                  <a:lumOff val="15000"/>
                </a:prstClr>
              </a:solidFill>
              <a:latin typeface="华文新魏" panose="02010800040101010101" pitchFamily="2" charset="-122"/>
              <a:ea typeface="华文新魏" panose="02010800040101010101" pitchFamily="2" charset="-122"/>
              <a:cs typeface="微软雅黑" panose="020B0503020204020204" pitchFamily="34" charset="-122"/>
            </a:endParaRPr>
          </a:p>
          <a:p>
            <a:pPr lvl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spc="700" dirty="0">
                <a:solidFill>
                  <a:prstClr val="black">
                    <a:lumMod val="85000"/>
                    <a:lumOff val="1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pitchFamily="34" charset="-122"/>
              </a:rPr>
              <a:t>就过不了长期执政这一关</a:t>
            </a:r>
          </a:p>
        </p:txBody>
      </p:sp>
      <p:sp>
        <p:nvSpPr>
          <p:cNvPr id="2" name="TextBox 100">
            <a:extLst>
              <a:ext uri="{FF2B5EF4-FFF2-40B4-BE49-F238E27FC236}">
                <a16:creationId xmlns:a16="http://schemas.microsoft.com/office/drawing/2014/main" id="{218456A2-636C-4F41-8CE6-EC06E101A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276" y="1896647"/>
            <a:ext cx="6506496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四、坚决打赢网络意识形态斗争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A75B1BFA-0DF0-4B65-A6BA-14389A19CD98}"/>
              </a:ext>
            </a:extLst>
          </p:cNvPr>
          <p:cNvCxnSpPr/>
          <p:nvPr/>
        </p:nvCxnSpPr>
        <p:spPr>
          <a:xfrm>
            <a:off x="1056000" y="2708140"/>
            <a:ext cx="10080000" cy="0"/>
          </a:xfrm>
          <a:prstGeom prst="straightConnector1">
            <a:avLst/>
          </a:prstGeom>
          <a:ln w="127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05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C0251E-0612-4A82-A64A-2103DDB37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2750" b="37001"/>
          <a:stretch/>
        </p:blipFill>
        <p:spPr>
          <a:xfrm>
            <a:off x="335360" y="548680"/>
            <a:ext cx="11521280" cy="5760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05AE7F7-9A38-41A6-9B75-9532521FD935}"/>
              </a:ext>
            </a:extLst>
          </p:cNvPr>
          <p:cNvSpPr/>
          <p:nvPr/>
        </p:nvSpPr>
        <p:spPr>
          <a:xfrm>
            <a:off x="347700" y="2708920"/>
            <a:ext cx="5748300" cy="2880320"/>
          </a:xfrm>
          <a:prstGeom prst="rect">
            <a:avLst/>
          </a:prstGeom>
          <a:solidFill>
            <a:srgbClr val="0C1F3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61610" y="2922077"/>
            <a:ext cx="4320481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>
              <a:lnSpc>
                <a:spcPct val="130000"/>
              </a:lnSpc>
            </a:pPr>
            <a:r>
              <a:rPr lang="zh-CN" altLang="en-US" sz="2000" b="1" kern="0" spc="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　　</a:t>
            </a:r>
            <a:r>
              <a:rPr lang="zh-CN" alt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互联网是意识形态工作的主战场、最前沿</a:t>
            </a:r>
            <a:r>
              <a:rPr lang="zh-CN" altLang="en-US" sz="2000" b="1" kern="0" spc="25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altLang="en-US" sz="2000" b="1" kern="0" spc="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我国网民规模已达</a:t>
            </a:r>
            <a:r>
              <a:rPr lang="en-US" altLang="zh-CN" sz="2000" b="1" kern="0" spc="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2000" b="1" kern="0" spc="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亿多，居全球第一。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互联网日益成为人们特别是年轻一代获取信息的主要途径。网络舆论直接影响着人们的思想观念和价值取向。</a:t>
            </a:r>
            <a:endParaRPr lang="zh-CN" altLang="en-US" sz="2000" b="1" kern="0" spc="2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图片 480">
            <a:extLst>
              <a:ext uri="{FF2B5EF4-FFF2-40B4-BE49-F238E27FC236}">
                <a16:creationId xmlns:a16="http://schemas.microsoft.com/office/drawing/2014/main" id="{6738AA87-9600-4656-A93E-3EE9AAFB9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8000" r="3376" b="8000"/>
          <a:stretch/>
        </p:blipFill>
        <p:spPr>
          <a:xfrm>
            <a:off x="307259" y="548680"/>
            <a:ext cx="11549382" cy="5760640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8830017B-196C-4466-A9D0-91AA2AD1BBB2}"/>
              </a:ext>
            </a:extLst>
          </p:cNvPr>
          <p:cNvSpPr/>
          <p:nvPr/>
        </p:nvSpPr>
        <p:spPr>
          <a:xfrm>
            <a:off x="307259" y="1988840"/>
            <a:ext cx="6508821" cy="3600400"/>
          </a:xfrm>
          <a:prstGeom prst="rect">
            <a:avLst/>
          </a:prstGeom>
          <a:solidFill>
            <a:srgbClr val="2547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98" name="直接箭头连接符 79">
            <a:extLst>
              <a:ext uri="{FF2B5EF4-FFF2-40B4-BE49-F238E27FC236}">
                <a16:creationId xmlns:a16="http://schemas.microsoft.com/office/drawing/2014/main" id="{D6FB3342-BA54-41A6-87D2-25E1FE79ED31}"/>
              </a:ext>
            </a:extLst>
          </p:cNvPr>
          <p:cNvCxnSpPr>
            <a:cxnSpLocks/>
          </p:cNvCxnSpPr>
          <p:nvPr/>
        </p:nvCxnSpPr>
        <p:spPr bwMode="auto">
          <a:xfrm>
            <a:off x="3287688" y="260648"/>
            <a:ext cx="8568952" cy="0"/>
          </a:xfrm>
          <a:prstGeom prst="straightConnector1">
            <a:avLst/>
          </a:prstGeom>
          <a:ln w="3175">
            <a:solidFill>
              <a:srgbClr val="900F13">
                <a:alpha val="50000"/>
              </a:srgb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0" name="矩形 146"/>
          <p:cNvSpPr>
            <a:spLocks noChangeArrowheads="1"/>
          </p:cNvSpPr>
          <p:nvPr/>
        </p:nvSpPr>
        <p:spPr bwMode="auto">
          <a:xfrm>
            <a:off x="1008263" y="2105566"/>
            <a:ext cx="5112568" cy="336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　　意识形态领域许多新情况新问题往往因网而生、因网而增，许多错误思潮也都以网络为温床生成发酵。在这个舆论斗争的主战场上，能否顶得住、打得赢，直接关系我国意识形态安全和政权安全。做好意识形态工作，必须坚持正能量是总要求、管得住是硬道理，加强互联网建设管理运用，打好网络意识形态攻坚战，推动互联网这个“最大变量”释放“最大正能量”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717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4124314" y="565022"/>
            <a:ext cx="3960868" cy="581057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50000"/>
              </a:lnSpc>
              <a:defRPr sz="2400" b="1" kern="0" spc="12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hangingPunct="0"/>
            <a:r>
              <a:rPr lang="en-US" altLang="zh-CN" dirty="0">
                <a:solidFill>
                  <a:srgbClr val="000000"/>
                </a:solidFill>
              </a:rPr>
              <a:t>1</a:t>
            </a:r>
            <a:r>
              <a:rPr lang="zh-CN" altLang="en-US" dirty="0">
                <a:solidFill>
                  <a:srgbClr val="000000"/>
                </a:solidFill>
              </a:rPr>
              <a:t>. 加强互联网内容建设</a:t>
            </a:r>
          </a:p>
        </p:txBody>
      </p:sp>
      <p:sp>
        <p:nvSpPr>
          <p:cNvPr id="31" name="文本框 49"/>
          <p:cNvSpPr txBox="1">
            <a:spLocks noChangeArrowheads="1"/>
          </p:cNvSpPr>
          <p:nvPr/>
        </p:nvSpPr>
        <p:spPr bwMode="auto">
          <a:xfrm>
            <a:off x="6456830" y="2039458"/>
            <a:ext cx="444054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457200" eaLnBrk="1" hangingPunct="1">
              <a:lnSpc>
                <a:spcPct val="150000"/>
              </a:lnSpc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marL="342900" indent="-342900" algn="just"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zh-CN" sz="22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深入实施网络内容建设工程</a:t>
            </a:r>
            <a:r>
              <a:rPr lang="zh-CN" altLang="zh-CN" sz="2200" dirty="0">
                <a:latin typeface="微软雅黑" panose="020B0503020204020204" pitchFamily="34" charset="-122"/>
              </a:rPr>
              <a:t>，加强网上正面宣传，旗帜鲜明坚持正确政治方向、舆论导向、价值取向</a:t>
            </a:r>
            <a:endParaRPr lang="en-US" altLang="zh-CN" sz="2200" dirty="0">
              <a:latin typeface="微软雅黑" panose="020B0503020204020204" pitchFamily="34" charset="-122"/>
            </a:endParaRPr>
          </a:p>
        </p:txBody>
      </p:sp>
      <p:sp>
        <p:nvSpPr>
          <p:cNvPr id="27" name="文本框 49"/>
          <p:cNvSpPr txBox="1">
            <a:spLocks noChangeArrowheads="1"/>
          </p:cNvSpPr>
          <p:nvPr/>
        </p:nvSpPr>
        <p:spPr bwMode="auto">
          <a:xfrm>
            <a:off x="6456040" y="4293096"/>
            <a:ext cx="443183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457200" eaLnBrk="1" hangingPunct="1">
              <a:lnSpc>
                <a:spcPct val="150000"/>
              </a:lnSpc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marL="342900" indent="-342900" algn="just"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zh-CN" sz="22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深入开展网上舆论斗争</a:t>
            </a:r>
            <a:r>
              <a:rPr lang="zh-CN" altLang="zh-CN" sz="2200" dirty="0">
                <a:latin typeface="微软雅黑" panose="020B0503020204020204" pitchFamily="34" charset="-122"/>
              </a:rPr>
              <a:t>，严密防范和抑制网上攻击渗透行为</a:t>
            </a:r>
            <a:endParaRPr lang="zh-CN" altLang="en-US" sz="2200" dirty="0">
              <a:latin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0820" r="18641"/>
          <a:stretch/>
        </p:blipFill>
        <p:spPr>
          <a:xfrm>
            <a:off x="695400" y="1700808"/>
            <a:ext cx="5472608" cy="437775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96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1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49"/>
          <p:cNvSpPr txBox="1">
            <a:spLocks noChangeArrowheads="1"/>
          </p:cNvSpPr>
          <p:nvPr/>
        </p:nvSpPr>
        <p:spPr bwMode="auto">
          <a:xfrm>
            <a:off x="6026720" y="3048922"/>
            <a:ext cx="5037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457200" eaLnBrk="1" hangingPunct="1">
              <a:lnSpc>
                <a:spcPct val="150000"/>
              </a:lnSpc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marL="457200" indent="-457200" algn="just" hangingPunct="0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b="1" kern="0" spc="120" dirty="0">
                <a:solidFill>
                  <a:srgbClr val="C00000"/>
                </a:solidFill>
                <a:latin typeface="微软雅黑" panose="020B0503020204020204" pitchFamily="34" charset="-122"/>
              </a:rPr>
              <a:t>提高网络综合治理能力</a:t>
            </a:r>
            <a:r>
              <a:rPr lang="zh-CN" altLang="en-US" sz="2000" kern="0" spc="120" dirty="0">
                <a:latin typeface="微软雅黑" panose="020B0503020204020204" pitchFamily="34" charset="-122"/>
              </a:rPr>
              <a:t>，形成党委领导、政府管理、企业履责、社会监督、网民自律等综合治网格局</a:t>
            </a:r>
          </a:p>
        </p:txBody>
      </p:sp>
      <p:sp>
        <p:nvSpPr>
          <p:cNvPr id="28" name="矩形 27"/>
          <p:cNvSpPr/>
          <p:nvPr/>
        </p:nvSpPr>
        <p:spPr>
          <a:xfrm>
            <a:off x="6026720" y="1988840"/>
            <a:ext cx="5037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eaLnBrk="1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b="1" kern="0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整合相关机构职能</a:t>
            </a:r>
            <a:r>
              <a:rPr lang="zh-CN" altLang="en-US" sz="2000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，形成正面引导和依法管理相结合的网络治理强大合力</a:t>
            </a:r>
          </a:p>
        </p:txBody>
      </p:sp>
      <p:sp>
        <p:nvSpPr>
          <p:cNvPr id="29" name="文本框 49"/>
          <p:cNvSpPr txBox="1">
            <a:spLocks noChangeArrowheads="1"/>
          </p:cNvSpPr>
          <p:nvPr/>
        </p:nvSpPr>
        <p:spPr bwMode="auto">
          <a:xfrm>
            <a:off x="6026720" y="4478336"/>
            <a:ext cx="5037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457200" eaLnBrk="1" hangingPunct="1">
              <a:lnSpc>
                <a:spcPct val="150000"/>
              </a:lnSpc>
              <a:buFont typeface="Arial" panose="020B0604020202020204" pitchFamily="34" charset="0"/>
              <a:buNone/>
              <a:defRPr>
                <a:ea typeface="微软雅黑" panose="020B0503020204020204" pitchFamily="34" charset="-122"/>
              </a:defRPr>
            </a:lvl1pPr>
          </a:lstStyle>
          <a:p>
            <a:pPr marL="457200" indent="-457200" algn="just" hangingPunct="0">
              <a:lnSpc>
                <a:spcPct val="12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b="1" kern="0" spc="120" dirty="0">
                <a:solidFill>
                  <a:srgbClr val="C00000"/>
                </a:solidFill>
                <a:latin typeface="微软雅黑" panose="020B0503020204020204" pitchFamily="34" charset="-122"/>
              </a:rPr>
              <a:t>压实互联网企业主体责任</a:t>
            </a:r>
            <a:r>
              <a:rPr lang="zh-CN" altLang="en-US" sz="2000" kern="0" spc="120" dirty="0">
                <a:latin typeface="微软雅黑" panose="020B0503020204020204" pitchFamily="34" charset="-122"/>
              </a:rPr>
              <a:t>，强化管理部门监管责任，分清责任边界，确保责任落地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875643" y="562773"/>
            <a:ext cx="4440715" cy="581057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 eaLnBrk="1" hangingPunct="1">
              <a:lnSpc>
                <a:spcPct val="150000"/>
              </a:lnSpc>
              <a:defRPr sz="2400" b="1" kern="0" spc="12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hangingPunct="0"/>
            <a:r>
              <a:rPr lang="en-US" altLang="zh-CN" dirty="0">
                <a:solidFill>
                  <a:srgbClr val="000000"/>
                </a:solidFill>
              </a:rPr>
              <a:t>2</a:t>
            </a:r>
            <a:r>
              <a:rPr lang="zh-CN" altLang="en-US" dirty="0">
                <a:solidFill>
                  <a:srgbClr val="000000"/>
                </a:solidFill>
              </a:rPr>
              <a:t>. 建立网络综合治理体系</a:t>
            </a:r>
          </a:p>
        </p:txBody>
      </p:sp>
      <p:cxnSp>
        <p:nvCxnSpPr>
          <p:cNvPr id="35" name="直接箭头连接符 79">
            <a:extLst>
              <a:ext uri="{FF2B5EF4-FFF2-40B4-BE49-F238E27FC236}">
                <a16:creationId xmlns:a16="http://schemas.microsoft.com/office/drawing/2014/main" id="{D6FB3342-BA54-41A6-87D2-25E1FE79ED31}"/>
              </a:ext>
            </a:extLst>
          </p:cNvPr>
          <p:cNvCxnSpPr>
            <a:cxnSpLocks/>
          </p:cNvCxnSpPr>
          <p:nvPr/>
        </p:nvCxnSpPr>
        <p:spPr bwMode="auto">
          <a:xfrm>
            <a:off x="3287688" y="260648"/>
            <a:ext cx="8568952" cy="0"/>
          </a:xfrm>
          <a:prstGeom prst="straightConnector1">
            <a:avLst/>
          </a:prstGeom>
          <a:ln w="3175">
            <a:solidFill>
              <a:srgbClr val="900F13">
                <a:alpha val="50000"/>
              </a:srgb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325A626F-1C96-495F-93AF-4FEDB8B93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1" t="10389" r="17486" b="641"/>
          <a:stretch/>
        </p:blipFill>
        <p:spPr>
          <a:xfrm>
            <a:off x="947885" y="1700808"/>
            <a:ext cx="4788075" cy="404239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9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5518910" y="4022123"/>
            <a:ext cx="4992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defTabSz="91376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  <a:defRPr/>
            </a:pPr>
            <a:r>
              <a:rPr lang="zh-CN" altLang="en-US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依法惩治网络违法犯罪行为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，营造安全文明的网络环境</a:t>
            </a:r>
          </a:p>
        </p:txBody>
      </p:sp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3995252" y="562773"/>
            <a:ext cx="4201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tlCol="0">
            <a:spAutoFit/>
          </a:bodyPr>
          <a:lstStyle/>
          <a:p>
            <a:pPr algn="ctr" eaLnBrk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3. 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营造清朗的网络空间</a:t>
            </a:r>
          </a:p>
        </p:txBody>
      </p:sp>
      <p:sp>
        <p:nvSpPr>
          <p:cNvPr id="2" name="矩形 1"/>
          <p:cNvSpPr/>
          <p:nvPr/>
        </p:nvSpPr>
        <p:spPr>
          <a:xfrm>
            <a:off x="5518909" y="4998970"/>
            <a:ext cx="4992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376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加强网络伦理、网络文明建设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，建设健康网络生态</a:t>
            </a:r>
          </a:p>
        </p:txBody>
      </p:sp>
      <p:sp>
        <p:nvSpPr>
          <p:cNvPr id="5" name="矩形 4"/>
          <p:cNvSpPr/>
          <p:nvPr/>
        </p:nvSpPr>
        <p:spPr>
          <a:xfrm>
            <a:off x="5518908" y="1699095"/>
            <a:ext cx="499203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依法依规加强网络空间治理</a:t>
            </a:r>
            <a:r>
              <a:rPr lang="zh-CN" altLang="en-US" sz="2000" dirty="0">
                <a:ea typeface="微软雅黑" panose="020B0503020204020204" pitchFamily="34" charset="-122"/>
              </a:rPr>
              <a:t>，构建良好网络秩序</a:t>
            </a:r>
          </a:p>
        </p:txBody>
      </p:sp>
      <p:sp>
        <p:nvSpPr>
          <p:cNvPr id="6" name="矩形 5"/>
          <p:cNvSpPr/>
          <p:nvPr/>
        </p:nvSpPr>
        <p:spPr>
          <a:xfrm>
            <a:off x="5518909" y="2675943"/>
            <a:ext cx="499203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rgbClr val="C00000"/>
                </a:solidFill>
                <a:ea typeface="微软雅黑" panose="020B0503020204020204" pitchFamily="34" charset="-122"/>
              </a:rPr>
              <a:t>加强互联网领域立法</a:t>
            </a:r>
            <a:r>
              <a:rPr lang="zh-CN" altLang="en-US" sz="2000" dirty="0">
                <a:ea typeface="微软雅黑" panose="020B0503020204020204" pitchFamily="34" charset="-122"/>
              </a:rPr>
              <a:t>，完善网络信息服务、网络安全保护、网络社会管理等法律法规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C8E3323-30EE-4E32-B2A0-C317C1B4785F}"/>
              </a:ext>
            </a:extLst>
          </p:cNvPr>
          <p:cNvGrpSpPr/>
          <p:nvPr/>
        </p:nvGrpSpPr>
        <p:grpSpPr>
          <a:xfrm>
            <a:off x="1559496" y="1570509"/>
            <a:ext cx="3173498" cy="4314932"/>
            <a:chOff x="2046201" y="1543237"/>
            <a:chExt cx="3173498" cy="4314932"/>
          </a:xfrm>
        </p:grpSpPr>
        <p:pic>
          <p:nvPicPr>
            <p:cNvPr id="249" name="图片 248">
              <a:extLst>
                <a:ext uri="{FF2B5EF4-FFF2-40B4-BE49-F238E27FC236}">
                  <a16:creationId xmlns:a16="http://schemas.microsoft.com/office/drawing/2014/main" id="{B8156558-5E0B-418F-B338-CDC92AABB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201" y="1637835"/>
              <a:ext cx="2811550" cy="411876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6E0DE3A-4E1C-4922-8BD2-4290EB992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018" y="1590943"/>
              <a:ext cx="2880181" cy="4219307"/>
            </a:xfrm>
            <a:prstGeom prst="rect">
              <a:avLst/>
            </a:prstGeom>
          </p:spPr>
        </p:pic>
        <p:pic>
          <p:nvPicPr>
            <p:cNvPr id="248" name="图片 247">
              <a:extLst>
                <a:ext uri="{FF2B5EF4-FFF2-40B4-BE49-F238E27FC236}">
                  <a16:creationId xmlns:a16="http://schemas.microsoft.com/office/drawing/2014/main" id="{FE57AA30-BD00-4B45-9355-E68B96ED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4242" y="1543237"/>
              <a:ext cx="2945457" cy="431493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2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箭头连接符 79">
            <a:extLst>
              <a:ext uri="{FF2B5EF4-FFF2-40B4-BE49-F238E27FC236}">
                <a16:creationId xmlns:a16="http://schemas.microsoft.com/office/drawing/2014/main" id="{D6FB3342-BA54-41A6-87D2-25E1FE79ED31}"/>
              </a:ext>
            </a:extLst>
          </p:cNvPr>
          <p:cNvCxnSpPr>
            <a:cxnSpLocks/>
          </p:cNvCxnSpPr>
          <p:nvPr/>
        </p:nvCxnSpPr>
        <p:spPr bwMode="auto">
          <a:xfrm>
            <a:off x="3287688" y="260648"/>
            <a:ext cx="8568952" cy="0"/>
          </a:xfrm>
          <a:prstGeom prst="straightConnector1">
            <a:avLst/>
          </a:prstGeom>
          <a:ln w="3175">
            <a:solidFill>
              <a:srgbClr val="900F13">
                <a:alpha val="50000"/>
              </a:srgb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10393" y="1124423"/>
            <a:ext cx="5762103" cy="4762843"/>
            <a:chOff x="410393" y="1124423"/>
            <a:chExt cx="5762103" cy="4762843"/>
          </a:xfrm>
        </p:grpSpPr>
        <p:grpSp>
          <p:nvGrpSpPr>
            <p:cNvPr id="4" name="组合 3"/>
            <p:cNvGrpSpPr/>
            <p:nvPr/>
          </p:nvGrpSpPr>
          <p:grpSpPr>
            <a:xfrm>
              <a:off x="410393" y="1124423"/>
              <a:ext cx="5762103" cy="4762843"/>
              <a:chOff x="410393" y="1124423"/>
              <a:chExt cx="5762103" cy="4762843"/>
            </a:xfrm>
          </p:grpSpPr>
          <p:sp>
            <p:nvSpPr>
              <p:cNvPr id="7" name="圆角矩形 6">
                <a:extLst>
                  <a:ext uri="{FF2B5EF4-FFF2-40B4-BE49-F238E27FC236}">
                    <a16:creationId xmlns:a16="http://schemas.microsoft.com/office/drawing/2014/main" id="{A7CCD63C-9A30-45AE-9232-6747C9A289DF}"/>
                  </a:ext>
                </a:extLst>
              </p:cNvPr>
              <p:cNvSpPr/>
              <p:nvPr/>
            </p:nvSpPr>
            <p:spPr bwMode="auto">
              <a:xfrm>
                <a:off x="410393" y="1124423"/>
                <a:ext cx="5762103" cy="4762843"/>
              </a:xfrm>
              <a:prstGeom prst="roundRect">
                <a:avLst>
                  <a:gd name="adj" fmla="val 8856"/>
                </a:avLst>
              </a:prstGeom>
              <a:solidFill>
                <a:srgbClr val="FFFCD3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dirty="0"/>
              </a:p>
            </p:txBody>
          </p:sp>
          <p:sp>
            <p:nvSpPr>
              <p:cNvPr id="11" name="文本框 27669"/>
              <p:cNvSpPr txBox="1">
                <a:spLocks noChangeArrowheads="1"/>
              </p:cNvSpPr>
              <p:nvPr/>
            </p:nvSpPr>
            <p:spPr bwMode="auto">
              <a:xfrm>
                <a:off x="662589" y="2060848"/>
                <a:ext cx="5267616" cy="3372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indent="457200">
                  <a:lnSpc>
                    <a:spcPct val="90000"/>
                  </a:lnSpc>
                  <a:spcBef>
                    <a:spcPct val="40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1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100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20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20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20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20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20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20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indent="0" algn="just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ea typeface="微软雅黑" panose="020B0503020204020204" pitchFamily="34" charset="-122"/>
                  </a:rPr>
                  <a:t>　　网络空间是亿万民众共同的精神家园。网络空间天朗气清、生态良好，符合人民利益。网络空间乌烟瘴气、生态恶化，不符合人民利益。</a:t>
                </a:r>
                <a:endParaRPr lang="en-US" altLang="zh-CN" sz="1600" dirty="0">
                  <a:solidFill>
                    <a:srgbClr val="000000"/>
                  </a:solidFill>
                  <a:latin typeface="Helvetica" panose="020B0604020202020204" pitchFamily="34" charset="0"/>
                  <a:ea typeface="微软雅黑" panose="020B0503020204020204" pitchFamily="34" charset="-122"/>
                </a:endParaRPr>
              </a:p>
              <a:p>
                <a:pPr indent="0" algn="just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ea typeface="微软雅黑" panose="020B0503020204020204" pitchFamily="34" charset="-122"/>
                  </a:rPr>
                  <a:t>　　我们</a:t>
                </a:r>
                <a:r>
                  <a:rPr lang="zh-CN" alt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ea typeface="微软雅黑" panose="020B0503020204020204" pitchFamily="34" charset="-122"/>
                    <a:sym typeface="+mn-ea"/>
                  </a:rPr>
                  <a:t>要本着对社会负责、对人民负责的态度，依法加强网络空间治理，加强网络内容建设，做强网上正面宣传，培育积极健康、向上向善的网络文化，用社会主义核心价值观和人类优秀文明成果滋养人心、滋养社会，做到正能量充沛、主旋律高昂，为广大网民特别是青少年营造一个风清气正的网络空间。</a:t>
                </a:r>
                <a:endPara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839416" y="5445224"/>
                <a:ext cx="5066319" cy="2951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eaLnBrk="1" hangingPunct="1"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——2016</a:t>
                </a:r>
                <a:r>
                  <a:rPr lang="zh-CN" altLang="en-US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  <a:r>
                  <a:rPr lang="en-US" altLang="zh-CN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r>
                  <a:rPr lang="zh-CN" altLang="en-US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</a:t>
                </a:r>
                <a:r>
                  <a:rPr lang="en-US" altLang="zh-CN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19</a:t>
                </a:r>
                <a:r>
                  <a:rPr lang="zh-CN" altLang="en-US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日，习近平在网络安全和信息化工作座谈会上的讲话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62589" y="1257297"/>
              <a:ext cx="1038210" cy="699958"/>
              <a:chOff x="565333" y="1246144"/>
              <a:chExt cx="1038210" cy="699958"/>
            </a:xfrm>
          </p:grpSpPr>
          <p:pic>
            <p:nvPicPr>
              <p:cNvPr id="15" name="图片 2">
                <a:extLst>
                  <a:ext uri="{FF2B5EF4-FFF2-40B4-BE49-F238E27FC236}">
                    <a16:creationId xmlns:a16="http://schemas.microsoft.com/office/drawing/2014/main" id="{44092EDF-4894-4580-8D99-36A2EAAF3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333" y="1246144"/>
                <a:ext cx="704033" cy="699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文本框 3">
                <a:extLst>
                  <a:ext uri="{FF2B5EF4-FFF2-40B4-BE49-F238E27FC236}">
                    <a16:creationId xmlns:a16="http://schemas.microsoft.com/office/drawing/2014/main" id="{B1F56A03-DA0A-41E3-B6A9-E4815179FF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8044" y="1555404"/>
                <a:ext cx="385499" cy="390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24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语</a:t>
                </a: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FF5C387-72F4-44E8-84DA-F5C319B43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40" r="20053" b="-40"/>
          <a:stretch/>
        </p:blipFill>
        <p:spPr>
          <a:xfrm>
            <a:off x="6387900" y="1137339"/>
            <a:ext cx="5393708" cy="4751829"/>
          </a:xfrm>
          <a:prstGeom prst="roundRect">
            <a:avLst>
              <a:gd name="adj" fmla="val 857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_图片 1">
            <a:extLst>
              <a:ext uri="{FF2B5EF4-FFF2-40B4-BE49-F238E27FC236}">
                <a16:creationId xmlns:a16="http://schemas.microsoft.com/office/drawing/2014/main" id="{F1EEB0E4-A65C-42C5-A0B7-C5D16B810ED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5139"/>
          <a:stretch/>
        </p:blipFill>
        <p:spPr>
          <a:xfrm>
            <a:off x="0" y="-84317"/>
            <a:ext cx="12192000" cy="715720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BB806E11-A9F2-44C4-8CBE-88EB270D5205}"/>
              </a:ext>
            </a:extLst>
          </p:cNvPr>
          <p:cNvGrpSpPr/>
          <p:nvPr/>
        </p:nvGrpSpPr>
        <p:grpSpPr>
          <a:xfrm>
            <a:off x="1058474" y="1268760"/>
            <a:ext cx="10075052" cy="3960440"/>
            <a:chOff x="1066537" y="1279501"/>
            <a:chExt cx="10075052" cy="3589659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7BC1323-0AA1-4A7A-969C-438BD8978AAF}"/>
                </a:ext>
              </a:extLst>
            </p:cNvPr>
            <p:cNvSpPr/>
            <p:nvPr/>
          </p:nvSpPr>
          <p:spPr>
            <a:xfrm>
              <a:off x="1066537" y="1970090"/>
              <a:ext cx="10075052" cy="2899070"/>
            </a:xfrm>
            <a:prstGeom prst="roundRect">
              <a:avLst>
                <a:gd name="adj" fmla="val 7597"/>
              </a:avLst>
            </a:prstGeom>
            <a:solidFill>
              <a:srgbClr val="FFFC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Helvetica" panose="020B060402020202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7612DE7-7055-480D-9F05-174A19CDC707}"/>
                </a:ext>
              </a:extLst>
            </p:cNvPr>
            <p:cNvSpPr/>
            <p:nvPr/>
          </p:nvSpPr>
          <p:spPr>
            <a:xfrm>
              <a:off x="1066537" y="1279501"/>
              <a:ext cx="2552981" cy="530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CD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Helvetica" panose="020B0604020202020204" pitchFamily="34" charset="0"/>
                </a:rPr>
                <a:t>问题与思考</a:t>
              </a: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328C2B96-F31C-4669-802A-3C7FE7B88741}"/>
              </a:ext>
            </a:extLst>
          </p:cNvPr>
          <p:cNvSpPr/>
          <p:nvPr/>
        </p:nvSpPr>
        <p:spPr>
          <a:xfrm>
            <a:off x="1946719" y="2218264"/>
            <a:ext cx="8424936" cy="270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+mj-lt"/>
              <a:buAutoNum type="arabicPeriod"/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为什么意识形态工作是党的一项极端重要的工作？</a:t>
            </a:r>
          </a:p>
          <a:p>
            <a:pPr marL="457200" lvl="0" indent="-457200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+mj-lt"/>
              <a:buAutoNum type="arabicPeriod"/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如何看待意识形态领域形势的复杂性？</a:t>
            </a:r>
          </a:p>
          <a:p>
            <a:pPr marL="457200" lvl="0" indent="-457200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+mj-lt"/>
              <a:buAutoNum type="arabicPeriod"/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新时代如何牢牢掌握意识形态工作领导权？</a:t>
            </a:r>
          </a:p>
          <a:p>
            <a:pPr marL="457200" lvl="0" indent="-457200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+mj-lt"/>
              <a:buAutoNum type="arabicPeriod"/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如何打赢网络意识形态斗争？ </a:t>
            </a:r>
          </a:p>
        </p:txBody>
      </p:sp>
    </p:spTree>
    <p:extLst>
      <p:ext uri="{BB962C8B-B14F-4D97-AF65-F5344CB8AC3E}">
        <p14:creationId xmlns:p14="http://schemas.microsoft.com/office/powerpoint/2010/main" val="336101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89F897E-C662-41CC-91D1-65E8CA33DA2B}"/>
              </a:ext>
            </a:extLst>
          </p:cNvPr>
          <p:cNvGrpSpPr/>
          <p:nvPr/>
        </p:nvGrpSpPr>
        <p:grpSpPr>
          <a:xfrm>
            <a:off x="1847528" y="1335967"/>
            <a:ext cx="1141363" cy="3749217"/>
            <a:chOff x="1847528" y="1335967"/>
            <a:chExt cx="1141363" cy="3749217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26171375-C316-41B3-A1B0-389BAAE44B40}"/>
                </a:ext>
              </a:extLst>
            </p:cNvPr>
            <p:cNvGrpSpPr/>
            <p:nvPr/>
          </p:nvGrpSpPr>
          <p:grpSpPr>
            <a:xfrm>
              <a:off x="1847528" y="2850055"/>
              <a:ext cx="712215" cy="721040"/>
              <a:chOff x="1779744" y="1316662"/>
              <a:chExt cx="712215" cy="721040"/>
            </a:xfrm>
          </p:grpSpPr>
          <p:sp>
            <p:nvSpPr>
              <p:cNvPr id="22" name="Oval 17">
                <a:extLst>
                  <a:ext uri="{FF2B5EF4-FFF2-40B4-BE49-F238E27FC236}">
                    <a16:creationId xmlns:a16="http://schemas.microsoft.com/office/drawing/2014/main" id="{3E9D68DF-2A3F-477E-8FB6-5ABDD084C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9744" y="1316662"/>
                <a:ext cx="712215" cy="72104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宋体" panose="02010600030101010101" pitchFamily="2" charset="-122"/>
                  <a:cs typeface="Cordia New" panose="020B0304020202020204" pitchFamily="34" charset="-34"/>
                  <a:sym typeface="Helvetica" panose="020B0604020202020204" pitchFamily="34" charset="0"/>
                </a:endParaRPr>
              </a:p>
            </p:txBody>
          </p:sp>
          <p:sp>
            <p:nvSpPr>
              <p:cNvPr id="23" name="Freeform 94">
                <a:extLst>
                  <a:ext uri="{FF2B5EF4-FFF2-40B4-BE49-F238E27FC236}">
                    <a16:creationId xmlns:a16="http://schemas.microsoft.com/office/drawing/2014/main" id="{9FD61A4C-8E3E-4634-8E3A-1846037839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24520" y="1509764"/>
                <a:ext cx="422663" cy="334837"/>
              </a:xfrm>
              <a:custGeom>
                <a:avLst/>
                <a:gdLst>
                  <a:gd name="T0" fmla="*/ 76 w 77"/>
                  <a:gd name="T1" fmla="*/ 8 h 61"/>
                  <a:gd name="T2" fmla="*/ 75 w 77"/>
                  <a:gd name="T3" fmla="*/ 7 h 61"/>
                  <a:gd name="T4" fmla="*/ 75 w 77"/>
                  <a:gd name="T5" fmla="*/ 7 h 61"/>
                  <a:gd name="T6" fmla="*/ 71 w 77"/>
                  <a:gd name="T7" fmla="*/ 7 h 61"/>
                  <a:gd name="T8" fmla="*/ 71 w 77"/>
                  <a:gd name="T9" fmla="*/ 1 h 61"/>
                  <a:gd name="T10" fmla="*/ 69 w 77"/>
                  <a:gd name="T11" fmla="*/ 0 h 61"/>
                  <a:gd name="T12" fmla="*/ 67 w 77"/>
                  <a:gd name="T13" fmla="*/ 0 h 61"/>
                  <a:gd name="T14" fmla="*/ 38 w 77"/>
                  <a:gd name="T15" fmla="*/ 5 h 61"/>
                  <a:gd name="T16" fmla="*/ 10 w 77"/>
                  <a:gd name="T17" fmla="*/ 0 h 61"/>
                  <a:gd name="T18" fmla="*/ 8 w 77"/>
                  <a:gd name="T19" fmla="*/ 0 h 61"/>
                  <a:gd name="T20" fmla="*/ 6 w 77"/>
                  <a:gd name="T21" fmla="*/ 1 h 61"/>
                  <a:gd name="T22" fmla="*/ 6 w 77"/>
                  <a:gd name="T23" fmla="*/ 7 h 61"/>
                  <a:gd name="T24" fmla="*/ 2 w 77"/>
                  <a:gd name="T25" fmla="*/ 7 h 61"/>
                  <a:gd name="T26" fmla="*/ 1 w 77"/>
                  <a:gd name="T27" fmla="*/ 8 h 61"/>
                  <a:gd name="T28" fmla="*/ 0 w 77"/>
                  <a:gd name="T29" fmla="*/ 9 h 61"/>
                  <a:gd name="T30" fmla="*/ 0 w 77"/>
                  <a:gd name="T31" fmla="*/ 53 h 61"/>
                  <a:gd name="T32" fmla="*/ 2 w 77"/>
                  <a:gd name="T33" fmla="*/ 55 h 61"/>
                  <a:gd name="T34" fmla="*/ 4 w 77"/>
                  <a:gd name="T35" fmla="*/ 55 h 61"/>
                  <a:gd name="T36" fmla="*/ 35 w 77"/>
                  <a:gd name="T37" fmla="*/ 60 h 61"/>
                  <a:gd name="T38" fmla="*/ 36 w 77"/>
                  <a:gd name="T39" fmla="*/ 61 h 61"/>
                  <a:gd name="T40" fmla="*/ 41 w 77"/>
                  <a:gd name="T41" fmla="*/ 61 h 61"/>
                  <a:gd name="T42" fmla="*/ 42 w 77"/>
                  <a:gd name="T43" fmla="*/ 60 h 61"/>
                  <a:gd name="T44" fmla="*/ 73 w 77"/>
                  <a:gd name="T45" fmla="*/ 55 h 61"/>
                  <a:gd name="T46" fmla="*/ 75 w 77"/>
                  <a:gd name="T47" fmla="*/ 55 h 61"/>
                  <a:gd name="T48" fmla="*/ 77 w 77"/>
                  <a:gd name="T49" fmla="*/ 53 h 61"/>
                  <a:gd name="T50" fmla="*/ 77 w 77"/>
                  <a:gd name="T51" fmla="*/ 9 h 61"/>
                  <a:gd name="T52" fmla="*/ 76 w 77"/>
                  <a:gd name="T53" fmla="*/ 8 h 61"/>
                  <a:gd name="T54" fmla="*/ 3 w 77"/>
                  <a:gd name="T55" fmla="*/ 52 h 61"/>
                  <a:gd name="T56" fmla="*/ 3 w 77"/>
                  <a:gd name="T57" fmla="*/ 10 h 61"/>
                  <a:gd name="T58" fmla="*/ 6 w 77"/>
                  <a:gd name="T59" fmla="*/ 10 h 61"/>
                  <a:gd name="T60" fmla="*/ 6 w 77"/>
                  <a:gd name="T61" fmla="*/ 52 h 61"/>
                  <a:gd name="T62" fmla="*/ 4 w 77"/>
                  <a:gd name="T63" fmla="*/ 52 h 61"/>
                  <a:gd name="T64" fmla="*/ 3 w 77"/>
                  <a:gd name="T65" fmla="*/ 52 h 61"/>
                  <a:gd name="T66" fmla="*/ 9 w 77"/>
                  <a:gd name="T67" fmla="*/ 52 h 61"/>
                  <a:gd name="T68" fmla="*/ 9 w 77"/>
                  <a:gd name="T69" fmla="*/ 9 h 61"/>
                  <a:gd name="T70" fmla="*/ 9 w 77"/>
                  <a:gd name="T71" fmla="*/ 9 h 61"/>
                  <a:gd name="T72" fmla="*/ 9 w 77"/>
                  <a:gd name="T73" fmla="*/ 3 h 61"/>
                  <a:gd name="T74" fmla="*/ 10 w 77"/>
                  <a:gd name="T75" fmla="*/ 3 h 61"/>
                  <a:gd name="T76" fmla="*/ 37 w 77"/>
                  <a:gd name="T77" fmla="*/ 8 h 61"/>
                  <a:gd name="T78" fmla="*/ 37 w 77"/>
                  <a:gd name="T79" fmla="*/ 57 h 61"/>
                  <a:gd name="T80" fmla="*/ 9 w 77"/>
                  <a:gd name="T81" fmla="*/ 52 h 61"/>
                  <a:gd name="T82" fmla="*/ 40 w 77"/>
                  <a:gd name="T83" fmla="*/ 57 h 61"/>
                  <a:gd name="T84" fmla="*/ 40 w 77"/>
                  <a:gd name="T85" fmla="*/ 8 h 61"/>
                  <a:gd name="T86" fmla="*/ 67 w 77"/>
                  <a:gd name="T87" fmla="*/ 3 h 61"/>
                  <a:gd name="T88" fmla="*/ 68 w 77"/>
                  <a:gd name="T89" fmla="*/ 3 h 61"/>
                  <a:gd name="T90" fmla="*/ 68 w 77"/>
                  <a:gd name="T91" fmla="*/ 9 h 61"/>
                  <a:gd name="T92" fmla="*/ 68 w 77"/>
                  <a:gd name="T93" fmla="*/ 52 h 61"/>
                  <a:gd name="T94" fmla="*/ 40 w 77"/>
                  <a:gd name="T95" fmla="*/ 57 h 61"/>
                  <a:gd name="T96" fmla="*/ 74 w 77"/>
                  <a:gd name="T97" fmla="*/ 52 h 61"/>
                  <a:gd name="T98" fmla="*/ 73 w 77"/>
                  <a:gd name="T99" fmla="*/ 52 h 61"/>
                  <a:gd name="T100" fmla="*/ 71 w 77"/>
                  <a:gd name="T101" fmla="*/ 52 h 61"/>
                  <a:gd name="T102" fmla="*/ 71 w 77"/>
                  <a:gd name="T103" fmla="*/ 10 h 61"/>
                  <a:gd name="T104" fmla="*/ 74 w 77"/>
                  <a:gd name="T105" fmla="*/ 10 h 61"/>
                  <a:gd name="T106" fmla="*/ 74 w 77"/>
                  <a:gd name="T107" fmla="*/ 5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7" h="61">
                    <a:moveTo>
                      <a:pt x="76" y="8"/>
                    </a:move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1" y="0"/>
                      <a:pt x="70" y="0"/>
                      <a:pt x="69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56" y="0"/>
                      <a:pt x="43" y="1"/>
                      <a:pt x="38" y="5"/>
                    </a:cubicBezTo>
                    <a:cubicBezTo>
                      <a:pt x="34" y="1"/>
                      <a:pt x="21" y="0"/>
                      <a:pt x="1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0"/>
                      <a:pt x="6" y="1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1" y="55"/>
                      <a:pt x="2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24" y="55"/>
                      <a:pt x="35" y="59"/>
                      <a:pt x="35" y="60"/>
                    </a:cubicBezTo>
                    <a:cubicBezTo>
                      <a:pt x="35" y="60"/>
                      <a:pt x="36" y="61"/>
                      <a:pt x="36" y="61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61"/>
                      <a:pt x="41" y="60"/>
                      <a:pt x="42" y="60"/>
                    </a:cubicBezTo>
                    <a:cubicBezTo>
                      <a:pt x="42" y="59"/>
                      <a:pt x="53" y="55"/>
                      <a:pt x="73" y="55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6" y="55"/>
                      <a:pt x="77" y="54"/>
                      <a:pt x="77" y="53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7" y="8"/>
                      <a:pt x="77" y="8"/>
                      <a:pt x="76" y="8"/>
                    </a:cubicBezTo>
                    <a:close/>
                    <a:moveTo>
                      <a:pt x="3" y="52"/>
                    </a:moveTo>
                    <a:cubicBezTo>
                      <a:pt x="3" y="10"/>
                      <a:pt x="3" y="10"/>
                      <a:pt x="3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5" y="52"/>
                      <a:pt x="4" y="52"/>
                      <a:pt x="4" y="52"/>
                    </a:cubicBezTo>
                    <a:lnTo>
                      <a:pt x="3" y="52"/>
                    </a:lnTo>
                    <a:close/>
                    <a:moveTo>
                      <a:pt x="9" y="52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21" y="3"/>
                      <a:pt x="33" y="4"/>
                      <a:pt x="37" y="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5" y="55"/>
                      <a:pt x="23" y="52"/>
                      <a:pt x="9" y="52"/>
                    </a:cubicBezTo>
                    <a:close/>
                    <a:moveTo>
                      <a:pt x="40" y="57"/>
                    </a:moveTo>
                    <a:cubicBezTo>
                      <a:pt x="40" y="8"/>
                      <a:pt x="40" y="8"/>
                      <a:pt x="40" y="8"/>
                    </a:cubicBezTo>
                    <a:cubicBezTo>
                      <a:pt x="44" y="4"/>
                      <a:pt x="56" y="3"/>
                      <a:pt x="67" y="3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54" y="52"/>
                      <a:pt x="42" y="55"/>
                      <a:pt x="40" y="57"/>
                    </a:cubicBezTo>
                    <a:close/>
                    <a:moveTo>
                      <a:pt x="74" y="52"/>
                    </a:moveTo>
                    <a:cubicBezTo>
                      <a:pt x="73" y="52"/>
                      <a:pt x="73" y="52"/>
                      <a:pt x="73" y="52"/>
                    </a:cubicBezTo>
                    <a:cubicBezTo>
                      <a:pt x="72" y="52"/>
                      <a:pt x="72" y="52"/>
                      <a:pt x="71" y="52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4" y="10"/>
                      <a:pt x="74" y="10"/>
                      <a:pt x="74" y="10"/>
                    </a:cubicBezTo>
                    <a:lnTo>
                      <a:pt x="74" y="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宋体" panose="02010600030101010101" pitchFamily="2" charset="-122"/>
                  <a:cs typeface="Cordia New" panose="020B0304020202020204" pitchFamily="34" charset="-34"/>
                  <a:sym typeface="Helvetica" panose="020B0604020202020204" pitchFamily="34" charset="0"/>
                </a:endParaRPr>
              </a:p>
            </p:txBody>
          </p:sp>
        </p:grp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60F7F33C-487B-4786-8BDF-383B07BAA08E}"/>
                </a:ext>
              </a:extLst>
            </p:cNvPr>
            <p:cNvCxnSpPr>
              <a:cxnSpLocks/>
            </p:cNvCxnSpPr>
            <p:nvPr/>
          </p:nvCxnSpPr>
          <p:spPr>
            <a:xfrm>
              <a:off x="2988891" y="1335967"/>
              <a:ext cx="0" cy="374921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CE270634-10CF-4B0D-8591-902D245DA937}"/>
              </a:ext>
            </a:extLst>
          </p:cNvPr>
          <p:cNvSpPr txBox="1"/>
          <p:nvPr/>
        </p:nvSpPr>
        <p:spPr>
          <a:xfrm>
            <a:off x="3232090" y="1335967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" panose="020B0604020202020204" pitchFamily="34" charset="0"/>
              </a:rPr>
              <a:t>本讲小结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94ADDD6E-6A0C-4C99-A801-2DCED23E952B}"/>
              </a:ext>
            </a:extLst>
          </p:cNvPr>
          <p:cNvSpPr/>
          <p:nvPr/>
        </p:nvSpPr>
        <p:spPr>
          <a:xfrm>
            <a:off x="3287688" y="1901947"/>
            <a:ext cx="71653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>
              <a:lnSpc>
                <a:spcPct val="18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　面对意识形态领域复杂的形势和严峻的挑战，要用习近平新时代中国特色社会主义思想武装全党，坚决履行和落实意识形态工作责任制，以更有力的领导、更有效的举措，不断增强意识形态领域主导权和话语权，不断提升党、国家和民族的凝聚力、向心力。</a:t>
            </a:r>
          </a:p>
        </p:txBody>
      </p:sp>
    </p:spTree>
    <p:extLst>
      <p:ext uri="{BB962C8B-B14F-4D97-AF65-F5344CB8AC3E}">
        <p14:creationId xmlns:p14="http://schemas.microsoft.com/office/powerpoint/2010/main" val="18027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8C9312CD-9CA5-49F8-B03D-E96C8A44F33E}"/>
              </a:ext>
            </a:extLst>
          </p:cNvPr>
          <p:cNvGrpSpPr/>
          <p:nvPr/>
        </p:nvGrpSpPr>
        <p:grpSpPr>
          <a:xfrm>
            <a:off x="1940541" y="1652390"/>
            <a:ext cx="544451" cy="3648818"/>
            <a:chOff x="1234107" y="1340768"/>
            <a:chExt cx="544451" cy="3648818"/>
          </a:xfrm>
        </p:grpSpPr>
        <p:sp>
          <p:nvSpPr>
            <p:cNvPr id="31" name="任意多边形 24610">
              <a:extLst>
                <a:ext uri="{FF2B5EF4-FFF2-40B4-BE49-F238E27FC236}">
                  <a16:creationId xmlns:a16="http://schemas.microsoft.com/office/drawing/2014/main" id="{105F17F7-A895-46EB-8DD0-A9C86147A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4107" y="1340768"/>
              <a:ext cx="409575" cy="201949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cs"/>
                  <a:sym typeface="Songti SC Regular" charset="0"/>
                </a:rPr>
                <a:t>本讲内容</a:t>
              </a:r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44F5FA2C-A15A-4A18-A797-ABC4B94C4C8B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58" y="1340768"/>
              <a:ext cx="0" cy="3648818"/>
            </a:xfrm>
            <a:prstGeom prst="straightConnector1">
              <a:avLst/>
            </a:prstGeom>
            <a:ln>
              <a:solidFill>
                <a:srgbClr val="C00000">
                  <a:alpha val="50000"/>
                </a:srgbClr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100">
            <a:extLst>
              <a:ext uri="{FF2B5EF4-FFF2-40B4-BE49-F238E27FC236}">
                <a16:creationId xmlns:a16="http://schemas.microsoft.com/office/drawing/2014/main" id="{4DA2659D-9654-43BA-A40C-03A97A4D2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1" y="1628800"/>
            <a:ext cx="8764187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0" marR="0" lvl="0" indent="0" algn="l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" panose="020B0604020202020204" pitchFamily="34" charset="0"/>
              </a:rPr>
              <a:t>一、意识形态关乎旗帜、关乎道路、关乎国家政治安全</a:t>
            </a:r>
          </a:p>
        </p:txBody>
      </p:sp>
      <p:sp>
        <p:nvSpPr>
          <p:cNvPr id="67" name="TextBox 100">
            <a:extLst>
              <a:ext uri="{FF2B5EF4-FFF2-40B4-BE49-F238E27FC236}">
                <a16:creationId xmlns:a16="http://schemas.microsoft.com/office/drawing/2014/main" id="{D0DC6EAA-CE99-40C4-879B-BC23B8D25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1" y="2654952"/>
            <a:ext cx="7756080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0" marR="0" lvl="0" indent="0" algn="l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" panose="020B0604020202020204" pitchFamily="34" charset="0"/>
              </a:rPr>
              <a:t>二、意识形态领域形势依然复杂、挑战依然严峻</a:t>
            </a:r>
          </a:p>
        </p:txBody>
      </p:sp>
      <p:sp>
        <p:nvSpPr>
          <p:cNvPr id="68" name="TextBox 100">
            <a:extLst>
              <a:ext uri="{FF2B5EF4-FFF2-40B4-BE49-F238E27FC236}">
                <a16:creationId xmlns:a16="http://schemas.microsoft.com/office/drawing/2014/main" id="{D7EC714E-D06D-4E71-BB34-1E581919A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1" y="3681104"/>
            <a:ext cx="7175282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0" marR="0" lvl="0" indent="0" algn="l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" panose="020B0604020202020204" pitchFamily="34" charset="0"/>
              </a:rPr>
              <a:t>三、牢牢掌握意识形态工作领导权</a:t>
            </a:r>
          </a:p>
        </p:txBody>
      </p:sp>
      <p:sp>
        <p:nvSpPr>
          <p:cNvPr id="69" name="TextBox 100">
            <a:extLst>
              <a:ext uri="{FF2B5EF4-FFF2-40B4-BE49-F238E27FC236}">
                <a16:creationId xmlns:a16="http://schemas.microsoft.com/office/drawing/2014/main" id="{954F47FB-55C9-4B12-BE10-B69D42FF6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1" y="4707255"/>
            <a:ext cx="7175282" cy="5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marL="0" marR="0" lvl="0" indent="0" algn="l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" panose="020B0604020202020204" pitchFamily="34" charset="0"/>
              </a:rPr>
              <a:t>四、坚决打赢网络意识形态斗争</a:t>
            </a:r>
          </a:p>
        </p:txBody>
      </p:sp>
    </p:spTree>
    <p:extLst>
      <p:ext uri="{BB962C8B-B14F-4D97-AF65-F5344CB8AC3E}">
        <p14:creationId xmlns:p14="http://schemas.microsoft.com/office/powerpoint/2010/main" val="26541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05A1D0-9941-49D7-9D79-BE9C0759B287}"/>
              </a:ext>
            </a:extLst>
          </p:cNvPr>
          <p:cNvSpPr/>
          <p:nvPr/>
        </p:nvSpPr>
        <p:spPr>
          <a:xfrm>
            <a:off x="789227" y="2833550"/>
            <a:ext cx="10613546" cy="1384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tx1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pitchFamily="34" charset="-122"/>
              </a:rPr>
              <a:t>意识形态对一个政党、一个国家、一个民族的</a:t>
            </a:r>
            <a:endParaRPr lang="en-US" altLang="zh-CN" sz="3600" b="1" dirty="0">
              <a:solidFill>
                <a:schemeClr val="tx1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cs typeface="微软雅黑" panose="020B0503020204020204" pitchFamily="34" charset="-122"/>
            </a:endParaRPr>
          </a:p>
          <a:p>
            <a:pPr lvl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tx1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pitchFamily="34" charset="-122"/>
              </a:rPr>
              <a:t>生存发展至关重要</a:t>
            </a:r>
            <a:endParaRPr lang="en-US" altLang="zh-CN" sz="3600" b="1" dirty="0">
              <a:solidFill>
                <a:schemeClr val="tx1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2" name="TextBox 100">
            <a:extLst>
              <a:ext uri="{FF2B5EF4-FFF2-40B4-BE49-F238E27FC236}">
                <a16:creationId xmlns:a16="http://schemas.microsoft.com/office/drawing/2014/main" id="{218456A2-636C-4F41-8CE6-EC06E101A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572" y="1902710"/>
            <a:ext cx="9944825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9" rIns="91436" bIns="45719" anchor="ctr">
            <a:spAutoFit/>
          </a:bodyPr>
          <a:lstStyle>
            <a:lvl1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1pPr>
            <a:lvl2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2pPr>
            <a:lvl3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3pPr>
            <a:lvl4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4pPr>
            <a:lvl5pPr defTabSz="1828800"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5pPr>
            <a:lvl6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6pPr>
            <a:lvl7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7pPr>
            <a:lvl8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8pPr>
            <a:lvl9pPr defTabSz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600">
                <a:solidFill>
                  <a:srgbClr val="000000"/>
                </a:solidFill>
                <a:latin typeface="Helvetica" panose="020B0604020202020204" pitchFamily="34" charset="0"/>
                <a:sym typeface="Helvetica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一、意识形态关乎旗帜、关乎道路、关乎国家政治安全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A75B1BFA-0DF0-4B65-A6BA-14389A19CD98}"/>
              </a:ext>
            </a:extLst>
          </p:cNvPr>
          <p:cNvCxnSpPr/>
          <p:nvPr/>
        </p:nvCxnSpPr>
        <p:spPr>
          <a:xfrm>
            <a:off x="1056000" y="2708141"/>
            <a:ext cx="10080000" cy="0"/>
          </a:xfrm>
          <a:prstGeom prst="straightConnector1">
            <a:avLst/>
          </a:prstGeom>
          <a:ln w="127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76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56FC72-7089-4470-88A1-B7980959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29979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902585" y="1279440"/>
            <a:ext cx="83868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0700"/>
              </a:buClr>
            </a:pPr>
            <a:r>
              <a:rPr lang="zh-CN" altLang="en-US" sz="2000" spc="100" dirty="0">
                <a:solidFill>
                  <a:schemeClr val="tx1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</a:rPr>
              <a:t>　　在集中精力进行经济建设的同时，必须一刻也不放松和削弱意识形态工作。一个政权的瓦解往往是从</a:t>
            </a:r>
            <a:r>
              <a:rPr lang="zh-CN" altLang="en-US" sz="2000" b="1" spc="100" dirty="0">
                <a:solidFill>
                  <a:srgbClr val="C00000"/>
                </a:solidFill>
                <a:latin typeface="Microsoft YaHei"/>
                <a:ea typeface="Microsoft YaHei"/>
                <a:cs typeface="Microsoft YaHei"/>
              </a:rPr>
              <a:t>思想领域开始</a:t>
            </a:r>
            <a:r>
              <a:rPr lang="zh-CN" altLang="en-US" sz="2000" spc="100" dirty="0">
                <a:solidFill>
                  <a:schemeClr val="tx1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</a:rPr>
              <a:t>的，政治动荡、政权更迭可能在一夜之间发生，但</a:t>
            </a:r>
            <a:r>
              <a:rPr lang="zh-CN" altLang="en-US" sz="2000" b="1" spc="100" dirty="0">
                <a:solidFill>
                  <a:srgbClr val="C00000"/>
                </a:solidFill>
                <a:latin typeface="Microsoft YaHei"/>
                <a:ea typeface="Microsoft YaHei"/>
                <a:cs typeface="Microsoft YaHei"/>
              </a:rPr>
              <a:t>思想演化是个长期过程</a:t>
            </a:r>
            <a:r>
              <a:rPr lang="zh-CN" altLang="en-US" sz="2000" spc="100" dirty="0">
                <a:solidFill>
                  <a:schemeClr val="tx1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lang="zh-CN" altLang="en-US" sz="2000" b="1" spc="100" dirty="0">
                <a:solidFill>
                  <a:srgbClr val="C00000"/>
                </a:solidFill>
                <a:latin typeface="Microsoft YaHei"/>
                <a:ea typeface="Microsoft YaHei"/>
                <a:cs typeface="Microsoft YaHei"/>
              </a:rPr>
              <a:t>思想防线被攻破了</a:t>
            </a:r>
            <a:r>
              <a:rPr lang="zh-CN" altLang="en-US" sz="2000" spc="100" dirty="0">
                <a:solidFill>
                  <a:schemeClr val="tx1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lang="zh-CN" altLang="en-US" sz="2000" b="1" spc="100" dirty="0">
                <a:solidFill>
                  <a:srgbClr val="C00000"/>
                </a:solidFill>
                <a:latin typeface="Microsoft YaHei"/>
                <a:ea typeface="Microsoft YaHei"/>
                <a:cs typeface="Microsoft YaHei"/>
              </a:rPr>
              <a:t>其他防线就很难守住</a:t>
            </a:r>
            <a:r>
              <a:rPr lang="zh-CN" altLang="en-US" sz="2000" spc="100" dirty="0">
                <a:solidFill>
                  <a:schemeClr val="tx1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  <p:sp>
        <p:nvSpPr>
          <p:cNvPr id="70667" name="矩形 116"/>
          <p:cNvSpPr>
            <a:spLocks noChangeArrowheads="1"/>
          </p:cNvSpPr>
          <p:nvPr/>
        </p:nvSpPr>
        <p:spPr bwMode="auto">
          <a:xfrm>
            <a:off x="2868876" y="558205"/>
            <a:ext cx="6454249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意识形态工作是党的一项极端重要的工作</a:t>
            </a:r>
          </a:p>
        </p:txBody>
      </p:sp>
    </p:spTree>
    <p:extLst>
      <p:ext uri="{BB962C8B-B14F-4D97-AF65-F5344CB8AC3E}">
        <p14:creationId xmlns:p14="http://schemas.microsoft.com/office/powerpoint/2010/main" val="395216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06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EF8902-68C7-4130-8CD9-23D7B298ED67}"/>
              </a:ext>
            </a:extLst>
          </p:cNvPr>
          <p:cNvGrpSpPr/>
          <p:nvPr/>
        </p:nvGrpSpPr>
        <p:grpSpPr>
          <a:xfrm>
            <a:off x="4929356" y="1813325"/>
            <a:ext cx="6343855" cy="2758958"/>
            <a:chOff x="4929356" y="1813325"/>
            <a:chExt cx="6343855" cy="2758958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AE618D7B-D9BC-4971-8E1F-249764213BDB}"/>
                </a:ext>
              </a:extLst>
            </p:cNvPr>
            <p:cNvSpPr/>
            <p:nvPr/>
          </p:nvSpPr>
          <p:spPr>
            <a:xfrm>
              <a:off x="4973211" y="1872283"/>
              <a:ext cx="6300000" cy="2700000"/>
            </a:xfrm>
            <a:prstGeom prst="roundRect">
              <a:avLst>
                <a:gd name="adj" fmla="val 8068"/>
              </a:avLst>
            </a:prstGeom>
            <a:solidFill>
              <a:srgbClr val="F89A7B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1514AB95-7D11-42CF-80E0-24CE775CEEE1}"/>
                </a:ext>
              </a:extLst>
            </p:cNvPr>
            <p:cNvSpPr/>
            <p:nvPr/>
          </p:nvSpPr>
          <p:spPr>
            <a:xfrm>
              <a:off x="4929356" y="1813325"/>
              <a:ext cx="6300000" cy="2700000"/>
            </a:xfrm>
            <a:prstGeom prst="roundRect">
              <a:avLst>
                <a:gd name="adj" fmla="val 8068"/>
              </a:avLst>
            </a:prstGeom>
            <a:solidFill>
              <a:srgbClr val="FFFFF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 bwMode="auto">
          <a:xfrm>
            <a:off x="5542643" y="2192441"/>
            <a:ext cx="5073427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　在意识形态领域斗争上，我们没有任何妥协、退让的余地，必须把意识形态工作的领导权牢牢掌握在手中，任何时候都不能旁落，否则就要犯无可挽回的历史性错误。</a:t>
            </a:r>
          </a:p>
        </p:txBody>
      </p:sp>
      <p:sp>
        <p:nvSpPr>
          <p:cNvPr id="31" name="îş1îḍé">
            <a:extLst>
              <a:ext uri="{FF2B5EF4-FFF2-40B4-BE49-F238E27FC236}">
                <a16:creationId xmlns:a16="http://schemas.microsoft.com/office/drawing/2014/main" id="{14781901-8359-4CC1-B527-43EA5AC16C1B}"/>
              </a:ext>
            </a:extLst>
          </p:cNvPr>
          <p:cNvSpPr/>
          <p:nvPr/>
        </p:nvSpPr>
        <p:spPr>
          <a:xfrm>
            <a:off x="1977890" y="4288904"/>
            <a:ext cx="1728000" cy="576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19" name="îş1îḍé">
            <a:extLst>
              <a:ext uri="{FF2B5EF4-FFF2-40B4-BE49-F238E27FC236}">
                <a16:creationId xmlns:a16="http://schemas.microsoft.com/office/drawing/2014/main" id="{C5B747FC-90F5-4C37-AFEB-78CF66598763}"/>
              </a:ext>
            </a:extLst>
          </p:cNvPr>
          <p:cNvSpPr/>
          <p:nvPr/>
        </p:nvSpPr>
        <p:spPr>
          <a:xfrm>
            <a:off x="1798138" y="4188499"/>
            <a:ext cx="2087505" cy="722598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20" name="îş1îḍé">
            <a:extLst>
              <a:ext uri="{FF2B5EF4-FFF2-40B4-BE49-F238E27FC236}">
                <a16:creationId xmlns:a16="http://schemas.microsoft.com/office/drawing/2014/main" id="{C5D523BB-B89C-4C06-AF55-2615DDDA7A2C}"/>
              </a:ext>
            </a:extLst>
          </p:cNvPr>
          <p:cNvSpPr/>
          <p:nvPr/>
        </p:nvSpPr>
        <p:spPr>
          <a:xfrm>
            <a:off x="1480092" y="4036099"/>
            <a:ext cx="2723597" cy="939172"/>
          </a:xfrm>
          <a:prstGeom prst="ellipse">
            <a:avLst/>
          </a:prstGeom>
          <a:noFill/>
          <a:ln w="12700" cmpd="sng"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2" name="ïş1îḋé">
            <a:extLst>
              <a:ext uri="{FF2B5EF4-FFF2-40B4-BE49-F238E27FC236}">
                <a16:creationId xmlns:a16="http://schemas.microsoft.com/office/drawing/2014/main" id="{22C984AA-FA00-43A6-ADB8-0D486CBD15B5}"/>
              </a:ext>
            </a:extLst>
          </p:cNvPr>
          <p:cNvSpPr/>
          <p:nvPr/>
        </p:nvSpPr>
        <p:spPr>
          <a:xfrm rot="8100000">
            <a:off x="1861453" y="1310218"/>
            <a:ext cx="1984593" cy="1984593"/>
          </a:xfrm>
          <a:prstGeom prst="teardrop">
            <a:avLst>
              <a:gd name="adj" fmla="val 132936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5000">
                <a:schemeClr val="accent4">
                  <a:lumMod val="95000"/>
                  <a:lumOff val="5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76200">
            <a:noFill/>
          </a:ln>
          <a:effectLst>
            <a:outerShdw blurRad="508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BCBD6FC-B48A-4CD7-9B3B-AFC91E64C896}"/>
              </a:ext>
            </a:extLst>
          </p:cNvPr>
          <p:cNvGrpSpPr/>
          <p:nvPr/>
        </p:nvGrpSpPr>
        <p:grpSpPr>
          <a:xfrm>
            <a:off x="2416576" y="1458060"/>
            <a:ext cx="912024" cy="1932840"/>
            <a:chOff x="2564705" y="1477110"/>
            <a:chExt cx="912024" cy="1932840"/>
          </a:xfrm>
          <a:effectLst>
            <a:outerShdw blurRad="50800" dist="38100" dir="5400000" algn="t" rotWithShape="0">
              <a:schemeClr val="accent4">
                <a:lumMod val="50000"/>
                <a:alpha val="40000"/>
              </a:schemeClr>
            </a:outerShdw>
          </a:effectLst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7902A26-077C-4F2B-9F99-65FBF4C927AC}"/>
                </a:ext>
              </a:extLst>
            </p:cNvPr>
            <p:cNvSpPr txBox="1"/>
            <p:nvPr/>
          </p:nvSpPr>
          <p:spPr>
            <a:xfrm>
              <a:off x="2584177" y="1504620"/>
              <a:ext cx="892552" cy="190533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600" spc="-3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领导权</a:t>
              </a:r>
              <a:endParaRPr lang="id-ID" altLang="zh-CN" sz="4600" spc="-300" dirty="0">
                <a:solidFill>
                  <a:schemeClr val="accent1">
                    <a:lumMod val="40000"/>
                    <a:lumOff val="6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38E91F8-2FF8-4379-9584-5F7D0C6C1541}"/>
                </a:ext>
              </a:extLst>
            </p:cNvPr>
            <p:cNvSpPr txBox="1"/>
            <p:nvPr/>
          </p:nvSpPr>
          <p:spPr>
            <a:xfrm>
              <a:off x="2564705" y="1477110"/>
              <a:ext cx="892552" cy="190533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600" spc="-300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领导权</a:t>
              </a:r>
              <a:endParaRPr lang="id-ID" altLang="zh-CN" sz="4600" spc="-3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 animBg="1"/>
      <p:bldP spid="19" grpId="0" animBg="1"/>
      <p:bldP spid="2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1775519" y="1543151"/>
            <a:ext cx="86409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ea typeface="微软雅黑" panose="020B0503020204020204" pitchFamily="34" charset="-122"/>
              </a:rPr>
              <a:t>　　巩固马克思主义在意识形态领域的指导地位，巩固全党全国各族人民团结奋斗的共同思想基础，是意识形态工作的根本任务。</a:t>
            </a:r>
          </a:p>
        </p:txBody>
      </p:sp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3802666" y="551043"/>
            <a:ext cx="4593597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b="1" kern="0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意识形态工作的根本任务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784145" y="3284166"/>
            <a:ext cx="8640961" cy="2052000"/>
            <a:chOff x="1784145" y="3284166"/>
            <a:chExt cx="8640961" cy="2052000"/>
          </a:xfrm>
        </p:grpSpPr>
        <p:grpSp>
          <p:nvGrpSpPr>
            <p:cNvPr id="6" name="组合 5"/>
            <p:cNvGrpSpPr/>
            <p:nvPr/>
          </p:nvGrpSpPr>
          <p:grpSpPr>
            <a:xfrm>
              <a:off x="1784145" y="3284166"/>
              <a:ext cx="8640961" cy="2052000"/>
              <a:chOff x="1775519" y="3637846"/>
              <a:chExt cx="8640961" cy="2052000"/>
            </a:xfrm>
          </p:grpSpPr>
          <p:sp>
            <p:nvSpPr>
              <p:cNvPr id="2" name="圆角矩形 9"/>
              <p:cNvSpPr/>
              <p:nvPr/>
            </p:nvSpPr>
            <p:spPr bwMode="auto">
              <a:xfrm>
                <a:off x="1775519" y="3637846"/>
                <a:ext cx="8640961" cy="2052000"/>
              </a:xfrm>
              <a:prstGeom prst="roundRect">
                <a:avLst>
                  <a:gd name="adj" fmla="val 9915"/>
                </a:avLst>
              </a:prstGeom>
              <a:solidFill>
                <a:srgbClr val="FFFCD2"/>
              </a:solid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dirty="0"/>
              </a:p>
            </p:txBody>
          </p:sp>
          <p:sp>
            <p:nvSpPr>
              <p:cNvPr id="3" name="矩形 2"/>
              <p:cNvSpPr>
                <a:spLocks noChangeArrowheads="1"/>
              </p:cNvSpPr>
              <p:nvPr/>
            </p:nvSpPr>
            <p:spPr bwMode="auto">
              <a:xfrm>
                <a:off x="3368963" y="3816192"/>
                <a:ext cx="5481368" cy="1338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zh-CN" altLang="en-US" dirty="0">
                    <a:ea typeface="微软雅黑" panose="020B0503020204020204" pitchFamily="34" charset="-122"/>
                  </a:rPr>
                  <a:t>　　宣传思想工作就是要巩固马克思主义在意识形态领域的指导地位，巩固全党全国人民团结奋斗的共同思想基础。</a:t>
                </a:r>
                <a:endParaRPr lang="en-US" altLang="zh-CN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794040" y="5193448"/>
                <a:ext cx="495349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eaLnBrk="1" hangingPunct="1">
                  <a:buFont typeface="Arial" panose="020B0604020202020204" pitchFamily="34" charset="0"/>
                  <a:buNone/>
                </a:pPr>
                <a:r>
                  <a:rPr lang="en-US" altLang="zh-CN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——2013</a:t>
                </a:r>
                <a:r>
                  <a:rPr lang="zh-CN" altLang="en-US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  <a:r>
                  <a:rPr lang="en-US" altLang="zh-CN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</a:t>
                </a:r>
                <a:r>
                  <a:rPr lang="zh-CN" altLang="en-US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</a:t>
                </a:r>
                <a:r>
                  <a:rPr lang="en-US" altLang="zh-CN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19</a:t>
                </a:r>
                <a:r>
                  <a:rPr lang="zh-CN" altLang="en-US" sz="1200" dirty="0">
                    <a:solidFill>
                      <a:schemeClr val="tx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日，习近平在全国宣传思想工作会议上的讲话</a:t>
                </a:r>
              </a:p>
            </p:txBody>
          </p:sp>
        </p:grpSp>
        <p:pic>
          <p:nvPicPr>
            <p:cNvPr id="16" name="图片 122">
              <a:extLst>
                <a:ext uri="{FF2B5EF4-FFF2-40B4-BE49-F238E27FC236}">
                  <a16:creationId xmlns:a16="http://schemas.microsoft.com/office/drawing/2014/main" id="{D9A29F2E-FFBD-42AA-9D5A-0103BB53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2338" y="3405951"/>
              <a:ext cx="1299387" cy="12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组合 16"/>
            <p:cNvGrpSpPr/>
            <p:nvPr/>
          </p:nvGrpSpPr>
          <p:grpSpPr>
            <a:xfrm>
              <a:off x="2016066" y="3573038"/>
              <a:ext cx="1038210" cy="699958"/>
              <a:chOff x="565333" y="1246144"/>
              <a:chExt cx="1038210" cy="699958"/>
            </a:xfrm>
          </p:grpSpPr>
          <p:pic>
            <p:nvPicPr>
              <p:cNvPr id="18" name="图片 2">
                <a:extLst>
                  <a:ext uri="{FF2B5EF4-FFF2-40B4-BE49-F238E27FC236}">
                    <a16:creationId xmlns:a16="http://schemas.microsoft.com/office/drawing/2014/main" id="{44092EDF-4894-4580-8D99-36A2EAAF3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333" y="1246144"/>
                <a:ext cx="704033" cy="699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文本框 3">
                <a:extLst>
                  <a:ext uri="{FF2B5EF4-FFF2-40B4-BE49-F238E27FC236}">
                    <a16:creationId xmlns:a16="http://schemas.microsoft.com/office/drawing/2014/main" id="{B1F56A03-DA0A-41E3-B6A9-E4815179FF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8044" y="1555404"/>
                <a:ext cx="385499" cy="390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24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语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自定义设计方案">
  <a:themeElements>
    <a:clrScheme name="高教社PPT">
      <a:dk1>
        <a:srgbClr val="3E3A3A"/>
      </a:dk1>
      <a:lt1>
        <a:srgbClr val="FFFFFF"/>
      </a:lt1>
      <a:dk2>
        <a:srgbClr val="44546A"/>
      </a:dk2>
      <a:lt2>
        <a:srgbClr val="E7E6E6"/>
      </a:lt2>
      <a:accent1>
        <a:srgbClr val="A41D16"/>
      </a:accent1>
      <a:accent2>
        <a:srgbClr val="D75F0B"/>
      </a:accent2>
      <a:accent3>
        <a:srgbClr val="FFC000"/>
      </a:accent3>
      <a:accent4>
        <a:srgbClr val="F46638"/>
      </a:accent4>
      <a:accent5>
        <a:srgbClr val="CACAC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000FF"/>
      </a:hlink>
      <a:folHlink>
        <a:srgbClr val="FF00FF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高教社PPT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高教社PPT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885</Words>
  <Application>Microsoft Office PowerPoint</Application>
  <PresentationFormat>宽屏</PresentationFormat>
  <Paragraphs>143</Paragraphs>
  <Slides>40</Slides>
  <Notes>19</Notes>
  <HiddenSlides>0</HiddenSlides>
  <MMClips>3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60" baseType="lpstr">
      <vt:lpstr>Avenir Roman</vt:lpstr>
      <vt:lpstr>Heiti SC Medium</vt:lpstr>
      <vt:lpstr>Songti SC Regular</vt:lpstr>
      <vt:lpstr>等线</vt:lpstr>
      <vt:lpstr>等线 Light</vt:lpstr>
      <vt:lpstr>方正汉简简体</vt:lpstr>
      <vt:lpstr>方正黑体简体</vt:lpstr>
      <vt:lpstr>黑体</vt:lpstr>
      <vt:lpstr>华文行楷</vt:lpstr>
      <vt:lpstr>华文新魏</vt:lpstr>
      <vt:lpstr>华文中宋</vt:lpstr>
      <vt:lpstr>宋体</vt:lpstr>
      <vt:lpstr>Microsoft YaHei</vt:lpstr>
      <vt:lpstr>Microsoft YaHei</vt:lpstr>
      <vt:lpstr>Arial</vt:lpstr>
      <vt:lpstr>Calibri</vt:lpstr>
      <vt:lpstr>Cordia New</vt:lpstr>
      <vt:lpstr>Helvetica</vt:lpstr>
      <vt:lpstr>Wingdings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2018-10-23T12:19:59Z</dcterms:created>
  <dcterms:modified xsi:type="dcterms:W3CDTF">2018-11-22T14:49:51Z</dcterms:modified>
</cp:coreProperties>
</file>