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3.xml" ContentType="application/vnd.openxmlformats-officedocument.presentationml.tag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43"/>
  </p:notesMasterIdLst>
  <p:sldIdLst>
    <p:sldId id="807" r:id="rId2"/>
    <p:sldId id="793" r:id="rId3"/>
    <p:sldId id="794" r:id="rId4"/>
    <p:sldId id="574" r:id="rId5"/>
    <p:sldId id="585" r:id="rId6"/>
    <p:sldId id="546" r:id="rId7"/>
    <p:sldId id="542" r:id="rId8"/>
    <p:sldId id="493" r:id="rId9"/>
    <p:sldId id="527" r:id="rId10"/>
    <p:sldId id="470" r:id="rId11"/>
    <p:sldId id="494" r:id="rId12"/>
    <p:sldId id="495" r:id="rId13"/>
    <p:sldId id="808" r:id="rId14"/>
    <p:sldId id="525" r:id="rId15"/>
    <p:sldId id="496" r:id="rId16"/>
    <p:sldId id="497" r:id="rId17"/>
    <p:sldId id="523" r:id="rId18"/>
    <p:sldId id="800" r:id="rId19"/>
    <p:sldId id="500" r:id="rId20"/>
    <p:sldId id="446" r:id="rId21"/>
    <p:sldId id="501" r:id="rId22"/>
    <p:sldId id="502" r:id="rId23"/>
    <p:sldId id="503" r:id="rId24"/>
    <p:sldId id="504" r:id="rId25"/>
    <p:sldId id="505" r:id="rId26"/>
    <p:sldId id="506" r:id="rId27"/>
    <p:sldId id="508" r:id="rId28"/>
    <p:sldId id="507" r:id="rId29"/>
    <p:sldId id="545" r:id="rId30"/>
    <p:sldId id="510" r:id="rId31"/>
    <p:sldId id="511" r:id="rId32"/>
    <p:sldId id="512" r:id="rId33"/>
    <p:sldId id="520" r:id="rId34"/>
    <p:sldId id="452" r:id="rId35"/>
    <p:sldId id="799" r:id="rId36"/>
    <p:sldId id="805" r:id="rId37"/>
    <p:sldId id="806" r:id="rId38"/>
    <p:sldId id="802" r:id="rId39"/>
    <p:sldId id="516" r:id="rId40"/>
    <p:sldId id="547" r:id="rId41"/>
    <p:sldId id="801" r:id="rId42"/>
  </p:sldIdLst>
  <p:sldSz cx="12192000" cy="6858000"/>
  <p:notesSz cx="6858000" cy="9144000"/>
  <p:defaultTextStyle>
    <a:defPPr>
      <a:defRPr lang="zh-CN"/>
    </a:defPPr>
    <a:lvl1pPr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1pPr>
    <a:lvl2pPr marL="227330" indent="2305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2pPr>
    <a:lvl3pPr marL="455930" indent="4591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3pPr>
    <a:lvl4pPr marL="684530" indent="6877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4pPr>
    <a:lvl5pPr marL="913130" indent="9163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5pPr>
    <a:lvl6pPr marL="22860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6pPr>
    <a:lvl7pPr marL="27432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7pPr>
    <a:lvl8pPr marL="32004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8pPr>
    <a:lvl9pPr marL="36576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9pPr>
  </p:defaultTextStyle>
  <p:extLst>
    <p:ext uri="{EFAFB233-063F-42B5-8137-9DF3F51BA10A}">
      <p15:sldGuideLst xmlns:p15="http://schemas.microsoft.com/office/powerpoint/2012/main">
        <p15:guide id="1" orient="horz" pos="2115" userDrawn="1">
          <p15:clr>
            <a:srgbClr val="A4A3A4"/>
          </p15:clr>
        </p15:guide>
        <p15:guide id="3" orient="horz" pos="346" userDrawn="1">
          <p15:clr>
            <a:srgbClr val="A4A3A4"/>
          </p15:clr>
        </p15:guide>
        <p15:guide id="4" pos="937" userDrawn="1">
          <p15:clr>
            <a:srgbClr val="A4A3A4"/>
          </p15:clr>
        </p15:guide>
        <p15:guide id="5" pos="483" userDrawn="1">
          <p15:clr>
            <a:srgbClr val="A4A3A4"/>
          </p15:clr>
        </p15:guide>
        <p15:guide id="6" pos="719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作者"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C5D04"/>
    <a:srgbClr val="FD8603"/>
    <a:srgbClr val="F55159"/>
    <a:srgbClr val="F32A32"/>
    <a:srgbClr val="E7242C"/>
    <a:srgbClr val="D71921"/>
    <a:srgbClr val="C00000"/>
    <a:srgbClr val="FFFFF5"/>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72" autoAdjust="0"/>
    <p:restoredTop sz="94247" autoAdjust="0"/>
  </p:normalViewPr>
  <p:slideViewPr>
    <p:cSldViewPr showGuides="1">
      <p:cViewPr varScale="1">
        <p:scale>
          <a:sx n="70" d="100"/>
          <a:sy n="70" d="100"/>
        </p:scale>
        <p:origin x="416" y="56"/>
      </p:cViewPr>
      <p:guideLst>
        <p:guide orient="horz" pos="2115"/>
        <p:guide orient="horz" pos="346"/>
        <p:guide pos="937"/>
        <p:guide pos="483"/>
        <p:guide pos="7197"/>
      </p:guideLst>
    </p:cSldViewPr>
  </p:slideViewPr>
  <p:notesTextViewPr>
    <p:cViewPr>
      <p:scale>
        <a:sx n="100" d="100"/>
        <a:sy n="100" d="100"/>
      </p:scale>
      <p:origin x="0" y="0"/>
    </p:cViewPr>
  </p:notesTextViewPr>
  <p:sorterViewPr>
    <p:cViewPr>
      <p:scale>
        <a:sx n="100" d="100"/>
        <a:sy n="100" d="100"/>
      </p:scale>
      <p:origin x="0" y="-1081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3.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城镇居民收入(元)</c:v>
                </c:pt>
              </c:strCache>
            </c:strRef>
          </c:tx>
          <c:spPr>
            <a:solidFill>
              <a:srgbClr val="F55159"/>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General</c:formatCode>
                <c:ptCount val="5"/>
                <c:pt idx="0">
                  <c:v>18488</c:v>
                </c:pt>
                <c:pt idx="1">
                  <c:v>19968</c:v>
                </c:pt>
                <c:pt idx="2">
                  <c:v>21392</c:v>
                </c:pt>
                <c:pt idx="3">
                  <c:v>23079</c:v>
                </c:pt>
                <c:pt idx="4">
                  <c:v>24445</c:v>
                </c:pt>
              </c:numCache>
            </c:numRef>
          </c:val>
          <c:extLst xmlns:c16r2="http://schemas.microsoft.com/office/drawing/2015/06/chart">
            <c:ext xmlns:c16="http://schemas.microsoft.com/office/drawing/2014/chart" uri="{C3380CC4-5D6E-409C-BE32-E72D297353CC}">
              <c16:uniqueId val="{00000000-5010-4214-B153-FDC29C16164E}"/>
            </c:ext>
          </c:extLst>
        </c:ser>
        <c:ser>
          <c:idx val="1"/>
          <c:order val="1"/>
          <c:tx>
            <c:strRef>
              <c:f>Sheet1!$C$1</c:f>
              <c:strCache>
                <c:ptCount val="1"/>
                <c:pt idx="0">
                  <c:v>农村居民收入（元）</c:v>
                </c:pt>
              </c:strCache>
            </c:strRef>
          </c:tx>
          <c:spPr>
            <a:solidFill>
              <a:schemeClr val="accent4">
                <a:lumMod val="60000"/>
                <a:lumOff val="40000"/>
              </a:schemeClr>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General</c:formatCode>
                <c:ptCount val="5"/>
                <c:pt idx="0">
                  <c:v>7485</c:v>
                </c:pt>
                <c:pt idx="1">
                  <c:v>8383</c:v>
                </c:pt>
                <c:pt idx="2">
                  <c:v>9223</c:v>
                </c:pt>
                <c:pt idx="3">
                  <c:v>10130</c:v>
                </c:pt>
                <c:pt idx="4">
                  <c:v>10955</c:v>
                </c:pt>
              </c:numCache>
            </c:numRef>
          </c:val>
          <c:extLst xmlns:c16r2="http://schemas.microsoft.com/office/drawing/2015/06/chart">
            <c:ext xmlns:c16="http://schemas.microsoft.com/office/drawing/2014/chart" uri="{C3380CC4-5D6E-409C-BE32-E72D297353CC}">
              <c16:uniqueId val="{00000001-5010-4214-B153-FDC29C16164E}"/>
            </c:ext>
          </c:extLst>
        </c:ser>
        <c:dLbls>
          <c:showLegendKey val="0"/>
          <c:showVal val="0"/>
          <c:showCatName val="0"/>
          <c:showSerName val="0"/>
          <c:showPercent val="0"/>
          <c:showBubbleSize val="0"/>
        </c:dLbls>
        <c:gapWidth val="100"/>
        <c:overlap val="-24"/>
        <c:axId val="716824816"/>
        <c:axId val="716825992"/>
      </c:barChart>
      <c:catAx>
        <c:axId val="71682481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716825992"/>
        <c:crosses val="autoZero"/>
        <c:auto val="1"/>
        <c:lblAlgn val="ctr"/>
        <c:lblOffset val="100"/>
        <c:noMultiLvlLbl val="0"/>
      </c:catAx>
      <c:valAx>
        <c:axId val="7168259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CN"/>
          </a:p>
        </c:txPr>
        <c:crossAx val="71682481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chemeClr val="accent4">
                <a:lumMod val="60000"/>
                <a:lumOff val="40000"/>
              </a:schemeClr>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mn-cs"/>
                  </a:defRPr>
                </a:pPr>
                <a:endParaRPr lang="zh-CN"/>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上海市</c:v>
                </c:pt>
                <c:pt idx="1">
                  <c:v>湖北省</c:v>
                </c:pt>
                <c:pt idx="2">
                  <c:v>西藏自治区</c:v>
                </c:pt>
              </c:strCache>
            </c:strRef>
          </c:cat>
          <c:val>
            <c:numRef>
              <c:f>Sheet1!$B$2:$B$4</c:f>
              <c:numCache>
                <c:formatCode>General</c:formatCode>
                <c:ptCount val="3"/>
                <c:pt idx="0">
                  <c:v>49617</c:v>
                </c:pt>
                <c:pt idx="1">
                  <c:v>19391</c:v>
                </c:pt>
                <c:pt idx="2">
                  <c:v>9743</c:v>
                </c:pt>
              </c:numCache>
            </c:numRef>
          </c:val>
          <c:extLst xmlns:c16r2="http://schemas.microsoft.com/office/drawing/2015/06/chart">
            <c:ext xmlns:c16="http://schemas.microsoft.com/office/drawing/2014/chart" uri="{C3380CC4-5D6E-409C-BE32-E72D297353CC}">
              <c16:uniqueId val="{00000000-88FA-45E7-8833-F4863D972797}"/>
            </c:ext>
          </c:extLst>
        </c:ser>
        <c:dLbls>
          <c:showLegendKey val="0"/>
          <c:showVal val="0"/>
          <c:showCatName val="0"/>
          <c:showSerName val="0"/>
          <c:showPercent val="0"/>
          <c:showBubbleSize val="0"/>
        </c:dLbls>
        <c:gapWidth val="100"/>
        <c:overlap val="-24"/>
        <c:axId val="716823640"/>
        <c:axId val="716819328"/>
      </c:barChart>
      <c:catAx>
        <c:axId val="71682364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716819328"/>
        <c:crosses val="autoZero"/>
        <c:auto val="1"/>
        <c:lblAlgn val="ctr"/>
        <c:lblOffset val="100"/>
        <c:noMultiLvlLbl val="0"/>
      </c:catAx>
      <c:valAx>
        <c:axId val="7168193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716823640"/>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zh-CN" altLang="en-US" sz="1600" b="1" dirty="0">
                <a:latin typeface="微软雅黑" panose="020B0503020204020204" pitchFamily="34" charset="-122"/>
                <a:ea typeface="微软雅黑" panose="020B0503020204020204" pitchFamily="34" charset="-122"/>
              </a:rPr>
              <a:t>京津冀</a:t>
            </a:r>
            <a:r>
              <a:rPr lang="en-US" altLang="zh-CN" sz="1600" b="1" dirty="0">
                <a:latin typeface="微软雅黑" panose="020B0503020204020204" pitchFamily="34" charset="-122"/>
                <a:ea typeface="微软雅黑" panose="020B0503020204020204" pitchFamily="34" charset="-122"/>
              </a:rPr>
              <a:t>PM</a:t>
            </a:r>
            <a:r>
              <a:rPr lang="en-US" altLang="zh-CN" sz="1000" b="1" dirty="0">
                <a:latin typeface="微软雅黑" panose="020B0503020204020204" pitchFamily="34" charset="-122"/>
                <a:ea typeface="微软雅黑" panose="020B0503020204020204" pitchFamily="34" charset="-122"/>
              </a:rPr>
              <a:t>2.5</a:t>
            </a:r>
            <a:r>
              <a:rPr lang="zh-CN" altLang="en-US" sz="1600" b="1" dirty="0">
                <a:latin typeface="微软雅黑" panose="020B0503020204020204" pitchFamily="34" charset="-122"/>
                <a:ea typeface="微软雅黑" panose="020B0503020204020204" pitchFamily="34" charset="-122"/>
              </a:rPr>
              <a:t>年平均浓度（单位： 微克</a:t>
            </a:r>
            <a:r>
              <a:rPr lang="en-US" altLang="zh-CN" sz="1600" b="1"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立方米）</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barChart>
        <c:barDir val="col"/>
        <c:grouping val="clustered"/>
        <c:varyColors val="0"/>
        <c:ser>
          <c:idx val="0"/>
          <c:order val="0"/>
          <c:tx>
            <c:strRef>
              <c:f>Sheet1!$B$1</c:f>
              <c:strCache>
                <c:ptCount val="1"/>
                <c:pt idx="0">
                  <c:v>北京</c:v>
                </c:pt>
              </c:strCache>
            </c:strRef>
          </c:tx>
          <c:spPr>
            <a:solidFill>
              <a:schemeClr val="accent1"/>
            </a:solidFill>
            <a:ln>
              <a:noFill/>
            </a:ln>
            <a:effectLst/>
          </c:spPr>
          <c:invertIfNegative val="0"/>
          <c:cat>
            <c:strRef>
              <c:f>Sheet1!$A$2:$A$6</c:f>
              <c:strCache>
                <c:ptCount val="5"/>
                <c:pt idx="0">
                  <c:v>2012年</c:v>
                </c:pt>
                <c:pt idx="1">
                  <c:v>2014年</c:v>
                </c:pt>
                <c:pt idx="2">
                  <c:v>2015年</c:v>
                </c:pt>
                <c:pt idx="3">
                  <c:v>2016年</c:v>
                </c:pt>
                <c:pt idx="4">
                  <c:v>2017年</c:v>
                </c:pt>
              </c:strCache>
            </c:strRef>
          </c:cat>
          <c:val>
            <c:numRef>
              <c:f>Sheet1!$B$2:$B$6</c:f>
              <c:numCache>
                <c:formatCode>General</c:formatCode>
                <c:ptCount val="5"/>
                <c:pt idx="0">
                  <c:v>88</c:v>
                </c:pt>
                <c:pt idx="1">
                  <c:v>83</c:v>
                </c:pt>
                <c:pt idx="2">
                  <c:v>80</c:v>
                </c:pt>
                <c:pt idx="3">
                  <c:v>70</c:v>
                </c:pt>
                <c:pt idx="4">
                  <c:v>57</c:v>
                </c:pt>
              </c:numCache>
            </c:numRef>
          </c:val>
          <c:extLst xmlns:c16r2="http://schemas.microsoft.com/office/drawing/2015/06/chart">
            <c:ext xmlns:c16="http://schemas.microsoft.com/office/drawing/2014/chart" uri="{C3380CC4-5D6E-409C-BE32-E72D297353CC}">
              <c16:uniqueId val="{00000000-F3A1-4B78-A8DB-4FA41E7B3A97}"/>
            </c:ext>
          </c:extLst>
        </c:ser>
        <c:ser>
          <c:idx val="1"/>
          <c:order val="1"/>
          <c:tx>
            <c:strRef>
              <c:f>Sheet1!$C$1</c:f>
              <c:strCache>
                <c:ptCount val="1"/>
                <c:pt idx="0">
                  <c:v>天津</c:v>
                </c:pt>
              </c:strCache>
            </c:strRef>
          </c:tx>
          <c:spPr>
            <a:solidFill>
              <a:schemeClr val="accent2"/>
            </a:solidFill>
            <a:ln>
              <a:noFill/>
            </a:ln>
            <a:effectLst/>
          </c:spPr>
          <c:invertIfNegative val="0"/>
          <c:cat>
            <c:strRef>
              <c:f>Sheet1!$A$2:$A$6</c:f>
              <c:strCache>
                <c:ptCount val="5"/>
                <c:pt idx="0">
                  <c:v>2012年</c:v>
                </c:pt>
                <c:pt idx="1">
                  <c:v>2014年</c:v>
                </c:pt>
                <c:pt idx="2">
                  <c:v>2015年</c:v>
                </c:pt>
                <c:pt idx="3">
                  <c:v>2016年</c:v>
                </c:pt>
                <c:pt idx="4">
                  <c:v>2017年</c:v>
                </c:pt>
              </c:strCache>
            </c:strRef>
          </c:cat>
          <c:val>
            <c:numRef>
              <c:f>Sheet1!$C$2:$C$6</c:f>
              <c:numCache>
                <c:formatCode>General</c:formatCode>
                <c:ptCount val="5"/>
                <c:pt idx="0">
                  <c:v>96</c:v>
                </c:pt>
                <c:pt idx="1">
                  <c:v>80</c:v>
                </c:pt>
                <c:pt idx="2">
                  <c:v>67</c:v>
                </c:pt>
                <c:pt idx="3">
                  <c:v>67</c:v>
                </c:pt>
                <c:pt idx="4">
                  <c:v>60</c:v>
                </c:pt>
              </c:numCache>
            </c:numRef>
          </c:val>
          <c:extLst xmlns:c16r2="http://schemas.microsoft.com/office/drawing/2015/06/chart">
            <c:ext xmlns:c16="http://schemas.microsoft.com/office/drawing/2014/chart" uri="{C3380CC4-5D6E-409C-BE32-E72D297353CC}">
              <c16:uniqueId val="{00000001-F3A1-4B78-A8DB-4FA41E7B3A97}"/>
            </c:ext>
          </c:extLst>
        </c:ser>
        <c:ser>
          <c:idx val="2"/>
          <c:order val="2"/>
          <c:tx>
            <c:strRef>
              <c:f>Sheet1!$D$1</c:f>
              <c:strCache>
                <c:ptCount val="1"/>
                <c:pt idx="0">
                  <c:v>河北</c:v>
                </c:pt>
              </c:strCache>
            </c:strRef>
          </c:tx>
          <c:spPr>
            <a:solidFill>
              <a:schemeClr val="accent6">
                <a:lumMod val="60000"/>
                <a:lumOff val="40000"/>
              </a:schemeClr>
            </a:solidFill>
            <a:ln>
              <a:noFill/>
            </a:ln>
            <a:effectLst/>
          </c:spPr>
          <c:invertIfNegative val="0"/>
          <c:cat>
            <c:strRef>
              <c:f>Sheet1!$A$2:$A$6</c:f>
              <c:strCache>
                <c:ptCount val="5"/>
                <c:pt idx="0">
                  <c:v>2012年</c:v>
                </c:pt>
                <c:pt idx="1">
                  <c:v>2014年</c:v>
                </c:pt>
                <c:pt idx="2">
                  <c:v>2015年</c:v>
                </c:pt>
                <c:pt idx="3">
                  <c:v>2016年</c:v>
                </c:pt>
                <c:pt idx="4">
                  <c:v>2017年</c:v>
                </c:pt>
              </c:strCache>
            </c:strRef>
          </c:cat>
          <c:val>
            <c:numRef>
              <c:f>Sheet1!$D$2:$D$6</c:f>
              <c:numCache>
                <c:formatCode>General</c:formatCode>
                <c:ptCount val="5"/>
                <c:pt idx="0">
                  <c:v>106</c:v>
                </c:pt>
                <c:pt idx="1">
                  <c:v>92</c:v>
                </c:pt>
                <c:pt idx="2">
                  <c:v>75</c:v>
                </c:pt>
                <c:pt idx="3">
                  <c:v>68</c:v>
                </c:pt>
                <c:pt idx="4">
                  <c:v>62</c:v>
                </c:pt>
              </c:numCache>
            </c:numRef>
          </c:val>
          <c:extLst xmlns:c16r2="http://schemas.microsoft.com/office/drawing/2015/06/chart">
            <c:ext xmlns:c16="http://schemas.microsoft.com/office/drawing/2014/chart" uri="{C3380CC4-5D6E-409C-BE32-E72D297353CC}">
              <c16:uniqueId val="{00000002-F3A1-4B78-A8DB-4FA41E7B3A97}"/>
            </c:ext>
          </c:extLst>
        </c:ser>
        <c:dLbls>
          <c:showLegendKey val="0"/>
          <c:showVal val="0"/>
          <c:showCatName val="0"/>
          <c:showSerName val="0"/>
          <c:showPercent val="0"/>
          <c:showBubbleSize val="0"/>
        </c:dLbls>
        <c:gapWidth val="219"/>
        <c:overlap val="-27"/>
        <c:axId val="822321480"/>
        <c:axId val="822324224"/>
      </c:barChart>
      <c:catAx>
        <c:axId val="822321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822324224"/>
        <c:crosses val="autoZero"/>
        <c:auto val="1"/>
        <c:lblAlgn val="ctr"/>
        <c:lblOffset val="100"/>
        <c:noMultiLvlLbl val="0"/>
      </c:catAx>
      <c:valAx>
        <c:axId val="822324224"/>
        <c:scaling>
          <c:orientation val="minMax"/>
          <c:max val="1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822321480"/>
        <c:crosses val="autoZero"/>
        <c:crossBetween val="between"/>
        <c:majorUnit val="15"/>
      </c:valAx>
      <c:spPr>
        <a:noFill/>
        <a:ln>
          <a:noFill/>
        </a:ln>
        <a:effectLst/>
      </c:spPr>
    </c:plotArea>
    <c:legend>
      <c:legendPos val="r"/>
      <c:layout>
        <c:manualLayout>
          <c:xMode val="edge"/>
          <c:yMode val="edge"/>
          <c:x val="0.41897022637795278"/>
          <c:y val="9.745293445786575E-2"/>
          <c:w val="0.45134227362204726"/>
          <c:h val="0.16263704708187457"/>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64514" name="幻灯片图像占位符 5120"/>
          <p:cNvSpPr>
            <a:spLocks noGrp="1" noRot="1" noChangeAspect="1" noChangeArrowheads="1"/>
          </p:cNvSpPr>
          <p:nvPr>
            <p:ph type="sldImg" idx="4294967295"/>
          </p:nvPr>
        </p:nvSpPr>
        <p:spPr bwMode="auto">
          <a:xfrm>
            <a:off x="381000" y="68580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sp>
      <p:sp>
        <p:nvSpPr>
          <p:cNvPr id="9219" name="文本占位符 5121"/>
          <p:cNvSpPr>
            <a:spLocks noGrp="1" noChangeArrowheads="1"/>
          </p:cNvSpPr>
          <p:nvPr>
            <p:ph type="body" sz="quarter" idx="9"/>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lstStyle/>
          <a:p>
            <a:pPr lvl="0"/>
            <a:r>
              <a:rPr lang="en-US" altLang="zh-CN" noProof="0">
                <a:sym typeface="Avenir Roman" charset="0"/>
              </a:rPr>
              <a:t>Click to edit Master text styles</a:t>
            </a:r>
          </a:p>
          <a:p>
            <a:pPr lvl="1"/>
            <a:r>
              <a:rPr lang="en-US" altLang="zh-CN" noProof="0">
                <a:sym typeface="Avenir Roman" charset="0"/>
              </a:rPr>
              <a:t>Second level</a:t>
            </a:r>
          </a:p>
          <a:p>
            <a:pPr lvl="2"/>
            <a:r>
              <a:rPr lang="en-US" altLang="zh-CN" noProof="0">
                <a:sym typeface="Avenir Roman" charset="0"/>
              </a:rPr>
              <a:t>Third level</a:t>
            </a:r>
          </a:p>
          <a:p>
            <a:pPr lvl="3"/>
            <a:r>
              <a:rPr lang="en-US" altLang="zh-CN" noProof="0">
                <a:sym typeface="Avenir Roman" charset="0"/>
              </a:rPr>
              <a:t>Fourth level</a:t>
            </a:r>
          </a:p>
          <a:p>
            <a:pPr lvl="4"/>
            <a:r>
              <a:rPr lang="en-US" altLang="zh-CN" noProof="0">
                <a:sym typeface="Avenir Roman" charset="0"/>
              </a:rPr>
              <a:t>Fifth level</a:t>
            </a:r>
          </a:p>
        </p:txBody>
      </p:sp>
    </p:spTree>
    <p:extLst>
      <p:ext uri="{BB962C8B-B14F-4D97-AF65-F5344CB8AC3E}">
        <p14:creationId xmlns:p14="http://schemas.microsoft.com/office/powerpoint/2010/main" val="2592084023"/>
      </p:ext>
    </p:extLst>
  </p:cSld>
  <p:clrMap bg1="lt1" tx1="dk1" bg2="lt2" tx2="dk2" accent1="accent1" accent2="accent2" accent3="accent3" accent4="accent4" accent5="accent5" accent6="accent6" hlink="hlink" folHlink="folHlink"/>
  <p:notesStyle>
    <a:lvl1pPr algn="l" defTabSz="226695" rtl="0" eaLnBrk="0" fontAlgn="base" hangingPunct="0">
      <a:lnSpc>
        <a:spcPct val="125000"/>
      </a:lnSpc>
      <a:spcBef>
        <a:spcPct val="0"/>
      </a:spcBef>
      <a:spcAft>
        <a:spcPct val="0"/>
      </a:spcAft>
      <a:defRPr sz="1200" kern="1200">
        <a:solidFill>
          <a:srgbClr val="000000"/>
        </a:solidFill>
        <a:latin typeface="Avenir Roman" charset="0"/>
        <a:sym typeface="Avenir Roman" charset="0"/>
      </a:defRPr>
    </a:lvl1pPr>
    <a:lvl2pPr marL="113030" lvl="1" algn="l" defTabSz="226695" rtl="0" eaLnBrk="0" fontAlgn="base" hangingPunct="0">
      <a:lnSpc>
        <a:spcPct val="125000"/>
      </a:lnSpc>
      <a:spcBef>
        <a:spcPct val="0"/>
      </a:spcBef>
      <a:spcAft>
        <a:spcPct val="0"/>
      </a:spcAft>
      <a:defRPr sz="1200" kern="1200">
        <a:solidFill>
          <a:srgbClr val="000000"/>
        </a:solidFill>
        <a:latin typeface="Avenir Roman" charset="0"/>
        <a:sym typeface="Avenir Roman" charset="0"/>
      </a:defRPr>
    </a:lvl2pPr>
    <a:lvl3pPr marL="227330" lvl="2" algn="l" defTabSz="226695" rtl="0" eaLnBrk="0" fontAlgn="base" hangingPunct="0">
      <a:lnSpc>
        <a:spcPct val="125000"/>
      </a:lnSpc>
      <a:spcBef>
        <a:spcPct val="0"/>
      </a:spcBef>
      <a:spcAft>
        <a:spcPct val="0"/>
      </a:spcAft>
      <a:defRPr sz="1200" kern="1200">
        <a:solidFill>
          <a:srgbClr val="000000"/>
        </a:solidFill>
        <a:latin typeface="Avenir Roman" charset="0"/>
        <a:sym typeface="Avenir Roman" charset="0"/>
      </a:defRPr>
    </a:lvl3pPr>
    <a:lvl4pPr marL="341630" lvl="3" algn="l" defTabSz="226695" rtl="0" eaLnBrk="0" fontAlgn="base" hangingPunct="0">
      <a:lnSpc>
        <a:spcPct val="125000"/>
      </a:lnSpc>
      <a:spcBef>
        <a:spcPct val="0"/>
      </a:spcBef>
      <a:spcAft>
        <a:spcPct val="0"/>
      </a:spcAft>
      <a:defRPr sz="1200" kern="1200">
        <a:solidFill>
          <a:srgbClr val="000000"/>
        </a:solidFill>
        <a:latin typeface="Avenir Roman" charset="0"/>
        <a:sym typeface="Avenir Roman" charset="0"/>
      </a:defRPr>
    </a:lvl4pPr>
    <a:lvl5pPr marL="455930" lvl="4" algn="l" defTabSz="226695" rtl="0" eaLnBrk="0" fontAlgn="base" hangingPunct="0">
      <a:lnSpc>
        <a:spcPct val="125000"/>
      </a:lnSpc>
      <a:spcBef>
        <a:spcPct val="0"/>
      </a:spcBef>
      <a:spcAft>
        <a:spcPct val="0"/>
      </a:spcAft>
      <a:defRPr sz="1200" kern="1200">
        <a:solidFill>
          <a:srgbClr val="000000"/>
        </a:solidFill>
        <a:latin typeface="Avenir Roman" charset="0"/>
        <a:sym typeface="Avenir Roman" charset="0"/>
      </a:defRPr>
    </a:lvl5pPr>
    <a:lvl6pPr marL="1143000" lvl="5" indent="0" algn="l" defTabSz="227965" rtl="0" eaLnBrk="1" fontAlgn="base" latinLnBrk="0" hangingPunct="0">
      <a:lnSpc>
        <a:spcPct val="125000"/>
      </a:lnSpc>
      <a:spcBef>
        <a:spcPct val="0"/>
      </a:spcBef>
      <a:spcAft>
        <a:spcPct val="0"/>
      </a:spcAft>
      <a:buNone/>
      <a:defRPr sz="1200" b="0" i="0" u="none" kern="1200" baseline="0">
        <a:solidFill>
          <a:srgbClr val="000000"/>
        </a:solidFill>
        <a:latin typeface="Avenir Roman" charset="0"/>
        <a:sym typeface="Avenir Roman" charset="0"/>
      </a:defRPr>
    </a:lvl6pPr>
    <a:lvl7pPr marL="1371600" lvl="6" indent="0" algn="l" defTabSz="227965" rtl="0" eaLnBrk="1" fontAlgn="base" latinLnBrk="0" hangingPunct="0">
      <a:lnSpc>
        <a:spcPct val="125000"/>
      </a:lnSpc>
      <a:spcBef>
        <a:spcPct val="0"/>
      </a:spcBef>
      <a:spcAft>
        <a:spcPct val="0"/>
      </a:spcAft>
      <a:buNone/>
      <a:defRPr sz="1200" b="0" i="0" u="none" kern="1200" baseline="0">
        <a:solidFill>
          <a:srgbClr val="000000"/>
        </a:solidFill>
        <a:latin typeface="Avenir Roman" charset="0"/>
        <a:sym typeface="Avenir Roman" charset="0"/>
      </a:defRPr>
    </a:lvl7pPr>
    <a:lvl8pPr marL="1600200" lvl="7" indent="0" algn="l" defTabSz="227965" rtl="0" eaLnBrk="1" fontAlgn="base" latinLnBrk="0" hangingPunct="0">
      <a:lnSpc>
        <a:spcPct val="125000"/>
      </a:lnSpc>
      <a:spcBef>
        <a:spcPct val="0"/>
      </a:spcBef>
      <a:spcAft>
        <a:spcPct val="0"/>
      </a:spcAft>
      <a:buNone/>
      <a:defRPr sz="1200" b="0" i="0" u="none" kern="1200" baseline="0">
        <a:solidFill>
          <a:srgbClr val="000000"/>
        </a:solidFill>
        <a:latin typeface="Avenir Roman" charset="0"/>
        <a:sym typeface="Avenir Roman" charset="0"/>
      </a:defRPr>
    </a:lvl8pPr>
    <a:lvl9pPr marL="1828800" lvl="8" indent="0" algn="l" defTabSz="227965" rtl="0" eaLnBrk="1" fontAlgn="base" latinLnBrk="0" hangingPunct="0">
      <a:lnSpc>
        <a:spcPct val="125000"/>
      </a:lnSpc>
      <a:spcBef>
        <a:spcPct val="0"/>
      </a:spcBef>
      <a:spcAft>
        <a:spcPct val="0"/>
      </a:spcAft>
      <a:buNone/>
      <a:defRPr sz="1200" b="0" i="0" u="none" kern="1200" baseline="0">
        <a:solidFill>
          <a:srgbClr val="000000"/>
        </a:solidFill>
        <a:latin typeface="Avenir Roman" charset="0"/>
        <a:sym typeface="Avenir Roman" charset="0"/>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CD13579-0D12-448D-ABF9-DACA33660BD9}" type="slidenum">
              <a:rPr lang="zh-CN" altLang="en-US" smtClean="0"/>
              <a:t>1</a:t>
            </a:fld>
            <a:endParaRPr lang="zh-CN" altLang="en-US"/>
          </a:p>
        </p:txBody>
      </p:sp>
    </p:spTree>
    <p:extLst>
      <p:ext uri="{BB962C8B-B14F-4D97-AF65-F5344CB8AC3E}">
        <p14:creationId xmlns:p14="http://schemas.microsoft.com/office/powerpoint/2010/main" val="419425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387829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97941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35613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477907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1278640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819083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910851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5"/>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253BEF8-6B7C-49C3-9182-DA51C1D9A25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82967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页">
    <p:spTree>
      <p:nvGrpSpPr>
        <p:cNvPr id="1" name=""/>
        <p:cNvGrpSpPr/>
        <p:nvPr/>
      </p:nvGrpSpPr>
      <p:grpSpPr>
        <a:xfrm>
          <a:off x="0" y="0"/>
          <a:ext cx="0" cy="0"/>
          <a:chOff x="0" y="0"/>
          <a:chExt cx="0" cy="0"/>
        </a:xfrm>
      </p:grpSpPr>
      <p:pic>
        <p:nvPicPr>
          <p:cNvPr id="4"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217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页">
    <p:spTree>
      <p:nvGrpSpPr>
        <p:cNvPr id="1" name=""/>
        <p:cNvGrpSpPr/>
        <p:nvPr/>
      </p:nvGrpSpPr>
      <p:grpSpPr>
        <a:xfrm>
          <a:off x="0" y="0"/>
          <a:ext cx="0" cy="0"/>
          <a:chOff x="0" y="0"/>
          <a:chExt cx="0" cy="0"/>
        </a:xfrm>
      </p:grpSpPr>
      <p:pic>
        <p:nvPicPr>
          <p:cNvPr id="3"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本讲内容&amp;金句">
    <p:bg>
      <p:bgPr>
        <a:solidFill>
          <a:srgbClr val="FFFFF5"/>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5B05CA5E-C216-4C11-9641-92A3DACFE72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415480" y="0"/>
            <a:ext cx="10776520" cy="2873196"/>
          </a:xfrm>
          <a:prstGeom prst="rect">
            <a:avLst/>
          </a:prstGeom>
        </p:spPr>
      </p:pic>
      <p:pic>
        <p:nvPicPr>
          <p:cNvPr id="9" name="图片 36">
            <a:extLst>
              <a:ext uri="{FF2B5EF4-FFF2-40B4-BE49-F238E27FC236}">
                <a16:creationId xmlns="" xmlns:a16="http://schemas.microsoft.com/office/drawing/2014/main" id="{A26DF16D-67FA-45CA-BCC2-970FABACAAC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247" t="-1" b="909"/>
          <a:stretch/>
        </p:blipFill>
        <p:spPr bwMode="auto">
          <a:xfrm>
            <a:off x="0" y="6165850"/>
            <a:ext cx="12192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32" descr="图片包含 轮廓&#10;&#10;已生成高可信度的说明">
            <a:extLst>
              <a:ext uri="{FF2B5EF4-FFF2-40B4-BE49-F238E27FC236}">
                <a16:creationId xmlns="" xmlns:a16="http://schemas.microsoft.com/office/drawing/2014/main" id="{C07E110B-A8CF-4887-B383-ADE6D5509A9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3287713" cy="1441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5743583"/>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一">
    <p:bg>
      <p:bgPr>
        <a:solidFill>
          <a:srgbClr val="FCFDF1"/>
        </a:solidFill>
        <a:effectLst/>
      </p:bgPr>
    </p:bg>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F7374A86-22E7-4906-BC22-086A9CE4234E}"/>
              </a:ext>
            </a:extLst>
          </p:cNvPr>
          <p:cNvSpPr/>
          <p:nvPr/>
        </p:nvSpPr>
        <p:spPr>
          <a:xfrm>
            <a:off x="0" y="0"/>
            <a:ext cx="12192000" cy="6858000"/>
          </a:xfrm>
          <a:prstGeom prst="rect">
            <a:avLst/>
          </a:prstGeom>
          <a:solidFill>
            <a:srgbClr val="FFFFF5"/>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 xmlns:a16="http://schemas.microsoft.com/office/drawing/2014/main" id="{F6285C90-604E-49D3-B967-FFB1D35F8952}"/>
              </a:ext>
            </a:extLst>
          </p:cNvPr>
          <p:cNvSpPr txBox="1">
            <a:spLocks noChangeArrowheads="1"/>
          </p:cNvSpPr>
          <p:nvPr userDrawn="1"/>
        </p:nvSpPr>
        <p:spPr bwMode="auto">
          <a:xfrm>
            <a:off x="7781590" y="6444476"/>
            <a:ext cx="339067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eaLnBrk="1" hangingPunct="1">
              <a:defRPr/>
            </a:pPr>
            <a:r>
              <a:rPr lang="zh-CN" altLang="en-US" sz="1200" b="1" kern="0" spc="120" dirty="0">
                <a:solidFill>
                  <a:schemeClr val="tx1">
                    <a:lumMod val="50000"/>
                    <a:lumOff val="50000"/>
                  </a:schemeClr>
                </a:solidFill>
                <a:latin typeface="微软雅黑" panose="020B0503020204020204" pitchFamily="34" charset="-122"/>
                <a:ea typeface="微软雅黑" panose="020B0503020204020204" pitchFamily="34" charset="-122"/>
              </a:rPr>
              <a:t>习近平新时代中国特色社会主义思想三十讲</a:t>
            </a:r>
            <a:endParaRPr lang="zh-CN" altLang="en-US" sz="1200" b="1" kern="0" spc="120" dirty="0">
              <a:solidFill>
                <a:schemeClr val="tx1">
                  <a:lumMod val="50000"/>
                  <a:lumOff val="50000"/>
                </a:schemeClr>
              </a:solidFill>
              <a:latin typeface="华文行楷" panose="02010800040101010101" pitchFamily="2" charset="-122"/>
              <a:ea typeface="华文行楷" panose="02010800040101010101" pitchFamily="2" charset="-122"/>
            </a:endParaRPr>
          </a:p>
        </p:txBody>
      </p:sp>
      <p:cxnSp>
        <p:nvCxnSpPr>
          <p:cNvPr id="10" name="直接连接符 15">
            <a:extLst>
              <a:ext uri="{FF2B5EF4-FFF2-40B4-BE49-F238E27FC236}">
                <a16:creationId xmlns="" xmlns:a16="http://schemas.microsoft.com/office/drawing/2014/main" id="{E930BA0C-C1A5-45F8-8BA2-85FEDB4DD011}"/>
              </a:ext>
            </a:extLst>
          </p:cNvPr>
          <p:cNvCxnSpPr>
            <a:cxnSpLocks/>
          </p:cNvCxnSpPr>
          <p:nvPr userDrawn="1"/>
        </p:nvCxnSpPr>
        <p:spPr>
          <a:xfrm>
            <a:off x="335360" y="6582976"/>
            <a:ext cx="7344816"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TextBox 2">
            <a:extLst>
              <a:ext uri="{FF2B5EF4-FFF2-40B4-BE49-F238E27FC236}">
                <a16:creationId xmlns="" xmlns:a16="http://schemas.microsoft.com/office/drawing/2014/main" id="{4FD8E8E4-6FC0-43DA-AB7B-3AFBA1F74F33}"/>
              </a:ext>
            </a:extLst>
          </p:cNvPr>
          <p:cNvSpPr txBox="1">
            <a:spLocks noChangeArrowheads="1"/>
          </p:cNvSpPr>
          <p:nvPr userDrawn="1"/>
        </p:nvSpPr>
        <p:spPr bwMode="auto">
          <a:xfrm>
            <a:off x="263352" y="104386"/>
            <a:ext cx="3960440" cy="307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marL="285750" indent="-285750"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0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2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4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6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lvl="0"/>
            <a:r>
              <a:rPr lang="zh-CN" altLang="en-US" sz="1400" b="1" kern="0" spc="120" dirty="0">
                <a:solidFill>
                  <a:schemeClr val="tx1">
                    <a:lumMod val="85000"/>
                    <a:lumOff val="15000"/>
                  </a:schemeClr>
                </a:solidFill>
                <a:latin typeface="微软雅黑" panose="020B0503020204020204" pitchFamily="34" charset="-122"/>
                <a:ea typeface="微软雅黑" panose="020B0503020204020204" pitchFamily="34" charset="-122"/>
                <a:cs typeface="+mn-cs"/>
                <a:sym typeface="Helvetica" panose="020B0604020202020204" pitchFamily="34" charset="0"/>
              </a:rPr>
              <a:t>一、我们党向人民、向历史作出的庄严承诺</a:t>
            </a:r>
          </a:p>
        </p:txBody>
      </p:sp>
      <p:cxnSp>
        <p:nvCxnSpPr>
          <p:cNvPr id="12" name="直接箭头连接符 79">
            <a:extLst>
              <a:ext uri="{FF2B5EF4-FFF2-40B4-BE49-F238E27FC236}">
                <a16:creationId xmlns="" xmlns:a16="http://schemas.microsoft.com/office/drawing/2014/main" id="{4FA243BB-E48E-46DF-B234-94AEFC5EF7C2}"/>
              </a:ext>
            </a:extLst>
          </p:cNvPr>
          <p:cNvCxnSpPr>
            <a:cxnSpLocks/>
          </p:cNvCxnSpPr>
          <p:nvPr userDrawn="1"/>
        </p:nvCxnSpPr>
        <p:spPr bwMode="auto">
          <a:xfrm>
            <a:off x="4223792" y="260648"/>
            <a:ext cx="7632848" cy="0"/>
          </a:xfrm>
          <a:prstGeom prst="straightConnector1">
            <a:avLst/>
          </a:prstGeom>
          <a:ln w="63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3" name="矩形 12">
            <a:extLst>
              <a:ext uri="{FF2B5EF4-FFF2-40B4-BE49-F238E27FC236}">
                <a16:creationId xmlns="" xmlns:a16="http://schemas.microsoft.com/office/drawing/2014/main" id="{665C0E75-AFA6-4A26-AD7A-E59C50B46F62}"/>
              </a:ext>
            </a:extLst>
          </p:cNvPr>
          <p:cNvSpPr>
            <a:spLocks noChangeArrowheads="1"/>
          </p:cNvSpPr>
          <p:nvPr userDrawn="1"/>
        </p:nvSpPr>
        <p:spPr bwMode="auto">
          <a:xfrm>
            <a:off x="11053584" y="6433591"/>
            <a:ext cx="100811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gn="ctr" eaLnBrk="1" hangingPunct="1">
              <a:defRPr/>
            </a:pPr>
            <a:r>
              <a:rPr lang="zh-CN" altLang="en-US" sz="1400" dirty="0">
                <a:solidFill>
                  <a:srgbClr val="C00000"/>
                </a:solidFill>
                <a:latin typeface="华文行楷" panose="02010800040101010101" pitchFamily="2" charset="-122"/>
                <a:ea typeface="华文行楷" panose="02010800040101010101" pitchFamily="2" charset="-122"/>
              </a:rPr>
              <a:t>第十一讲</a:t>
            </a:r>
            <a:endParaRPr lang="zh-CN" altLang="en-US" sz="1400" dirty="0">
              <a:solidFill>
                <a:srgbClr val="C00000"/>
              </a:solidFill>
            </a:endParaRPr>
          </a:p>
        </p:txBody>
      </p:sp>
    </p:spTree>
    <p:extLst>
      <p:ext uri="{BB962C8B-B14F-4D97-AF65-F5344CB8AC3E}">
        <p14:creationId xmlns:p14="http://schemas.microsoft.com/office/powerpoint/2010/main" val="1375020462"/>
      </p:ext>
    </p:extLst>
  </p:cSld>
  <p:clrMapOvr>
    <a:masterClrMapping/>
  </p:clrMapOvr>
  <p:extLst mod="1">
    <p:ext uri="{DCECCB84-F9BA-43D5-87BE-67443E8EF086}">
      <p15:sldGuideLst xmlns:p15="http://schemas.microsoft.com/office/powerpoint/2012/main">
        <p15:guide id="1" pos="3840" userDrawn="1">
          <p15:clr>
            <a:srgbClr val="FBAE40"/>
          </p15:clr>
        </p15:guide>
        <p15:guide id="2" orient="horz" pos="2160" userDrawn="1">
          <p15:clr>
            <a:srgbClr val="FBAE40"/>
          </p15:clr>
        </p15:guide>
        <p15:guide id="3" pos="483" userDrawn="1">
          <p15:clr>
            <a:srgbClr val="FBAE40"/>
          </p15:clr>
        </p15:guide>
        <p15:guide id="4" pos="7197" userDrawn="1">
          <p15:clr>
            <a:srgbClr val="FBAE40"/>
          </p15:clr>
        </p15:guide>
        <p15:guide id="5" orient="horz" pos="346" userDrawn="1">
          <p15:clr>
            <a:srgbClr val="FBAE40"/>
          </p15:clr>
        </p15:guide>
        <p15:guide id="6" orient="horz" pos="3974" userDrawn="1">
          <p15:clr>
            <a:srgbClr val="FBAE40"/>
          </p15:clr>
        </p15:guide>
        <p15:guide id="7" pos="982" userDrawn="1">
          <p15:clr>
            <a:srgbClr val="FBAE40"/>
          </p15:clr>
        </p15:guide>
        <p15:guide id="8" pos="701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二">
    <p:bg>
      <p:bgPr>
        <a:solidFill>
          <a:srgbClr val="FFFFF5"/>
        </a:solidFill>
        <a:effectLst/>
      </p:bgPr>
    </p:bg>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F7374A86-22E7-4906-BC22-086A9CE4234E}"/>
              </a:ext>
            </a:extLst>
          </p:cNvPr>
          <p:cNvSpPr/>
          <p:nvPr/>
        </p:nvSpPr>
        <p:spPr>
          <a:xfrm>
            <a:off x="0" y="0"/>
            <a:ext cx="12192000" cy="6858000"/>
          </a:xfrm>
          <a:prstGeom prst="rect">
            <a:avLst/>
          </a:prstGeom>
          <a:solidFill>
            <a:srgbClr val="FFFFF5"/>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 xmlns:a16="http://schemas.microsoft.com/office/drawing/2014/main" id="{F6285C90-604E-49D3-B967-FFB1D35F8952}"/>
              </a:ext>
            </a:extLst>
          </p:cNvPr>
          <p:cNvSpPr txBox="1">
            <a:spLocks noChangeArrowheads="1"/>
          </p:cNvSpPr>
          <p:nvPr userDrawn="1"/>
        </p:nvSpPr>
        <p:spPr bwMode="auto">
          <a:xfrm>
            <a:off x="7781590" y="6444476"/>
            <a:ext cx="339067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eaLnBrk="1" hangingPunct="1">
              <a:defRPr/>
            </a:pPr>
            <a:r>
              <a:rPr lang="zh-CN" altLang="en-US" sz="1200" b="1" kern="0" spc="120" dirty="0">
                <a:solidFill>
                  <a:schemeClr val="tx1">
                    <a:lumMod val="50000"/>
                    <a:lumOff val="50000"/>
                  </a:schemeClr>
                </a:solidFill>
                <a:latin typeface="微软雅黑" panose="020B0503020204020204" pitchFamily="34" charset="-122"/>
                <a:ea typeface="微软雅黑" panose="020B0503020204020204" pitchFamily="34" charset="-122"/>
              </a:rPr>
              <a:t>习近平新时代中国特色社会主义思想三十讲</a:t>
            </a:r>
            <a:endParaRPr lang="zh-CN" altLang="en-US" sz="1200" b="1" kern="0" spc="120" dirty="0">
              <a:solidFill>
                <a:schemeClr val="tx1">
                  <a:lumMod val="50000"/>
                  <a:lumOff val="50000"/>
                </a:schemeClr>
              </a:solidFill>
              <a:latin typeface="华文行楷" panose="02010800040101010101" pitchFamily="2" charset="-122"/>
              <a:ea typeface="华文行楷" panose="02010800040101010101" pitchFamily="2" charset="-122"/>
            </a:endParaRPr>
          </a:p>
        </p:txBody>
      </p:sp>
      <p:sp>
        <p:nvSpPr>
          <p:cNvPr id="11" name="TextBox 2">
            <a:extLst>
              <a:ext uri="{FF2B5EF4-FFF2-40B4-BE49-F238E27FC236}">
                <a16:creationId xmlns="" xmlns:a16="http://schemas.microsoft.com/office/drawing/2014/main" id="{4FD8E8E4-6FC0-43DA-AB7B-3AFBA1F74F33}"/>
              </a:ext>
            </a:extLst>
          </p:cNvPr>
          <p:cNvSpPr txBox="1">
            <a:spLocks noChangeArrowheads="1"/>
          </p:cNvSpPr>
          <p:nvPr userDrawn="1"/>
        </p:nvSpPr>
        <p:spPr bwMode="auto">
          <a:xfrm>
            <a:off x="263352" y="104386"/>
            <a:ext cx="3672408" cy="307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marL="285750" indent="-285750"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0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2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4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6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eaLnBrk="1" hangingPunct="1">
              <a:buFont typeface="Arial" panose="020B0604020202020204" pitchFamily="34" charset="0"/>
              <a:buNone/>
              <a:defRPr/>
            </a:pP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二、全面建成小康社会新的目标要求</a:t>
            </a:r>
          </a:p>
        </p:txBody>
      </p:sp>
      <p:cxnSp>
        <p:nvCxnSpPr>
          <p:cNvPr id="12" name="直接箭头连接符 79">
            <a:extLst>
              <a:ext uri="{FF2B5EF4-FFF2-40B4-BE49-F238E27FC236}">
                <a16:creationId xmlns="" xmlns:a16="http://schemas.microsoft.com/office/drawing/2014/main" id="{4FA243BB-E48E-46DF-B234-94AEFC5EF7C2}"/>
              </a:ext>
            </a:extLst>
          </p:cNvPr>
          <p:cNvCxnSpPr>
            <a:cxnSpLocks/>
          </p:cNvCxnSpPr>
          <p:nvPr userDrawn="1"/>
        </p:nvCxnSpPr>
        <p:spPr bwMode="auto">
          <a:xfrm>
            <a:off x="3394196" y="260648"/>
            <a:ext cx="8462444" cy="0"/>
          </a:xfrm>
          <a:prstGeom prst="straightConnector1">
            <a:avLst/>
          </a:prstGeom>
          <a:ln w="63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3" name="矩形 12">
            <a:extLst>
              <a:ext uri="{FF2B5EF4-FFF2-40B4-BE49-F238E27FC236}">
                <a16:creationId xmlns="" xmlns:a16="http://schemas.microsoft.com/office/drawing/2014/main" id="{1F9E695B-C781-46EA-9587-EBCF24175CD7}"/>
              </a:ext>
            </a:extLst>
          </p:cNvPr>
          <p:cNvSpPr>
            <a:spLocks noChangeArrowheads="1"/>
          </p:cNvSpPr>
          <p:nvPr userDrawn="1"/>
        </p:nvSpPr>
        <p:spPr bwMode="auto">
          <a:xfrm>
            <a:off x="11053584" y="6433591"/>
            <a:ext cx="100811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gn="ctr" eaLnBrk="1" hangingPunct="1">
              <a:defRPr/>
            </a:pPr>
            <a:r>
              <a:rPr lang="zh-CN" altLang="en-US" sz="1400" dirty="0">
                <a:solidFill>
                  <a:srgbClr val="C00000"/>
                </a:solidFill>
                <a:latin typeface="华文行楷" panose="02010800040101010101" pitchFamily="2" charset="-122"/>
                <a:ea typeface="华文行楷" panose="02010800040101010101" pitchFamily="2" charset="-122"/>
              </a:rPr>
              <a:t>第十一讲</a:t>
            </a:r>
            <a:endParaRPr lang="zh-CN" altLang="en-US" sz="1400" dirty="0">
              <a:solidFill>
                <a:srgbClr val="C00000"/>
              </a:solidFill>
            </a:endParaRPr>
          </a:p>
        </p:txBody>
      </p:sp>
      <p:cxnSp>
        <p:nvCxnSpPr>
          <p:cNvPr id="14" name="直接连接符 15">
            <a:extLst>
              <a:ext uri="{FF2B5EF4-FFF2-40B4-BE49-F238E27FC236}">
                <a16:creationId xmlns="" xmlns:a16="http://schemas.microsoft.com/office/drawing/2014/main" id="{5EE9D1F9-E03B-4DE9-BFB0-505152072F8B}"/>
              </a:ext>
            </a:extLst>
          </p:cNvPr>
          <p:cNvCxnSpPr>
            <a:cxnSpLocks/>
          </p:cNvCxnSpPr>
          <p:nvPr userDrawn="1"/>
        </p:nvCxnSpPr>
        <p:spPr>
          <a:xfrm>
            <a:off x="335360" y="6582976"/>
            <a:ext cx="7344816"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3083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三">
    <p:bg>
      <p:bgPr>
        <a:solidFill>
          <a:srgbClr val="FFFFF5"/>
        </a:solidFill>
        <a:effectLst/>
      </p:bgPr>
    </p:bg>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F7374A86-22E7-4906-BC22-086A9CE4234E}"/>
              </a:ext>
            </a:extLst>
          </p:cNvPr>
          <p:cNvSpPr/>
          <p:nvPr/>
        </p:nvSpPr>
        <p:spPr>
          <a:xfrm>
            <a:off x="0" y="0"/>
            <a:ext cx="12192000" cy="6858000"/>
          </a:xfrm>
          <a:prstGeom prst="rect">
            <a:avLst/>
          </a:prstGeom>
          <a:solidFill>
            <a:srgbClr val="FFFFF5"/>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 xmlns:a16="http://schemas.microsoft.com/office/drawing/2014/main" id="{F6285C90-604E-49D3-B967-FFB1D35F8952}"/>
              </a:ext>
            </a:extLst>
          </p:cNvPr>
          <p:cNvSpPr txBox="1">
            <a:spLocks noChangeArrowheads="1"/>
          </p:cNvSpPr>
          <p:nvPr userDrawn="1"/>
        </p:nvSpPr>
        <p:spPr bwMode="auto">
          <a:xfrm>
            <a:off x="7781590" y="6444476"/>
            <a:ext cx="339067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eaLnBrk="1" hangingPunct="1">
              <a:defRPr/>
            </a:pPr>
            <a:r>
              <a:rPr lang="zh-CN" altLang="en-US" sz="1200" b="1" kern="0" spc="120" dirty="0">
                <a:solidFill>
                  <a:schemeClr val="tx1">
                    <a:lumMod val="50000"/>
                    <a:lumOff val="50000"/>
                  </a:schemeClr>
                </a:solidFill>
                <a:latin typeface="微软雅黑" panose="020B0503020204020204" pitchFamily="34" charset="-122"/>
                <a:ea typeface="微软雅黑" panose="020B0503020204020204" pitchFamily="34" charset="-122"/>
              </a:rPr>
              <a:t>习近平新时代中国特色社会主义思想三十讲</a:t>
            </a:r>
            <a:endParaRPr lang="zh-CN" altLang="en-US" sz="1200" b="1" kern="0" spc="120" dirty="0">
              <a:solidFill>
                <a:schemeClr val="tx1">
                  <a:lumMod val="50000"/>
                  <a:lumOff val="50000"/>
                </a:schemeClr>
              </a:solidFill>
              <a:latin typeface="华文行楷" panose="02010800040101010101" pitchFamily="2" charset="-122"/>
              <a:ea typeface="华文行楷" panose="02010800040101010101" pitchFamily="2" charset="-122"/>
            </a:endParaRPr>
          </a:p>
        </p:txBody>
      </p:sp>
      <p:sp>
        <p:nvSpPr>
          <p:cNvPr id="11" name="TextBox 2">
            <a:extLst>
              <a:ext uri="{FF2B5EF4-FFF2-40B4-BE49-F238E27FC236}">
                <a16:creationId xmlns="" xmlns:a16="http://schemas.microsoft.com/office/drawing/2014/main" id="{4FD8E8E4-6FC0-43DA-AB7B-3AFBA1F74F33}"/>
              </a:ext>
            </a:extLst>
          </p:cNvPr>
          <p:cNvSpPr txBox="1">
            <a:spLocks noChangeArrowheads="1"/>
          </p:cNvSpPr>
          <p:nvPr userDrawn="1"/>
        </p:nvSpPr>
        <p:spPr bwMode="auto">
          <a:xfrm>
            <a:off x="263352" y="104386"/>
            <a:ext cx="2808312" cy="307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marL="285750" indent="-285750"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0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2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4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6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eaLnBrk="1" hangingPunct="1">
              <a:buFont typeface="Arial" panose="020B0604020202020204" pitchFamily="34" charset="0"/>
              <a:buNone/>
              <a:defRPr/>
            </a:pP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三、全面小康是全面发展的小康</a:t>
            </a:r>
          </a:p>
        </p:txBody>
      </p:sp>
      <p:cxnSp>
        <p:nvCxnSpPr>
          <p:cNvPr id="12" name="直接箭头连接符 79">
            <a:extLst>
              <a:ext uri="{FF2B5EF4-FFF2-40B4-BE49-F238E27FC236}">
                <a16:creationId xmlns="" xmlns:a16="http://schemas.microsoft.com/office/drawing/2014/main" id="{4FA243BB-E48E-46DF-B234-94AEFC5EF7C2}"/>
              </a:ext>
            </a:extLst>
          </p:cNvPr>
          <p:cNvCxnSpPr>
            <a:cxnSpLocks/>
            <a:stCxn id="11" idx="3"/>
          </p:cNvCxnSpPr>
          <p:nvPr userDrawn="1"/>
        </p:nvCxnSpPr>
        <p:spPr bwMode="auto">
          <a:xfrm>
            <a:off x="3071664" y="258274"/>
            <a:ext cx="8784976" cy="2374"/>
          </a:xfrm>
          <a:prstGeom prst="straightConnector1">
            <a:avLst/>
          </a:prstGeom>
          <a:ln w="63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3" name="矩形 12">
            <a:extLst>
              <a:ext uri="{FF2B5EF4-FFF2-40B4-BE49-F238E27FC236}">
                <a16:creationId xmlns="" xmlns:a16="http://schemas.microsoft.com/office/drawing/2014/main" id="{2974015A-A1D9-4093-96DF-FD985DA2141C}"/>
              </a:ext>
            </a:extLst>
          </p:cNvPr>
          <p:cNvSpPr>
            <a:spLocks noChangeArrowheads="1"/>
          </p:cNvSpPr>
          <p:nvPr userDrawn="1"/>
        </p:nvSpPr>
        <p:spPr bwMode="auto">
          <a:xfrm>
            <a:off x="11053584" y="6433591"/>
            <a:ext cx="100811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gn="ctr" eaLnBrk="1" hangingPunct="1">
              <a:defRPr/>
            </a:pPr>
            <a:r>
              <a:rPr lang="zh-CN" altLang="en-US" sz="1400" dirty="0">
                <a:solidFill>
                  <a:srgbClr val="C00000"/>
                </a:solidFill>
                <a:latin typeface="华文行楷" panose="02010800040101010101" pitchFamily="2" charset="-122"/>
                <a:ea typeface="华文行楷" panose="02010800040101010101" pitchFamily="2" charset="-122"/>
              </a:rPr>
              <a:t>第十一讲</a:t>
            </a:r>
            <a:endParaRPr lang="zh-CN" altLang="en-US" sz="1400" dirty="0">
              <a:solidFill>
                <a:srgbClr val="C00000"/>
              </a:solidFill>
            </a:endParaRPr>
          </a:p>
        </p:txBody>
      </p:sp>
      <p:cxnSp>
        <p:nvCxnSpPr>
          <p:cNvPr id="14" name="直接连接符 15">
            <a:extLst>
              <a:ext uri="{FF2B5EF4-FFF2-40B4-BE49-F238E27FC236}">
                <a16:creationId xmlns="" xmlns:a16="http://schemas.microsoft.com/office/drawing/2014/main" id="{D41143B6-6D6B-45EB-8073-B9F4A49EE31C}"/>
              </a:ext>
            </a:extLst>
          </p:cNvPr>
          <p:cNvCxnSpPr>
            <a:cxnSpLocks/>
          </p:cNvCxnSpPr>
          <p:nvPr userDrawn="1"/>
        </p:nvCxnSpPr>
        <p:spPr>
          <a:xfrm>
            <a:off x="335360" y="6582976"/>
            <a:ext cx="7344816"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0158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四">
    <p:bg>
      <p:bgPr>
        <a:solidFill>
          <a:srgbClr val="FFFFF5"/>
        </a:solidFill>
        <a:effectLst/>
      </p:bgPr>
    </p:bg>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F7374A86-22E7-4906-BC22-086A9CE4234E}"/>
              </a:ext>
            </a:extLst>
          </p:cNvPr>
          <p:cNvSpPr/>
          <p:nvPr/>
        </p:nvSpPr>
        <p:spPr>
          <a:xfrm>
            <a:off x="0" y="0"/>
            <a:ext cx="12192000" cy="6858000"/>
          </a:xfrm>
          <a:prstGeom prst="rect">
            <a:avLst/>
          </a:prstGeom>
          <a:solidFill>
            <a:srgbClr val="FFFFF5"/>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 xmlns:a16="http://schemas.microsoft.com/office/drawing/2014/main" id="{F6285C90-604E-49D3-B967-FFB1D35F8952}"/>
              </a:ext>
            </a:extLst>
          </p:cNvPr>
          <p:cNvSpPr txBox="1">
            <a:spLocks noChangeArrowheads="1"/>
          </p:cNvSpPr>
          <p:nvPr userDrawn="1"/>
        </p:nvSpPr>
        <p:spPr bwMode="auto">
          <a:xfrm>
            <a:off x="7781590" y="6444476"/>
            <a:ext cx="339067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eaLnBrk="1" hangingPunct="1">
              <a:defRPr/>
            </a:pPr>
            <a:r>
              <a:rPr lang="zh-CN" altLang="en-US" sz="1200" b="1" kern="0" spc="120" dirty="0">
                <a:solidFill>
                  <a:schemeClr val="tx1">
                    <a:lumMod val="50000"/>
                    <a:lumOff val="50000"/>
                  </a:schemeClr>
                </a:solidFill>
                <a:latin typeface="微软雅黑" panose="020B0503020204020204" pitchFamily="34" charset="-122"/>
                <a:ea typeface="微软雅黑" panose="020B0503020204020204" pitchFamily="34" charset="-122"/>
              </a:rPr>
              <a:t>习近平新时代中国特色社会主义思想三十讲</a:t>
            </a:r>
            <a:endParaRPr lang="zh-CN" altLang="en-US" sz="1200" b="1" kern="0" spc="120" dirty="0">
              <a:solidFill>
                <a:schemeClr val="tx1">
                  <a:lumMod val="50000"/>
                  <a:lumOff val="50000"/>
                </a:schemeClr>
              </a:solidFill>
              <a:latin typeface="华文行楷" panose="02010800040101010101" pitchFamily="2" charset="-122"/>
              <a:ea typeface="华文行楷" panose="02010800040101010101" pitchFamily="2" charset="-122"/>
            </a:endParaRPr>
          </a:p>
        </p:txBody>
      </p:sp>
      <p:sp>
        <p:nvSpPr>
          <p:cNvPr id="11" name="TextBox 2">
            <a:extLst>
              <a:ext uri="{FF2B5EF4-FFF2-40B4-BE49-F238E27FC236}">
                <a16:creationId xmlns="" xmlns:a16="http://schemas.microsoft.com/office/drawing/2014/main" id="{4FD8E8E4-6FC0-43DA-AB7B-3AFBA1F74F33}"/>
              </a:ext>
            </a:extLst>
          </p:cNvPr>
          <p:cNvSpPr txBox="1">
            <a:spLocks noChangeArrowheads="1"/>
          </p:cNvSpPr>
          <p:nvPr userDrawn="1"/>
        </p:nvSpPr>
        <p:spPr bwMode="auto">
          <a:xfrm>
            <a:off x="263352" y="104386"/>
            <a:ext cx="3672408" cy="307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marL="285750" indent="-285750"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0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2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4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613" indent="915988"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eaLnBrk="1" hangingPunct="1">
              <a:buFont typeface="Arial" panose="020B0604020202020204" pitchFamily="34" charset="0"/>
              <a:buNone/>
              <a:defRPr/>
            </a:pP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四、夺取决胜全面建成小康社会伟大胜利</a:t>
            </a:r>
          </a:p>
        </p:txBody>
      </p:sp>
      <p:cxnSp>
        <p:nvCxnSpPr>
          <p:cNvPr id="12" name="直接箭头连接符 79">
            <a:extLst>
              <a:ext uri="{FF2B5EF4-FFF2-40B4-BE49-F238E27FC236}">
                <a16:creationId xmlns="" xmlns:a16="http://schemas.microsoft.com/office/drawing/2014/main" id="{4FA243BB-E48E-46DF-B234-94AEFC5EF7C2}"/>
              </a:ext>
            </a:extLst>
          </p:cNvPr>
          <p:cNvCxnSpPr>
            <a:cxnSpLocks/>
          </p:cNvCxnSpPr>
          <p:nvPr userDrawn="1"/>
        </p:nvCxnSpPr>
        <p:spPr bwMode="auto">
          <a:xfrm>
            <a:off x="3935760" y="260648"/>
            <a:ext cx="7920880" cy="0"/>
          </a:xfrm>
          <a:prstGeom prst="straightConnector1">
            <a:avLst/>
          </a:prstGeom>
          <a:ln w="63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3" name="矩形 12">
            <a:extLst>
              <a:ext uri="{FF2B5EF4-FFF2-40B4-BE49-F238E27FC236}">
                <a16:creationId xmlns="" xmlns:a16="http://schemas.microsoft.com/office/drawing/2014/main" id="{6198E81C-4DF6-45F4-B641-88049F72B09E}"/>
              </a:ext>
            </a:extLst>
          </p:cNvPr>
          <p:cNvSpPr>
            <a:spLocks noChangeArrowheads="1"/>
          </p:cNvSpPr>
          <p:nvPr userDrawn="1"/>
        </p:nvSpPr>
        <p:spPr bwMode="auto">
          <a:xfrm>
            <a:off x="11053584" y="6433591"/>
            <a:ext cx="100811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gn="ctr" eaLnBrk="1" hangingPunct="1">
              <a:defRPr/>
            </a:pPr>
            <a:r>
              <a:rPr lang="zh-CN" altLang="en-US" sz="1400" dirty="0">
                <a:solidFill>
                  <a:srgbClr val="C00000"/>
                </a:solidFill>
                <a:latin typeface="华文行楷" panose="02010800040101010101" pitchFamily="2" charset="-122"/>
                <a:ea typeface="华文行楷" panose="02010800040101010101" pitchFamily="2" charset="-122"/>
              </a:rPr>
              <a:t>第十一讲</a:t>
            </a:r>
            <a:endParaRPr lang="zh-CN" altLang="en-US" sz="1400" dirty="0">
              <a:solidFill>
                <a:srgbClr val="C00000"/>
              </a:solidFill>
            </a:endParaRPr>
          </a:p>
        </p:txBody>
      </p:sp>
      <p:cxnSp>
        <p:nvCxnSpPr>
          <p:cNvPr id="14" name="直接连接符 15">
            <a:extLst>
              <a:ext uri="{FF2B5EF4-FFF2-40B4-BE49-F238E27FC236}">
                <a16:creationId xmlns="" xmlns:a16="http://schemas.microsoft.com/office/drawing/2014/main" id="{0B03185F-4391-4FBB-BFA2-6AE108DAF8AA}"/>
              </a:ext>
            </a:extLst>
          </p:cNvPr>
          <p:cNvCxnSpPr>
            <a:cxnSpLocks/>
          </p:cNvCxnSpPr>
          <p:nvPr userDrawn="1"/>
        </p:nvCxnSpPr>
        <p:spPr>
          <a:xfrm>
            <a:off x="335360" y="6582976"/>
            <a:ext cx="7344816"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475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小结">
    <p:bg>
      <p:bgPr>
        <a:solidFill>
          <a:srgbClr val="FFFFF5"/>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5B05CA5E-C216-4C11-9641-92A3DACFE72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415480" y="0"/>
            <a:ext cx="10776520" cy="2873196"/>
          </a:xfrm>
          <a:prstGeom prst="rect">
            <a:avLst/>
          </a:prstGeom>
        </p:spPr>
      </p:pic>
    </p:spTree>
    <p:extLst>
      <p:ext uri="{BB962C8B-B14F-4D97-AF65-F5344CB8AC3E}">
        <p14:creationId xmlns:p14="http://schemas.microsoft.com/office/powerpoint/2010/main" val="1845891281"/>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5"/>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8" r:id="rId1"/>
    <p:sldLayoutId id="2147483654" r:id="rId2"/>
    <p:sldLayoutId id="2147483653" r:id="rId3"/>
    <p:sldLayoutId id="2147483686" r:id="rId4"/>
    <p:sldLayoutId id="2147483678" r:id="rId5"/>
    <p:sldLayoutId id="2147483679" r:id="rId6"/>
    <p:sldLayoutId id="2147483680" r:id="rId7"/>
    <p:sldLayoutId id="2147483681" r:id="rId8"/>
    <p:sldLayoutId id="2147483687" r:id="rId9"/>
    <p:sldLayoutId id="2147483688" r:id="rId10"/>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宋体" panose="02010600030101010101" pitchFamily="2" charset="-122"/>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cs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cs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cs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cs typeface="宋体" panose="02010600030101010101" pitchFamily="2" charset="-122"/>
        </a:defRPr>
      </a:lvl5pPr>
      <a:lvl6pPr marL="228600" algn="l" rtl="0" fontAlgn="base">
        <a:lnSpc>
          <a:spcPct val="90000"/>
        </a:lnSpc>
        <a:spcBef>
          <a:spcPct val="0"/>
        </a:spcBef>
        <a:spcAft>
          <a:spcPct val="0"/>
        </a:spcAft>
        <a:defRPr sz="2200">
          <a:solidFill>
            <a:schemeClr val="tx1"/>
          </a:solidFill>
          <a:latin typeface="Calibri Light" panose="020F0302020204030204" pitchFamily="34" charset="0"/>
          <a:ea typeface="宋体" panose="02010600030101010101" pitchFamily="2" charset="-122"/>
        </a:defRPr>
      </a:lvl6pPr>
      <a:lvl7pPr marL="457200" algn="l" rtl="0" fontAlgn="base">
        <a:lnSpc>
          <a:spcPct val="90000"/>
        </a:lnSpc>
        <a:spcBef>
          <a:spcPct val="0"/>
        </a:spcBef>
        <a:spcAft>
          <a:spcPct val="0"/>
        </a:spcAft>
        <a:defRPr sz="2200">
          <a:solidFill>
            <a:schemeClr val="tx1"/>
          </a:solidFill>
          <a:latin typeface="Calibri Light" panose="020F0302020204030204" pitchFamily="34" charset="0"/>
          <a:ea typeface="宋体" panose="02010600030101010101" pitchFamily="2" charset="-122"/>
        </a:defRPr>
      </a:lvl7pPr>
      <a:lvl8pPr marL="685800" algn="l" rtl="0" fontAlgn="base">
        <a:lnSpc>
          <a:spcPct val="90000"/>
        </a:lnSpc>
        <a:spcBef>
          <a:spcPct val="0"/>
        </a:spcBef>
        <a:spcAft>
          <a:spcPct val="0"/>
        </a:spcAft>
        <a:defRPr sz="2200">
          <a:solidFill>
            <a:schemeClr val="tx1"/>
          </a:solidFill>
          <a:latin typeface="Calibri Light" panose="020F0302020204030204" pitchFamily="34" charset="0"/>
          <a:ea typeface="宋体" panose="02010600030101010101" pitchFamily="2" charset="-122"/>
        </a:defRPr>
      </a:lvl8pPr>
      <a:lvl9pPr marL="914400" algn="l" rtl="0" fontAlgn="base">
        <a:lnSpc>
          <a:spcPct val="90000"/>
        </a:lnSpc>
        <a:spcBef>
          <a:spcPct val="0"/>
        </a:spcBef>
        <a:spcAft>
          <a:spcPct val="0"/>
        </a:spcAft>
        <a:defRPr sz="2200">
          <a:solidFill>
            <a:schemeClr val="tx1"/>
          </a:solidFill>
          <a:latin typeface="Calibri Light" panose="020F0302020204030204" pitchFamily="34" charset="0"/>
          <a:ea typeface="宋体" panose="02010600030101010101" pitchFamily="2" charset="-122"/>
        </a:defRPr>
      </a:lvl9pPr>
    </p:titleStyle>
    <p:bodyStyle>
      <a:lvl1pPr marL="225425" indent="-225425" algn="l" rtl="0" eaLnBrk="0" fontAlgn="base" hangingPunct="0">
        <a:lnSpc>
          <a:spcPct val="90000"/>
        </a:lnSpc>
        <a:spcBef>
          <a:spcPct val="401000"/>
        </a:spcBef>
        <a:spcAft>
          <a:spcPct val="0"/>
        </a:spcAft>
        <a:buFont typeface="Arial" panose="020B0604020202020204" pitchFamily="34" charset="0"/>
        <a:buChar char="•"/>
        <a:defRPr sz="2800" kern="1200">
          <a:solidFill>
            <a:schemeClr val="tx1"/>
          </a:solidFill>
          <a:latin typeface="+mn-lt"/>
          <a:ea typeface="+mn-ea"/>
          <a:cs typeface="宋体" panose="02010600030101010101" pitchFamily="2" charset="-122"/>
        </a:defRPr>
      </a:lvl1pPr>
      <a:lvl2pPr marL="682625" indent="-225425" algn="l" rtl="0" eaLnBrk="0" fontAlgn="base" hangingPunct="0">
        <a:lnSpc>
          <a:spcPct val="90000"/>
        </a:lnSpc>
        <a:spcBef>
          <a:spcPct val="201000"/>
        </a:spcBef>
        <a:spcAft>
          <a:spcPct val="0"/>
        </a:spcAft>
        <a:buFont typeface="Arial" panose="020B0604020202020204" pitchFamily="34" charset="0"/>
        <a:buChar char="•"/>
        <a:defRPr sz="2400" kern="1200">
          <a:solidFill>
            <a:schemeClr val="tx1"/>
          </a:solidFill>
          <a:latin typeface="+mn-lt"/>
          <a:ea typeface="+mn-ea"/>
          <a:cs typeface="+mn-cs"/>
        </a:defRPr>
      </a:lvl2pPr>
      <a:lvl3pPr marL="1139825" indent="-225425" algn="l" rtl="0" eaLnBrk="0" fontAlgn="base" hangingPunct="0">
        <a:lnSpc>
          <a:spcPct val="90000"/>
        </a:lnSpc>
        <a:spcBef>
          <a:spcPct val="201000"/>
        </a:spcBef>
        <a:spcAft>
          <a:spcPct val="0"/>
        </a:spcAft>
        <a:buFont typeface="Arial" panose="020B0604020202020204" pitchFamily="34" charset="0"/>
        <a:buChar char="•"/>
        <a:defRPr sz="2100" kern="1200">
          <a:solidFill>
            <a:schemeClr val="tx1"/>
          </a:solidFill>
          <a:latin typeface="+mn-lt"/>
          <a:ea typeface="+mn-ea"/>
          <a:cs typeface="+mn-cs"/>
        </a:defRPr>
      </a:lvl3pPr>
      <a:lvl4pPr marL="1597025" indent="-225425" algn="l" rtl="0" eaLnBrk="0" fontAlgn="base" hangingPunct="0">
        <a:lnSpc>
          <a:spcPct val="90000"/>
        </a:lnSpc>
        <a:spcBef>
          <a:spcPct val="201000"/>
        </a:spcBef>
        <a:spcAft>
          <a:spcPct val="0"/>
        </a:spcAft>
        <a:buFont typeface="Arial" panose="020B0604020202020204" pitchFamily="34" charset="0"/>
        <a:buChar char="•"/>
        <a:defRPr sz="2000" kern="1200">
          <a:solidFill>
            <a:schemeClr val="tx1"/>
          </a:solidFill>
          <a:latin typeface="+mn-lt"/>
          <a:ea typeface="+mn-ea"/>
          <a:cs typeface="+mn-cs"/>
        </a:defRPr>
      </a:lvl4pPr>
      <a:lvl5pPr marL="2054225" indent="-225425" algn="l" rtl="0" eaLnBrk="0" fontAlgn="base" hangingPunct="0">
        <a:lnSpc>
          <a:spcPct val="90000"/>
        </a:lnSpc>
        <a:spcBef>
          <a:spcPct val="201000"/>
        </a:spcBef>
        <a:spcAft>
          <a:spcPct val="0"/>
        </a:spcAft>
        <a:buFont typeface="Arial" panose="020B0604020202020204" pitchFamily="34" charset="0"/>
        <a:buChar char="•"/>
        <a:defRPr sz="2000" kern="1200">
          <a:solidFill>
            <a:schemeClr val="tx1"/>
          </a:solidFill>
          <a:latin typeface="+mn-lt"/>
          <a:ea typeface="+mn-ea"/>
          <a:cs typeface="+mn-cs"/>
        </a:defRPr>
      </a:lvl5pPr>
      <a:lvl6pPr marL="2513965" indent="-228600" algn="l" defTabSz="913130" rtl="0" eaLnBrk="1" latinLnBrk="0" hangingPunct="1">
        <a:lnSpc>
          <a:spcPct val="90000"/>
        </a:lnSpc>
        <a:spcBef>
          <a:spcPct val="2010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3130" rtl="0" eaLnBrk="1" latinLnBrk="0" hangingPunct="1">
        <a:lnSpc>
          <a:spcPct val="90000"/>
        </a:lnSpc>
        <a:spcBef>
          <a:spcPct val="2010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3130" rtl="0" eaLnBrk="1" latinLnBrk="0" hangingPunct="1">
        <a:lnSpc>
          <a:spcPct val="90000"/>
        </a:lnSpc>
        <a:spcBef>
          <a:spcPct val="2010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3130" rtl="0" eaLnBrk="1" latinLnBrk="0" hangingPunct="1">
        <a:lnSpc>
          <a:spcPct val="90000"/>
        </a:lnSpc>
        <a:spcBef>
          <a:spcPct val="201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130" rtl="0" eaLnBrk="1" latinLnBrk="0" hangingPunct="1">
        <a:defRPr sz="1800" kern="1200">
          <a:solidFill>
            <a:schemeClr val="tx1"/>
          </a:solidFill>
          <a:latin typeface="+mn-lt"/>
          <a:ea typeface="+mn-ea"/>
          <a:cs typeface="+mn-cs"/>
        </a:defRPr>
      </a:lvl1pPr>
      <a:lvl2pPr marL="457200" algn="l" defTabSz="913130" rtl="0" eaLnBrk="1" latinLnBrk="0" hangingPunct="1">
        <a:defRPr sz="1800" kern="1200">
          <a:solidFill>
            <a:schemeClr val="tx1"/>
          </a:solidFill>
          <a:latin typeface="+mn-lt"/>
          <a:ea typeface="+mn-ea"/>
          <a:cs typeface="+mn-cs"/>
        </a:defRPr>
      </a:lvl2pPr>
      <a:lvl3pPr marL="914400" algn="l" defTabSz="913130" rtl="0" eaLnBrk="1" latinLnBrk="0" hangingPunct="1">
        <a:defRPr sz="1800" kern="1200">
          <a:solidFill>
            <a:schemeClr val="tx1"/>
          </a:solidFill>
          <a:latin typeface="+mn-lt"/>
          <a:ea typeface="+mn-ea"/>
          <a:cs typeface="+mn-cs"/>
        </a:defRPr>
      </a:lvl3pPr>
      <a:lvl4pPr marL="1371600" algn="l" defTabSz="913130" rtl="0" eaLnBrk="1" latinLnBrk="0" hangingPunct="1">
        <a:defRPr sz="1800" kern="1200">
          <a:solidFill>
            <a:schemeClr val="tx1"/>
          </a:solidFill>
          <a:latin typeface="+mn-lt"/>
          <a:ea typeface="+mn-ea"/>
          <a:cs typeface="+mn-cs"/>
        </a:defRPr>
      </a:lvl4pPr>
      <a:lvl5pPr marL="1828800" algn="l" defTabSz="913130" rtl="0" eaLnBrk="1" latinLnBrk="0" hangingPunct="1">
        <a:defRPr sz="1800" kern="1200">
          <a:solidFill>
            <a:schemeClr val="tx1"/>
          </a:solidFill>
          <a:latin typeface="+mn-lt"/>
          <a:ea typeface="+mn-ea"/>
          <a:cs typeface="+mn-cs"/>
        </a:defRPr>
      </a:lvl5pPr>
      <a:lvl6pPr marL="2285365" algn="l" defTabSz="913130" rtl="0" eaLnBrk="1" latinLnBrk="0" hangingPunct="1">
        <a:defRPr sz="1800" kern="1200">
          <a:solidFill>
            <a:schemeClr val="tx1"/>
          </a:solidFill>
          <a:latin typeface="+mn-lt"/>
          <a:ea typeface="+mn-ea"/>
          <a:cs typeface="+mn-cs"/>
        </a:defRPr>
      </a:lvl6pPr>
      <a:lvl7pPr marL="2742565" algn="l" defTabSz="913130" rtl="0" eaLnBrk="1" latinLnBrk="0" hangingPunct="1">
        <a:defRPr sz="1800" kern="1200">
          <a:solidFill>
            <a:schemeClr val="tx1"/>
          </a:solidFill>
          <a:latin typeface="+mn-lt"/>
          <a:ea typeface="+mn-ea"/>
          <a:cs typeface="+mn-cs"/>
        </a:defRPr>
      </a:lvl7pPr>
      <a:lvl8pPr marL="3199765" algn="l" defTabSz="913130" rtl="0" eaLnBrk="1" latinLnBrk="0" hangingPunct="1">
        <a:defRPr sz="1800" kern="1200">
          <a:solidFill>
            <a:schemeClr val="tx1"/>
          </a:solidFill>
          <a:latin typeface="+mn-lt"/>
          <a:ea typeface="+mn-ea"/>
          <a:cs typeface="+mn-cs"/>
        </a:defRPr>
      </a:lvl8pPr>
      <a:lvl9pPr marL="3656965" algn="l" defTabSz="91313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5.xml"/><Relationship Id="rId5" Type="http://schemas.microsoft.com/office/2007/relationships/hdphoto" Target="../media/hdphoto3.wdp"/><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1.jpe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chart" Target="../charts/char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3.png"/><Relationship Id="rId1" Type="http://schemas.openxmlformats.org/officeDocument/2006/relationships/slideLayout" Target="../slideLayouts/slideLayout8.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48.jp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5.xml"/><Relationship Id="rId5" Type="http://schemas.openxmlformats.org/officeDocument/2006/relationships/image" Target="../media/image15.jpe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pt首页101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pic>
        <p:nvPicPr>
          <p:cNvPr id="7" name="图片 6">
            <a:extLst>
              <a:ext uri="{FF2B5EF4-FFF2-40B4-BE49-F238E27FC236}">
                <a16:creationId xmlns="" xmlns:a16="http://schemas.microsoft.com/office/drawing/2014/main" id="{1EC083C5-3E0B-4559-BC26-2437816A00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3386" y="4250762"/>
            <a:ext cx="2328716" cy="2218263"/>
          </a:xfrm>
          <a:prstGeom prst="rect">
            <a:avLst/>
          </a:prstGeom>
        </p:spPr>
      </p:pic>
      <p:pic>
        <p:nvPicPr>
          <p:cNvPr id="8" name="图片 7">
            <a:extLst>
              <a:ext uri="{FF2B5EF4-FFF2-40B4-BE49-F238E27FC236}">
                <a16:creationId xmlns="" xmlns:a16="http://schemas.microsoft.com/office/drawing/2014/main" id="{04E5FA69-CD9F-4C99-AC56-A13208BFA7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952" y="4685501"/>
            <a:ext cx="1701587" cy="1625397"/>
          </a:xfrm>
          <a:prstGeom prst="rect">
            <a:avLst/>
          </a:prstGeom>
        </p:spPr>
      </p:pic>
    </p:spTree>
    <p:extLst>
      <p:ext uri="{BB962C8B-B14F-4D97-AF65-F5344CB8AC3E}">
        <p14:creationId xmlns:p14="http://schemas.microsoft.com/office/powerpoint/2010/main" val="265779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6"/>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3957" fill="hold"/>
                                        <p:tgtEl>
                                          <p:spTgt spid="6"/>
                                        </p:tgtEl>
                                      </p:cBhvr>
                                    </p:cmd>
                                  </p:childTnLst>
                                </p:cTn>
                              </p:par>
                              <p:par>
                                <p:cTn id="10" presetID="53" presetClass="entr" presetSubtype="16" repeatCount="indefinite" fill="hold" nodeType="withEffect">
                                  <p:stCondLst>
                                    <p:cond delay="0"/>
                                  </p:stCondLst>
                                  <p:endCondLst>
                                    <p:cond evt="onNext" delay="0">
                                      <p:tgtEl>
                                        <p:sldTgt/>
                                      </p:tgtEl>
                                    </p:cond>
                                  </p:end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Effect transition="in" filter="fade">
                                      <p:cBhvr>
                                        <p:cTn id="14" dur="1000"/>
                                        <p:tgtEl>
                                          <p:spTgt spid="8"/>
                                        </p:tgtEl>
                                      </p:cBhvr>
                                    </p:animEffect>
                                  </p:childTnLst>
                                </p:cTn>
                              </p:par>
                              <p:par>
                                <p:cTn id="15" presetID="43" presetClass="path" presetSubtype="0" accel="50000" decel="50000" fill="hold" nodeType="withEffect">
                                  <p:stCondLst>
                                    <p:cond delay="0"/>
                                  </p:stCondLst>
                                  <p:childTnLst>
                                    <p:animMotion origin="layout" path="M -4.16667E-7 -1.48148E-6 L 0.125 -1.48148E-6 C 0.18099 -1.48148E-6 0.25 -0.06898 0.25 -0.125 L 0.25 -0.25 " pathEditMode="relative" rAng="0" ptsTypes="AAAA">
                                      <p:cBhvr>
                                        <p:cTn id="16" dur="2000" spd="-100000" fill="hold"/>
                                        <p:tgtEl>
                                          <p:spTgt spid="7"/>
                                        </p:tgtEl>
                                        <p:attrNameLst>
                                          <p:attrName>ppt_x</p:attrName>
                                          <p:attrName>ppt_y</p:attrName>
                                        </p:attrNameLst>
                                      </p:cBhvr>
                                      <p:rCtr x="12500" y="-12500"/>
                                    </p:animMotion>
                                  </p:childTnLst>
                                </p:cTn>
                              </p:par>
                              <p:par>
                                <p:cTn id="17" presetID="26" presetClass="emph" presetSubtype="0" repeatCount="indefinite" fill="hold" nodeType="withEffect">
                                  <p:stCondLst>
                                    <p:cond delay="0"/>
                                  </p:stCondLst>
                                  <p:endCondLst>
                                    <p:cond evt="onNext" delay="0">
                                      <p:tgtEl>
                                        <p:sldTgt/>
                                      </p:tgtEl>
                                    </p:cond>
                                  </p:endCondLst>
                                  <p:childTnLst>
                                    <p:animEffect transition="out" filter="fade">
                                      <p:cBhvr>
                                        <p:cTn id="18" dur="2000" tmFilter="0, 0; .2, .5; .8, .5; 1, 0"/>
                                        <p:tgtEl>
                                          <p:spTgt spid="7"/>
                                        </p:tgtEl>
                                      </p:cBhvr>
                                    </p:animEffect>
                                    <p:animScale>
                                      <p:cBhvr>
                                        <p:cTn id="19" dur="1000" autoRev="1" fill="hold"/>
                                        <p:tgtEl>
                                          <p:spTgt spid="7"/>
                                        </p:tgtEl>
                                      </p:cBhvr>
                                      <p:by x="105000" y="105000"/>
                                    </p:animScale>
                                  </p:childTnLst>
                                </p:cTn>
                              </p:par>
                              <p:par>
                                <p:cTn id="20" presetID="26" presetClass="emph" presetSubtype="0" repeatCount="indefinite" fill="hold" nodeType="withEffect">
                                  <p:stCondLst>
                                    <p:cond delay="0"/>
                                  </p:stCondLst>
                                  <p:endCondLst>
                                    <p:cond evt="onNext" delay="0">
                                      <p:tgtEl>
                                        <p:sldTgt/>
                                      </p:tgtEl>
                                    </p:cond>
                                  </p:endCondLst>
                                  <p:childTnLst>
                                    <p:animEffect transition="out" filter="fade">
                                      <p:cBhvr>
                                        <p:cTn id="21" dur="1000" tmFilter="0, 0; .2, .5; .8, .5; 1, 0"/>
                                        <p:tgtEl>
                                          <p:spTgt spid="8"/>
                                        </p:tgtEl>
                                      </p:cBhvr>
                                    </p:animEffect>
                                    <p:animScale>
                                      <p:cBhvr>
                                        <p:cTn id="22" dur="500" autoRev="1" fill="hold"/>
                                        <p:tgtEl>
                                          <p:spTgt spid="8"/>
                                        </p:tgtEl>
                                      </p:cBhvr>
                                      <p:by x="105000" y="105000"/>
                                    </p:animScale>
                                  </p:childTnLst>
                                </p:cTn>
                              </p:par>
                              <p:par>
                                <p:cTn id="23" presetID="6" presetClass="emph" presetSubtype="0" repeatCount="indefinite" fill="hold" nodeType="withEffect">
                                  <p:stCondLst>
                                    <p:cond delay="0"/>
                                  </p:stCondLst>
                                  <p:endCondLst>
                                    <p:cond evt="onNext" delay="0">
                                      <p:tgtEl>
                                        <p:sldTgt/>
                                      </p:tgtEl>
                                    </p:cond>
                                  </p:endCondLst>
                                  <p:childTnLst>
                                    <p:animScale>
                                      <p:cBhvr>
                                        <p:cTn id="24" dur="1000" fill="hold"/>
                                        <p:tgtEl>
                                          <p:spTgt spid="8"/>
                                        </p:tgtEl>
                                      </p:cBhvr>
                                      <p:by x="100000" y="10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6"/>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522205" y="1525005"/>
            <a:ext cx="4357771" cy="1938992"/>
          </a:xfrm>
          <a:prstGeom prst="rect">
            <a:avLst/>
          </a:prstGeom>
        </p:spPr>
        <p:txBody>
          <a:bodyPr wrap="square">
            <a:spAutoFit/>
          </a:bodyPr>
          <a:lstStyle/>
          <a:p>
            <a:pPr indent="457200" algn="just" eaLnBrk="1">
              <a:lnSpc>
                <a:spcPct val="120000"/>
              </a:lnSpc>
              <a:defRPr/>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 到建党</a:t>
            </a:r>
            <a:r>
              <a:rPr lang="en-US" altLang="zh-CN" sz="2000" b="1" dirty="0">
                <a:solidFill>
                  <a:schemeClr val="tx1">
                    <a:lumMod val="85000"/>
                    <a:lumOff val="15000"/>
                  </a:schemeClr>
                </a:solidFill>
                <a:latin typeface="微软雅黑" panose="020B0503020204020204" pitchFamily="34" charset="-122"/>
                <a:ea typeface="微软雅黑" panose="020B0503020204020204" pitchFamily="34" charset="-122"/>
              </a:rPr>
              <a:t>100</a:t>
            </a: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年时，</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建成经济更加发展、民主更加健全、科教更加进步、文化更加繁荣、社会更加和谐、人民生活更加殷实的</a:t>
            </a:r>
            <a:r>
              <a:rPr lang="zh-CN" altLang="en-US" sz="2000" b="1" dirty="0">
                <a:solidFill>
                  <a:srgbClr val="C00000"/>
                </a:solidFill>
                <a:latin typeface="微软雅黑" panose="020B0503020204020204" pitchFamily="34" charset="-122"/>
                <a:ea typeface="微软雅黑" panose="020B0503020204020204" pitchFamily="34" charset="-122"/>
              </a:rPr>
              <a:t>小康社会</a:t>
            </a: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a:t>
            </a:r>
          </a:p>
          <a:p>
            <a:pPr indent="457200" algn="just" eaLnBrk="1">
              <a:lnSpc>
                <a:spcPct val="120000"/>
              </a:lnSpc>
              <a:defRPr/>
            </a:pPr>
            <a:endParaRPr lang="zh-CN" altLang="en-US" sz="2000" b="1" dirty="0">
              <a:solidFill>
                <a:srgbClr val="C00000"/>
              </a:solidFill>
              <a:latin typeface="微软雅黑" panose="020B0503020204020204" pitchFamily="34" charset="-122"/>
              <a:ea typeface="微软雅黑" panose="020B0503020204020204" pitchFamily="34" charset="-122"/>
            </a:endParaRPr>
          </a:p>
        </p:txBody>
      </p:sp>
      <p:sp>
        <p:nvSpPr>
          <p:cNvPr id="15" name="矩形 14"/>
          <p:cNvSpPr/>
          <p:nvPr/>
        </p:nvSpPr>
        <p:spPr>
          <a:xfrm>
            <a:off x="6652734" y="1525005"/>
            <a:ext cx="4043336" cy="1200329"/>
          </a:xfrm>
          <a:prstGeom prst="rect">
            <a:avLst/>
          </a:prstGeom>
        </p:spPr>
        <p:txBody>
          <a:bodyPr wrap="square">
            <a:spAutoFit/>
          </a:bodyPr>
          <a:lstStyle/>
          <a:p>
            <a:pPr indent="457200" algn="just">
              <a:lnSpc>
                <a:spcPct val="120000"/>
              </a:lnSpc>
              <a:defRPr/>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 到新中国成立</a:t>
            </a:r>
            <a:r>
              <a:rPr lang="en-US" altLang="zh-CN" sz="2000" b="1" dirty="0">
                <a:solidFill>
                  <a:schemeClr val="tx1">
                    <a:lumMod val="85000"/>
                    <a:lumOff val="15000"/>
                  </a:schemeClr>
                </a:solidFill>
                <a:latin typeface="微软雅黑" panose="020B0503020204020204" pitchFamily="34" charset="-122"/>
                <a:ea typeface="微软雅黑" panose="020B0503020204020204" pitchFamily="34" charset="-122"/>
              </a:rPr>
              <a:t>100</a:t>
            </a: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年时</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2000" b="1" dirty="0">
                <a:solidFill>
                  <a:srgbClr val="C00000"/>
                </a:solidFill>
                <a:latin typeface="微软雅黑" panose="020B0503020204020204" pitchFamily="34" charset="-122"/>
                <a:ea typeface="微软雅黑" panose="020B0503020204020204" pitchFamily="34" charset="-122"/>
              </a:rPr>
              <a:t>基本实现现代化</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，把我国建成社会主义现代化国家。</a:t>
            </a:r>
          </a:p>
        </p:txBody>
      </p:sp>
      <p:sp>
        <p:nvSpPr>
          <p:cNvPr id="9" name="矩形 8"/>
          <p:cNvSpPr/>
          <p:nvPr/>
        </p:nvSpPr>
        <p:spPr>
          <a:xfrm>
            <a:off x="3399923" y="548680"/>
            <a:ext cx="5392152" cy="581057"/>
          </a:xfrm>
          <a:prstGeom prst="rect">
            <a:avLst/>
          </a:prstGeom>
        </p:spPr>
        <p:txBody>
          <a:bodyPr wrap="none">
            <a:spAutoFit/>
          </a:bodyPr>
          <a:lstStyle/>
          <a:p>
            <a:pPr marL="0" indent="0" algn="ctr" eaLnBrk="1" hangingPunct="1">
              <a:lnSpc>
                <a:spcPct val="150000"/>
              </a:lnSpc>
            </a:pPr>
            <a:r>
              <a:rPr lang="en-US" altLang="zh-CN" sz="2400" b="1" dirty="0">
                <a:solidFill>
                  <a:schemeClr val="tx1">
                    <a:lumMod val="85000"/>
                    <a:lumOff val="15000"/>
                  </a:schemeClr>
                </a:solidFill>
                <a:latin typeface="微软雅黑" panose="020B0503020204020204" pitchFamily="34" charset="-122"/>
                <a:ea typeface="微软雅黑" panose="020B0503020204020204" pitchFamily="34" charset="-122"/>
              </a:rPr>
              <a:t>4.</a:t>
            </a: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 “两个一百年”的奋斗目标</a:t>
            </a:r>
          </a:p>
        </p:txBody>
      </p:sp>
      <p:pic>
        <p:nvPicPr>
          <p:cNvPr id="3" name="图片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30000"/>
                    </a14:imgEffect>
                    <a14:imgEffect>
                      <a14:saturation sat="0"/>
                    </a14:imgEffect>
                    <a14:imgEffect>
                      <a14:brightnessContrast bright="2000"/>
                    </a14:imgEffect>
                  </a14:imgLayer>
                </a14:imgProps>
              </a:ext>
              <a:ext uri="{28A0092B-C50C-407E-A947-70E740481C1C}">
                <a14:useLocalDpi xmlns:a14="http://schemas.microsoft.com/office/drawing/2010/main" val="0"/>
              </a:ext>
            </a:extLst>
          </a:blip>
          <a:srcRect l="-269" t="-29" r="12525" b="29"/>
          <a:stretch/>
        </p:blipFill>
        <p:spPr>
          <a:xfrm>
            <a:off x="7176120" y="3706124"/>
            <a:ext cx="2952328" cy="2243156"/>
          </a:xfrm>
          <a:prstGeom prst="roundRect">
            <a:avLst>
              <a:gd name="adj" fmla="val 9852"/>
            </a:avLst>
          </a:prstGeom>
          <a:ln>
            <a:solidFill>
              <a:schemeClr val="bg2"/>
            </a:solidFill>
          </a:ln>
          <a:effectLst>
            <a:outerShdw blurRad="63500" sx="101000" sy="101000" algn="ctr" rotWithShape="0">
              <a:prstClr val="black">
                <a:alpha val="5000"/>
              </a:prstClr>
            </a:outerShdw>
          </a:effectLst>
        </p:spPr>
      </p:pic>
      <p:grpSp>
        <p:nvGrpSpPr>
          <p:cNvPr id="2" name="组合 1">
            <a:extLst>
              <a:ext uri="{FF2B5EF4-FFF2-40B4-BE49-F238E27FC236}">
                <a16:creationId xmlns="" xmlns:a16="http://schemas.microsoft.com/office/drawing/2014/main" id="{83D42730-087B-4B6A-9D74-AA8F5CF74679}"/>
              </a:ext>
            </a:extLst>
          </p:cNvPr>
          <p:cNvGrpSpPr/>
          <p:nvPr/>
        </p:nvGrpSpPr>
        <p:grpSpPr>
          <a:xfrm>
            <a:off x="0" y="3251604"/>
            <a:ext cx="12192000" cy="241545"/>
            <a:chOff x="0" y="3251604"/>
            <a:chExt cx="12192000" cy="241545"/>
          </a:xfrm>
        </p:grpSpPr>
        <p:cxnSp>
          <p:nvCxnSpPr>
            <p:cNvPr id="6" name="直接连接符 5">
              <a:extLst>
                <a:ext uri="{FF2B5EF4-FFF2-40B4-BE49-F238E27FC236}">
                  <a16:creationId xmlns="" xmlns:a16="http://schemas.microsoft.com/office/drawing/2014/main" id="{32CA3438-3526-4675-BFE5-4476447BEF0F}"/>
                </a:ext>
              </a:extLst>
            </p:cNvPr>
            <p:cNvCxnSpPr/>
            <p:nvPr/>
          </p:nvCxnSpPr>
          <p:spPr>
            <a:xfrm>
              <a:off x="0" y="3376129"/>
              <a:ext cx="12192000" cy="0"/>
            </a:xfrm>
            <a:prstGeom prst="line">
              <a:avLst/>
            </a:prstGeom>
          </p:spPr>
          <p:style>
            <a:lnRef idx="1">
              <a:schemeClr val="accent3"/>
            </a:lnRef>
            <a:fillRef idx="0">
              <a:schemeClr val="accent3"/>
            </a:fillRef>
            <a:effectRef idx="0">
              <a:schemeClr val="accent3"/>
            </a:effectRef>
            <a:fontRef idx="minor">
              <a:schemeClr val="tx1"/>
            </a:fontRef>
          </p:style>
        </p:cxnSp>
        <p:grpSp>
          <p:nvGrpSpPr>
            <p:cNvPr id="12" name="组合 11">
              <a:extLst>
                <a:ext uri="{FF2B5EF4-FFF2-40B4-BE49-F238E27FC236}">
                  <a16:creationId xmlns="" xmlns:a16="http://schemas.microsoft.com/office/drawing/2014/main" id="{A09186DB-461C-4E4B-9C2C-542D06E18C32}"/>
                </a:ext>
              </a:extLst>
            </p:cNvPr>
            <p:cNvGrpSpPr/>
            <p:nvPr/>
          </p:nvGrpSpPr>
          <p:grpSpPr>
            <a:xfrm>
              <a:off x="3390703" y="3251604"/>
              <a:ext cx="241545" cy="241545"/>
              <a:chOff x="3023010" y="4215296"/>
              <a:chExt cx="241545" cy="241545"/>
            </a:xfrm>
          </p:grpSpPr>
          <p:sp>
            <p:nvSpPr>
              <p:cNvPr id="7" name="椭圆 6">
                <a:extLst>
                  <a:ext uri="{FF2B5EF4-FFF2-40B4-BE49-F238E27FC236}">
                    <a16:creationId xmlns="" xmlns:a16="http://schemas.microsoft.com/office/drawing/2014/main" id="{57F8F609-2CAE-48EF-95EF-36CC564A2114}"/>
                  </a:ext>
                </a:extLst>
              </p:cNvPr>
              <p:cNvSpPr/>
              <p:nvPr/>
            </p:nvSpPr>
            <p:spPr>
              <a:xfrm>
                <a:off x="3023010" y="4215296"/>
                <a:ext cx="241545" cy="241545"/>
              </a:xfrm>
              <a:prstGeom prst="ellipse">
                <a:avLst/>
              </a:prstGeom>
              <a:solidFill>
                <a:srgbClr val="C000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 xmlns:a16="http://schemas.microsoft.com/office/drawing/2014/main" id="{FF190014-B457-425F-BCAA-CD775AF590B5}"/>
                  </a:ext>
                </a:extLst>
              </p:cNvPr>
              <p:cNvSpPr/>
              <p:nvPr/>
            </p:nvSpPr>
            <p:spPr>
              <a:xfrm>
                <a:off x="3083451" y="4275737"/>
                <a:ext cx="120662" cy="12066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 xmlns:a16="http://schemas.microsoft.com/office/drawing/2014/main" id="{4B9FB258-7BC3-4EBB-BB0B-D1D8B111454C}"/>
                </a:ext>
              </a:extLst>
            </p:cNvPr>
            <p:cNvGrpSpPr/>
            <p:nvPr/>
          </p:nvGrpSpPr>
          <p:grpSpPr>
            <a:xfrm>
              <a:off x="8564887" y="3251604"/>
              <a:ext cx="241545" cy="241545"/>
              <a:chOff x="3023010" y="4215296"/>
              <a:chExt cx="241545" cy="241545"/>
            </a:xfrm>
          </p:grpSpPr>
          <p:sp>
            <p:nvSpPr>
              <p:cNvPr id="21" name="椭圆 20">
                <a:extLst>
                  <a:ext uri="{FF2B5EF4-FFF2-40B4-BE49-F238E27FC236}">
                    <a16:creationId xmlns="" xmlns:a16="http://schemas.microsoft.com/office/drawing/2014/main" id="{8C45AA5B-51C2-40C4-9541-CC68CD1A9374}"/>
                  </a:ext>
                </a:extLst>
              </p:cNvPr>
              <p:cNvSpPr/>
              <p:nvPr/>
            </p:nvSpPr>
            <p:spPr>
              <a:xfrm>
                <a:off x="3023010" y="4215296"/>
                <a:ext cx="241545" cy="241545"/>
              </a:xfrm>
              <a:prstGeom prst="ellipse">
                <a:avLst/>
              </a:prstGeom>
              <a:solidFill>
                <a:srgbClr val="C000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 xmlns:a16="http://schemas.microsoft.com/office/drawing/2014/main" id="{B497EB39-5F70-49ED-B557-9DE8534F92C2}"/>
                  </a:ext>
                </a:extLst>
              </p:cNvPr>
              <p:cNvSpPr/>
              <p:nvPr/>
            </p:nvSpPr>
            <p:spPr>
              <a:xfrm>
                <a:off x="3083451" y="4275737"/>
                <a:ext cx="120662" cy="12066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3" name="图片 22">
            <a:extLst>
              <a:ext uri="{FF2B5EF4-FFF2-40B4-BE49-F238E27FC236}">
                <a16:creationId xmlns="" xmlns:a16="http://schemas.microsoft.com/office/drawing/2014/main" id="{4D43C7F3-63F6-4178-9C1B-58582030A42A}"/>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Effect>
                      <a14:brightnessContrast bright="18000" contrast="34000"/>
                    </a14:imgEffect>
                  </a14:imgLayer>
                </a14:imgProps>
              </a:ext>
              <a:ext uri="{28A0092B-C50C-407E-A947-70E740481C1C}">
                <a14:useLocalDpi xmlns:a14="http://schemas.microsoft.com/office/drawing/2010/main" val="0"/>
              </a:ext>
            </a:extLst>
          </a:blip>
          <a:srcRect l="2122" t="762" r="9340" b="-762"/>
          <a:stretch/>
        </p:blipFill>
        <p:spPr>
          <a:xfrm>
            <a:off x="2009027" y="3706124"/>
            <a:ext cx="3004896" cy="2276017"/>
          </a:xfrm>
          <a:prstGeom prst="roundRect">
            <a:avLst>
              <a:gd name="adj" fmla="val 8594"/>
            </a:avLst>
          </a:prstGeom>
          <a:solidFill>
            <a:srgbClr val="FFFFFF">
              <a:shade val="85000"/>
            </a:srgbClr>
          </a:solidFill>
          <a:ln>
            <a:noFill/>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95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450"/>
                            </p:stCondLst>
                            <p:childTnLst>
                              <p:par>
                                <p:cTn id="13" presetID="47"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500" fill="hold"/>
                                        <p:tgtEl>
                                          <p:spTgt spid="23"/>
                                        </p:tgtEl>
                                        <p:attrNameLst>
                                          <p:attrName>ppt_x</p:attrName>
                                        </p:attrNameLst>
                                      </p:cBhvr>
                                      <p:tavLst>
                                        <p:tav tm="0">
                                          <p:val>
                                            <p:strVal val="#ppt_x"/>
                                          </p:val>
                                        </p:tav>
                                        <p:tav tm="100000">
                                          <p:val>
                                            <p:strVal val="#ppt_x"/>
                                          </p:val>
                                        </p:tav>
                                      </p:tavLst>
                                    </p:anim>
                                    <p:anim calcmode="lin" valueType="num">
                                      <p:cBhvr additive="base">
                                        <p:cTn id="21" dur="500" fill="hold"/>
                                        <p:tgtEl>
                                          <p:spTgt spid="23"/>
                                        </p:tgtEl>
                                        <p:attrNameLst>
                                          <p:attrName>ppt_y</p:attrName>
                                        </p:attrNameLst>
                                      </p:cBhvr>
                                      <p:tavLst>
                                        <p:tav tm="0">
                                          <p:val>
                                            <p:strVal val="1+#ppt_h/2"/>
                                          </p:val>
                                        </p:tav>
                                        <p:tav tm="100000">
                                          <p:val>
                                            <p:strVal val="#ppt_y"/>
                                          </p:val>
                                        </p:tav>
                                      </p:tavLst>
                                    </p:anim>
                                  </p:childTnLst>
                                </p:cTn>
                              </p:par>
                            </p:childTnLst>
                          </p:cTn>
                        </p:par>
                        <p:par>
                          <p:cTn id="22" fill="hold">
                            <p:stCondLst>
                              <p:cond delay="2450"/>
                            </p:stCondLst>
                            <p:childTnLst>
                              <p:par>
                                <p:cTn id="23" presetID="47"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 xmlns:a16="http://schemas.microsoft.com/office/drawing/2014/main" id="{14C5E44E-03A8-4B10-A926-594B56812D17}"/>
              </a:ext>
            </a:extLst>
          </p:cNvPr>
          <p:cNvGrpSpPr/>
          <p:nvPr/>
        </p:nvGrpSpPr>
        <p:grpSpPr>
          <a:xfrm>
            <a:off x="995148" y="4071973"/>
            <a:ext cx="7261092" cy="1779800"/>
            <a:chOff x="995148" y="4071973"/>
            <a:chExt cx="7261092" cy="1779800"/>
          </a:xfrm>
        </p:grpSpPr>
        <p:grpSp>
          <p:nvGrpSpPr>
            <p:cNvPr id="27" name="组合 26">
              <a:extLst>
                <a:ext uri="{FF2B5EF4-FFF2-40B4-BE49-F238E27FC236}">
                  <a16:creationId xmlns="" xmlns:a16="http://schemas.microsoft.com/office/drawing/2014/main" id="{C5362226-E996-4DAA-9886-B279DD11E0DD}"/>
                </a:ext>
              </a:extLst>
            </p:cNvPr>
            <p:cNvGrpSpPr/>
            <p:nvPr/>
          </p:nvGrpSpPr>
          <p:grpSpPr>
            <a:xfrm>
              <a:off x="995148" y="4071973"/>
              <a:ext cx="7261092" cy="1779800"/>
              <a:chOff x="719067" y="3865502"/>
              <a:chExt cx="5538183" cy="2414082"/>
            </a:xfrm>
          </p:grpSpPr>
          <p:sp>
            <p:nvSpPr>
              <p:cNvPr id="23" name="矩形 22">
                <a:extLst>
                  <a:ext uri="{FF2B5EF4-FFF2-40B4-BE49-F238E27FC236}">
                    <a16:creationId xmlns="" xmlns:a16="http://schemas.microsoft.com/office/drawing/2014/main" id="{08982BB4-D7D5-425E-8128-B54BB3D2C129}"/>
                  </a:ext>
                </a:extLst>
              </p:cNvPr>
              <p:cNvSpPr/>
              <p:nvPr/>
            </p:nvSpPr>
            <p:spPr>
              <a:xfrm>
                <a:off x="766763" y="3865502"/>
                <a:ext cx="5490487" cy="2385234"/>
              </a:xfrm>
              <a:prstGeom prst="rect">
                <a:avLst/>
              </a:prstGeom>
              <a:solidFill>
                <a:srgbClr val="FFFFFF"/>
              </a:solidFill>
              <a:ln w="0" cap="flat" cmpd="sng" algn="ctr">
                <a:noFill/>
                <a:prstDash val="solid"/>
                <a:miter lim="800000"/>
              </a:ln>
              <a:effectLst>
                <a:outerShdw blurRad="190500" sx="102000" sy="102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sz="2000">
                  <a:solidFill>
                    <a:prstClr val="white"/>
                  </a:solidFill>
                  <a:latin typeface="等线" panose="020F0502020204030204"/>
                  <a:ea typeface="等线" panose="02010600030101010101" pitchFamily="2" charset="-122"/>
                </a:endParaRPr>
              </a:p>
            </p:txBody>
          </p:sp>
          <p:sp>
            <p:nvSpPr>
              <p:cNvPr id="24" name="矩形 23">
                <a:extLst>
                  <a:ext uri="{FF2B5EF4-FFF2-40B4-BE49-F238E27FC236}">
                    <a16:creationId xmlns="" xmlns:a16="http://schemas.microsoft.com/office/drawing/2014/main" id="{61DDB265-D3C2-4BF5-8AB0-4DB93A91C341}"/>
                  </a:ext>
                </a:extLst>
              </p:cNvPr>
              <p:cNvSpPr/>
              <p:nvPr/>
            </p:nvSpPr>
            <p:spPr>
              <a:xfrm>
                <a:off x="719067" y="3873103"/>
                <a:ext cx="47696" cy="240648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zh-CN" altLang="en-US" sz="2000"/>
              </a:p>
            </p:txBody>
          </p:sp>
        </p:grpSp>
        <p:sp>
          <p:nvSpPr>
            <p:cNvPr id="70667" name="矩形 116"/>
            <p:cNvSpPr>
              <a:spLocks noChangeArrowheads="1"/>
            </p:cNvSpPr>
            <p:nvPr/>
          </p:nvSpPr>
          <p:spPr bwMode="auto">
            <a:xfrm>
              <a:off x="1728878" y="4565078"/>
              <a:ext cx="49364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lnSpc>
                  <a:spcPct val="120000"/>
                </a:lnSpc>
                <a:spcBef>
                  <a:spcPct val="0"/>
                </a:spcBef>
                <a:buNone/>
              </a:pPr>
              <a:r>
                <a:rPr lang="zh-CN" altLang="en-US" sz="2000" dirty="0">
                  <a:solidFill>
                    <a:schemeClr val="tx1">
                      <a:lumMod val="85000"/>
                      <a:lumOff val="15000"/>
                    </a:schemeClr>
                  </a:solidFill>
                  <a:latin typeface="Helvetica" panose="020B0604020202020204" pitchFamily="34" charset="0"/>
                  <a:ea typeface="微软雅黑" panose="020B0503020204020204" pitchFamily="34" charset="-122"/>
                </a:rPr>
                <a:t>全面建成小康社会是实现中华民族伟大复兴的重要基础、关键一步。</a:t>
              </a:r>
            </a:p>
          </p:txBody>
        </p:sp>
      </p:grpSp>
      <p:grpSp>
        <p:nvGrpSpPr>
          <p:cNvPr id="2" name="组合 1">
            <a:extLst>
              <a:ext uri="{FF2B5EF4-FFF2-40B4-BE49-F238E27FC236}">
                <a16:creationId xmlns="" xmlns:a16="http://schemas.microsoft.com/office/drawing/2014/main" id="{1D7034EE-4D0F-4288-8F6B-A373E64F023E}"/>
              </a:ext>
            </a:extLst>
          </p:cNvPr>
          <p:cNvGrpSpPr/>
          <p:nvPr/>
        </p:nvGrpSpPr>
        <p:grpSpPr>
          <a:xfrm>
            <a:off x="2502238" y="1685468"/>
            <a:ext cx="8622398" cy="1743532"/>
            <a:chOff x="2502238" y="1685468"/>
            <a:chExt cx="8622398" cy="1743532"/>
          </a:xfrm>
        </p:grpSpPr>
        <p:grpSp>
          <p:nvGrpSpPr>
            <p:cNvPr id="26" name="组合 25">
              <a:extLst>
                <a:ext uri="{FF2B5EF4-FFF2-40B4-BE49-F238E27FC236}">
                  <a16:creationId xmlns="" xmlns:a16="http://schemas.microsoft.com/office/drawing/2014/main" id="{B3287693-BF78-4867-A37E-0EE61E6787CB}"/>
                </a:ext>
              </a:extLst>
            </p:cNvPr>
            <p:cNvGrpSpPr/>
            <p:nvPr/>
          </p:nvGrpSpPr>
          <p:grpSpPr>
            <a:xfrm>
              <a:off x="2502238" y="1685468"/>
              <a:ext cx="8622398" cy="1743532"/>
              <a:chOff x="2502237" y="1154751"/>
              <a:chExt cx="8903257" cy="2486710"/>
            </a:xfrm>
          </p:grpSpPr>
          <p:sp>
            <p:nvSpPr>
              <p:cNvPr id="16" name="矩形 15">
                <a:extLst>
                  <a:ext uri="{FF2B5EF4-FFF2-40B4-BE49-F238E27FC236}">
                    <a16:creationId xmlns="" xmlns:a16="http://schemas.microsoft.com/office/drawing/2014/main" id="{98DC95C4-9C4A-4380-9EC1-167EB23317B7}"/>
                  </a:ext>
                </a:extLst>
              </p:cNvPr>
              <p:cNvSpPr/>
              <p:nvPr/>
            </p:nvSpPr>
            <p:spPr>
              <a:xfrm>
                <a:off x="2502237" y="1154751"/>
                <a:ext cx="8857538" cy="2486710"/>
              </a:xfrm>
              <a:prstGeom prst="rect">
                <a:avLst/>
              </a:prstGeom>
              <a:solidFill>
                <a:srgbClr val="FFFFFF"/>
              </a:solidFill>
              <a:ln w="0" cap="flat" cmpd="sng" algn="ctr">
                <a:noFill/>
                <a:prstDash val="solid"/>
                <a:miter lim="800000"/>
              </a:ln>
              <a:effectLst>
                <a:outerShdw blurRad="190500" sx="102000" sy="102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sz="2000" dirty="0">
                  <a:solidFill>
                    <a:prstClr val="white"/>
                  </a:solidFill>
                  <a:latin typeface="等线" panose="020F0502020204030204"/>
                  <a:ea typeface="等线" panose="02010600030101010101" pitchFamily="2" charset="-122"/>
                </a:endParaRPr>
              </a:p>
            </p:txBody>
          </p:sp>
          <p:sp>
            <p:nvSpPr>
              <p:cNvPr id="8" name="矩形 7">
                <a:extLst>
                  <a:ext uri="{FF2B5EF4-FFF2-40B4-BE49-F238E27FC236}">
                    <a16:creationId xmlns="" xmlns:a16="http://schemas.microsoft.com/office/drawing/2014/main" id="{E357AC28-137A-4755-A9C4-49895C5875EB}"/>
                  </a:ext>
                </a:extLst>
              </p:cNvPr>
              <p:cNvSpPr/>
              <p:nvPr/>
            </p:nvSpPr>
            <p:spPr>
              <a:xfrm>
                <a:off x="11358286" y="1154751"/>
                <a:ext cx="47208" cy="24867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zh-CN" altLang="en-US" sz="2000"/>
              </a:p>
            </p:txBody>
          </p:sp>
        </p:grpSp>
        <p:sp>
          <p:nvSpPr>
            <p:cNvPr id="17" name="矩形 116"/>
            <p:cNvSpPr>
              <a:spLocks noChangeArrowheads="1"/>
            </p:cNvSpPr>
            <p:nvPr/>
          </p:nvSpPr>
          <p:spPr bwMode="auto">
            <a:xfrm>
              <a:off x="4934204" y="1803308"/>
              <a:ext cx="590465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lnSpc>
                  <a:spcPct val="120000"/>
                </a:lnSpc>
                <a:spcBef>
                  <a:spcPct val="0"/>
                </a:spcBef>
                <a:buNone/>
              </a:pPr>
              <a:r>
                <a:rPr lang="en-US" altLang="zh-CN" sz="2000" dirty="0">
                  <a:solidFill>
                    <a:schemeClr val="tx1">
                      <a:lumMod val="85000"/>
                      <a:lumOff val="15000"/>
                    </a:schemeClr>
                  </a:solidFill>
                  <a:latin typeface="Helvetica" panose="020B0604020202020204" pitchFamily="34" charset="0"/>
                  <a:ea typeface="微软雅黑" panose="020B0503020204020204" pitchFamily="34" charset="-122"/>
                </a:rPr>
                <a:t> 2020</a:t>
              </a:r>
              <a:r>
                <a:rPr lang="zh-CN" altLang="en-US" sz="2000" dirty="0">
                  <a:solidFill>
                    <a:schemeClr val="tx1">
                      <a:lumMod val="85000"/>
                      <a:lumOff val="15000"/>
                    </a:schemeClr>
                  </a:solidFill>
                  <a:latin typeface="Helvetica" panose="020B0604020202020204" pitchFamily="34" charset="0"/>
                  <a:ea typeface="微软雅黑" panose="020B0503020204020204" pitchFamily="34" charset="-122"/>
                </a:rPr>
                <a:t>年如期全面建成小康社会，就是全面见证中国奇迹之时，中国人民将在全面解决温饱问题的基础上，过上殷实宽裕的生活。这也是中国对人类社会的伟大贡献。</a:t>
              </a:r>
            </a:p>
          </p:txBody>
        </p:sp>
      </p:grpSp>
      <p:pic>
        <p:nvPicPr>
          <p:cNvPr id="3" name="图片 2">
            <a:extLst>
              <a:ext uri="{FF2B5EF4-FFF2-40B4-BE49-F238E27FC236}">
                <a16:creationId xmlns="" xmlns:a16="http://schemas.microsoft.com/office/drawing/2014/main" id="{C4100A88-FE5D-41BA-9496-EF06829A67A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147000"/>
                    </a14:imgEffect>
                  </a14:imgLayer>
                </a14:imgProps>
              </a:ext>
              <a:ext uri="{28A0092B-C50C-407E-A947-70E740481C1C}">
                <a14:useLocalDpi xmlns:a14="http://schemas.microsoft.com/office/drawing/2010/main" val="0"/>
              </a:ext>
            </a:extLst>
          </a:blip>
          <a:srcRect b="9375"/>
          <a:stretch/>
        </p:blipFill>
        <p:spPr>
          <a:xfrm>
            <a:off x="7464152" y="3907123"/>
            <a:ext cx="3478894" cy="2088232"/>
          </a:xfrm>
          <a:prstGeom prst="roundRect">
            <a:avLst>
              <a:gd name="adj" fmla="val 7064"/>
            </a:avLst>
          </a:prstGeom>
          <a:solidFill>
            <a:srgbClr val="FFFFFF">
              <a:shade val="85000"/>
            </a:srgbClr>
          </a:solidFill>
          <a:ln>
            <a:noFill/>
          </a:ln>
          <a:effectLst>
            <a:outerShdw blurRad="50800" dist="38100" dir="2700000" algn="tl" rotWithShape="0">
              <a:prstClr val="black">
                <a:alpha val="40000"/>
              </a:prstClr>
            </a:outerShdw>
          </a:effectLst>
        </p:spPr>
      </p:pic>
      <p:pic>
        <p:nvPicPr>
          <p:cNvPr id="13" name="图片 12">
            <a:extLst>
              <a:ext uri="{FF2B5EF4-FFF2-40B4-BE49-F238E27FC236}">
                <a16:creationId xmlns="" xmlns:a16="http://schemas.microsoft.com/office/drawing/2014/main" id="{83358DAC-373C-43B3-9B38-5C6AE496C1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0628" y="1500938"/>
            <a:ext cx="3106600" cy="2072078"/>
          </a:xfrm>
          <a:prstGeom prst="roundRect">
            <a:avLst>
              <a:gd name="adj" fmla="val 6938"/>
            </a:avLst>
          </a:prstGeom>
          <a:solidFill>
            <a:srgbClr val="FFFFFF">
              <a:shade val="85000"/>
            </a:srgbClr>
          </a:solidFill>
          <a:ln w="28575">
            <a:noFill/>
          </a:ln>
          <a:effectLst>
            <a:outerShdw blurRad="50800" dist="38100" dir="2700000" algn="tl" rotWithShape="0">
              <a:prstClr val="black">
                <a:alpha val="40000"/>
              </a:prstClr>
            </a:outerShdw>
          </a:effectLst>
        </p:spPr>
      </p:pic>
      <p:sp>
        <p:nvSpPr>
          <p:cNvPr id="4" name="矩形 3"/>
          <p:cNvSpPr/>
          <p:nvPr/>
        </p:nvSpPr>
        <p:spPr>
          <a:xfrm>
            <a:off x="1057682" y="579278"/>
            <a:ext cx="10066954" cy="581057"/>
          </a:xfrm>
          <a:prstGeom prst="rect">
            <a:avLst/>
          </a:prstGeom>
        </p:spPr>
        <p:txBody>
          <a:bodyPr wrap="square">
            <a:spAutoFit/>
          </a:bodyPr>
          <a:lstStyle/>
          <a:p>
            <a:pPr marL="0" indent="0" algn="ctr" eaLnBrk="1" hangingPunct="1">
              <a:lnSpc>
                <a:spcPct val="150000"/>
              </a:lnSpc>
            </a:pPr>
            <a:r>
              <a:rPr lang="en-US" altLang="zh-CN" sz="2400" b="1" dirty="0">
                <a:solidFill>
                  <a:schemeClr val="tx1">
                    <a:lumMod val="85000"/>
                    <a:lumOff val="15000"/>
                  </a:schemeClr>
                </a:solidFill>
                <a:latin typeface="微软雅黑" panose="020B0503020204020204" pitchFamily="34" charset="-122"/>
                <a:ea typeface="微软雅黑" panose="020B0503020204020204" pitchFamily="34" charset="-122"/>
              </a:rPr>
              <a:t>5.</a:t>
            </a: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 全面建成小康社会的意义</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800"/>
                            </p:stCondLst>
                            <p:childTnLst>
                              <p:par>
                                <p:cTn id="9" presetID="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1300"/>
                            </p:stCondLst>
                            <p:childTnLst>
                              <p:par>
                                <p:cTn id="14" presetID="2" presetClass="entr" presetSubtype="2"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1+#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par>
                          <p:cTn id="18" fill="hold">
                            <p:stCondLst>
                              <p:cond delay="1800"/>
                            </p:stCondLst>
                            <p:childTnLst>
                              <p:par>
                                <p:cTn id="19" presetID="2" presetClass="entr" presetSubtype="2"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1+#ppt_w/2"/>
                                          </p:val>
                                        </p:tav>
                                        <p:tav tm="100000">
                                          <p:val>
                                            <p:strVal val="#ppt_x"/>
                                          </p:val>
                                        </p:tav>
                                      </p:tavLst>
                                    </p:anim>
                                    <p:anim calcmode="lin" valueType="num">
                                      <p:cBhvr additive="base">
                                        <p:cTn id="22" dur="500" fill="hold"/>
                                        <p:tgtEl>
                                          <p:spTgt spid="3"/>
                                        </p:tgtEl>
                                        <p:attrNameLst>
                                          <p:attrName>ppt_y</p:attrName>
                                        </p:attrNameLst>
                                      </p:cBhvr>
                                      <p:tavLst>
                                        <p:tav tm="0">
                                          <p:val>
                                            <p:strVal val="#ppt_y"/>
                                          </p:val>
                                        </p:tav>
                                        <p:tav tm="100000">
                                          <p:val>
                                            <p:strVal val="#ppt_y"/>
                                          </p:val>
                                        </p:tav>
                                      </p:tavLst>
                                    </p:anim>
                                  </p:childTnLst>
                                </p:cTn>
                              </p:par>
                            </p:childTnLst>
                          </p:cTn>
                        </p:par>
                        <p:par>
                          <p:cTn id="23" fill="hold">
                            <p:stCondLst>
                              <p:cond delay="2300"/>
                            </p:stCondLst>
                            <p:childTnLst>
                              <p:par>
                                <p:cTn id="24" presetID="2" presetClass="entr" presetSubtype="8"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0-#ppt_w/2"/>
                                          </p:val>
                                        </p:tav>
                                        <p:tav tm="100000">
                                          <p:val>
                                            <p:strVal val="#ppt_x"/>
                                          </p:val>
                                        </p:tav>
                                      </p:tavLst>
                                    </p:anim>
                                    <p:anim calcmode="lin" valueType="num">
                                      <p:cBhvr additive="base">
                                        <p:cTn id="2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02"/>
          <p:cNvSpPr txBox="1">
            <a:spLocks noChangeArrowheads="1"/>
          </p:cNvSpPr>
          <p:nvPr/>
        </p:nvSpPr>
        <p:spPr bwMode="auto">
          <a:xfrm>
            <a:off x="0" y="1916832"/>
            <a:ext cx="12192000" cy="58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defTabSz="1828800">
              <a:defRPr sz="3600">
                <a:solidFill>
                  <a:srgbClr val="000000"/>
                </a:solidFill>
                <a:latin typeface="Helvetica" panose="020B0604020202020204" pitchFamily="34" charset="0"/>
                <a:sym typeface="Helvetica" panose="020B0604020202020204" pitchFamily="34" charset="0"/>
              </a:defRPr>
            </a:lvl1pPr>
            <a:lvl2pPr defTabSz="1828800">
              <a:defRPr sz="3600">
                <a:solidFill>
                  <a:srgbClr val="000000"/>
                </a:solidFill>
                <a:latin typeface="Helvetica" panose="020B0604020202020204" pitchFamily="34" charset="0"/>
                <a:sym typeface="Helvetica" panose="020B0604020202020204" pitchFamily="34" charset="0"/>
              </a:defRPr>
            </a:lvl2pPr>
            <a:lvl3pPr defTabSz="1828800">
              <a:defRPr sz="3600">
                <a:solidFill>
                  <a:srgbClr val="000000"/>
                </a:solidFill>
                <a:latin typeface="Helvetica" panose="020B0604020202020204" pitchFamily="34" charset="0"/>
                <a:sym typeface="Helvetica" panose="020B0604020202020204" pitchFamily="34" charset="0"/>
              </a:defRPr>
            </a:lvl3pPr>
            <a:lvl4pPr defTabSz="1828800">
              <a:defRPr sz="3600">
                <a:solidFill>
                  <a:srgbClr val="000000"/>
                </a:solidFill>
                <a:latin typeface="Helvetica" panose="020B0604020202020204" pitchFamily="34" charset="0"/>
                <a:sym typeface="Helvetica" panose="020B0604020202020204" pitchFamily="34" charset="0"/>
              </a:defRPr>
            </a:lvl4pPr>
            <a:lvl5pPr defTabSz="1828800">
              <a:defRPr sz="3600">
                <a:solidFill>
                  <a:srgbClr val="000000"/>
                </a:solidFill>
                <a:latin typeface="Helvetica" panose="020B0604020202020204" pitchFamily="34" charset="0"/>
                <a:sym typeface="Helvetica" panose="020B0604020202020204" pitchFamily="34" charset="0"/>
              </a:defRPr>
            </a:lvl5pPr>
            <a:lvl6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6pPr>
            <a:lvl7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7pPr>
            <a:lvl8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8pPr>
            <a:lvl9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9pPr>
          </a:lstStyle>
          <a:p>
            <a:pPr algn="ctr" eaLnBrk="1" hangingPunct="1">
              <a:buFont typeface="Arial" panose="020B0604020202020204" pitchFamily="34" charset="0"/>
              <a:buNone/>
              <a:defRPr/>
            </a:pPr>
            <a:r>
              <a:rPr lang="zh-CN" altLang="en-US" sz="3200" b="1" dirty="0">
                <a:solidFill>
                  <a:srgbClr val="C00000"/>
                </a:solidFill>
                <a:latin typeface="微软雅黑" panose="020B0503020204020204" pitchFamily="34" charset="-122"/>
                <a:ea typeface="微软雅黑" panose="020B0503020204020204" pitchFamily="34" charset="-122"/>
              </a:rPr>
              <a:t>二、全面建成小康社会新的目标要求</a:t>
            </a:r>
          </a:p>
        </p:txBody>
      </p:sp>
      <p:sp>
        <p:nvSpPr>
          <p:cNvPr id="7" name="文本框 6"/>
          <p:cNvSpPr txBox="1"/>
          <p:nvPr/>
        </p:nvSpPr>
        <p:spPr>
          <a:xfrm>
            <a:off x="1271464" y="2836798"/>
            <a:ext cx="9721080" cy="1384290"/>
          </a:xfrm>
          <a:prstGeom prst="rect">
            <a:avLst/>
          </a:prstGeom>
          <a:noFill/>
        </p:spPr>
        <p:txBody>
          <a:bodyPr wrap="square" rtlCol="0">
            <a:spAutoFit/>
          </a:bodyPr>
          <a:lstStyle/>
          <a:p>
            <a:pPr algn="ctr">
              <a:lnSpc>
                <a:spcPct val="120000"/>
              </a:lnSpc>
            </a:pPr>
            <a:r>
              <a:rPr lang="zh-CN" altLang="en-US" sz="3600" b="1" dirty="0">
                <a:solidFill>
                  <a:schemeClr val="tx1">
                    <a:lumMod val="85000"/>
                    <a:lumOff val="15000"/>
                  </a:schemeClr>
                </a:solidFill>
                <a:latin typeface="华文新魏" panose="02010800040101010101" pitchFamily="2" charset="-122"/>
                <a:ea typeface="华文新魏" panose="02010800040101010101" pitchFamily="2" charset="-122"/>
              </a:rPr>
              <a:t>全面建成小康社会，一个都不能少</a:t>
            </a:r>
            <a:endParaRPr lang="en-US" altLang="zh-CN" sz="3600" b="1" dirty="0">
              <a:solidFill>
                <a:schemeClr val="tx1">
                  <a:lumMod val="85000"/>
                  <a:lumOff val="15000"/>
                </a:schemeClr>
              </a:solidFill>
              <a:latin typeface="华文新魏" panose="02010800040101010101" pitchFamily="2" charset="-122"/>
              <a:ea typeface="华文新魏" panose="02010800040101010101" pitchFamily="2" charset="-122"/>
            </a:endParaRPr>
          </a:p>
          <a:p>
            <a:pPr algn="ctr">
              <a:lnSpc>
                <a:spcPct val="120000"/>
              </a:lnSpc>
            </a:pPr>
            <a:r>
              <a:rPr lang="zh-CN" altLang="en-US" sz="3600" b="1" dirty="0">
                <a:solidFill>
                  <a:schemeClr val="tx1">
                    <a:lumMod val="85000"/>
                    <a:lumOff val="15000"/>
                  </a:schemeClr>
                </a:solidFill>
                <a:latin typeface="华文新魏" panose="02010800040101010101" pitchFamily="2" charset="-122"/>
                <a:ea typeface="华文新魏" panose="02010800040101010101" pitchFamily="2" charset="-122"/>
              </a:rPr>
              <a:t>共同富裕的路上，一个都不能掉队</a:t>
            </a:r>
          </a:p>
        </p:txBody>
      </p:sp>
      <p:cxnSp>
        <p:nvCxnSpPr>
          <p:cNvPr id="8" name="直接箭头连接符 7">
            <a:extLst>
              <a:ext uri="{FF2B5EF4-FFF2-40B4-BE49-F238E27FC236}">
                <a16:creationId xmlns="" xmlns:a16="http://schemas.microsoft.com/office/drawing/2014/main" id="{BD068D85-5072-425E-B945-987EA5653BEE}"/>
              </a:ext>
            </a:extLst>
          </p:cNvPr>
          <p:cNvCxnSpPr>
            <a:cxnSpLocks/>
          </p:cNvCxnSpPr>
          <p:nvPr/>
        </p:nvCxnSpPr>
        <p:spPr>
          <a:xfrm>
            <a:off x="1055440" y="2713176"/>
            <a:ext cx="10009112" cy="0"/>
          </a:xfrm>
          <a:prstGeom prst="straightConnector1">
            <a:avLst/>
          </a:prstGeom>
          <a:ln w="12700">
            <a:solidFill>
              <a:srgbClr val="C00000"/>
            </a:solidFill>
            <a:headEnd type="diamond"/>
            <a:tailEnd type="diamon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900"/>
                            </p:stCondLst>
                            <p:childTnLst>
                              <p:par>
                                <p:cTn id="9" presetID="16" presetClass="entr" presetSubtype="37"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childTnLst>
                          </p:cTn>
                        </p:par>
                        <p:par>
                          <p:cTn id="12" fill="hold">
                            <p:stCondLst>
                              <p:cond delay="14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079776" y="847924"/>
            <a:ext cx="4032448" cy="738664"/>
          </a:xfrm>
          <a:prstGeom prst="rect">
            <a:avLst/>
          </a:prstGeom>
          <a:solidFill>
            <a:srgbClr val="D40709"/>
          </a:solidFill>
        </p:spPr>
        <p:txBody>
          <a:bodyPr wrap="square">
            <a:spAutoFit/>
          </a:bodyPr>
          <a:lstStyle/>
          <a:p>
            <a:pPr lvl="0" algn="ctr" eaLnBrk="1" hangingPunct="1">
              <a:lnSpc>
                <a:spcPct val="150000"/>
              </a:lnSpc>
            </a:pPr>
            <a:r>
              <a:rPr lang="zh-CN" altLang="en-US" sz="2800" b="1" dirty="0">
                <a:solidFill>
                  <a:srgbClr val="FFFF33"/>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新时代的新目标</a:t>
            </a:r>
          </a:p>
        </p:txBody>
      </p:sp>
      <p:sp>
        <p:nvSpPr>
          <p:cNvPr id="89090" name="文本框 27669"/>
          <p:cNvSpPr txBox="1">
            <a:spLocks noChangeArrowheads="1"/>
          </p:cNvSpPr>
          <p:nvPr/>
        </p:nvSpPr>
        <p:spPr bwMode="auto">
          <a:xfrm>
            <a:off x="2063552" y="1963655"/>
            <a:ext cx="8352928" cy="961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lvl="0" algn="just" eaLnBrk="1" hangingPunct="1">
              <a:lnSpc>
                <a:spcPct val="150000"/>
              </a:lnSpc>
              <a:spcBef>
                <a:spcPct val="0"/>
              </a:spcBef>
              <a:buNone/>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 党的十八大以来，以习近平同志为核心的党中央提出了全面建成小康社会新的目标要求，规划和设计了未来美好生活的宏伟蓝图。</a:t>
            </a:r>
          </a:p>
        </p:txBody>
      </p:sp>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696" y="3645024"/>
            <a:ext cx="12360696" cy="2287762"/>
          </a:xfrm>
          <a:prstGeom prst="rect">
            <a:avLst/>
          </a:prstGeom>
        </p:spPr>
      </p:pic>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5" y="4377226"/>
            <a:ext cx="12195885" cy="1928361"/>
          </a:xfrm>
          <a:prstGeom prst="rect">
            <a:avLst/>
          </a:prstGeom>
        </p:spPr>
      </p:pic>
    </p:spTree>
    <p:extLst>
      <p:ext uri="{BB962C8B-B14F-4D97-AF65-F5344CB8AC3E}">
        <p14:creationId xmlns:p14="http://schemas.microsoft.com/office/powerpoint/2010/main" val="281820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89090"/>
                                        </p:tgtEl>
                                        <p:attrNameLst>
                                          <p:attrName>style.visibility</p:attrName>
                                        </p:attrNameLst>
                                      </p:cBhvr>
                                      <p:to>
                                        <p:strVal val="visible"/>
                                      </p:to>
                                    </p:set>
                                    <p:animEffect transition="in" filter="fade">
                                      <p:cBhvr>
                                        <p:cTn id="7" dur="500"/>
                                        <p:tgtEl>
                                          <p:spTgt spid="89090"/>
                                        </p:tgtEl>
                                      </p:cBhvr>
                                    </p:animEffect>
                                  </p:childTnLst>
                                </p:cTn>
                              </p:par>
                              <p:par>
                                <p:cTn id="8" presetID="42"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par>
                                <p:cTn id="13" presetID="22" presetClass="entr" presetSubtype="2"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right)">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直接箭头连接符 11">
            <a:extLst>
              <a:ext uri="{FF2B5EF4-FFF2-40B4-BE49-F238E27FC236}">
                <a16:creationId xmlns="" xmlns:a16="http://schemas.microsoft.com/office/drawing/2014/main" id="{6C1C66BD-797D-4DEB-85A4-FED016D67727}"/>
              </a:ext>
            </a:extLst>
          </p:cNvPr>
          <p:cNvCxnSpPr>
            <a:cxnSpLocks/>
          </p:cNvCxnSpPr>
          <p:nvPr/>
        </p:nvCxnSpPr>
        <p:spPr>
          <a:xfrm>
            <a:off x="-24680" y="3107146"/>
            <a:ext cx="12216680" cy="0"/>
          </a:xfrm>
          <a:prstGeom prst="straightConnector1">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2112569" y="5057505"/>
            <a:ext cx="7966862" cy="869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2400" b="1" dirty="0">
                <a:solidFill>
                  <a:srgbClr val="C00000"/>
                </a:solidFill>
                <a:latin typeface="微软雅黑" panose="020B0503020204020204" pitchFamily="34" charset="-122"/>
                <a:ea typeface="微软雅黑" panose="020B0503020204020204" pitchFamily="34" charset="-122"/>
              </a:rPr>
              <a:t>全面建成小康社会新的目标要求</a:t>
            </a:r>
          </a:p>
        </p:txBody>
      </p:sp>
      <p:grpSp>
        <p:nvGrpSpPr>
          <p:cNvPr id="22" name="组合 21">
            <a:extLst>
              <a:ext uri="{FF2B5EF4-FFF2-40B4-BE49-F238E27FC236}">
                <a16:creationId xmlns="" xmlns:a16="http://schemas.microsoft.com/office/drawing/2014/main" id="{5175DA8F-4FC2-4837-ACB9-3AFACD1952F9}"/>
              </a:ext>
            </a:extLst>
          </p:cNvPr>
          <p:cNvGrpSpPr/>
          <p:nvPr/>
        </p:nvGrpSpPr>
        <p:grpSpPr>
          <a:xfrm>
            <a:off x="810786" y="2917413"/>
            <a:ext cx="3767262" cy="1734672"/>
            <a:chOff x="810786" y="2917413"/>
            <a:chExt cx="3767262" cy="1734672"/>
          </a:xfrm>
        </p:grpSpPr>
        <p:grpSp>
          <p:nvGrpSpPr>
            <p:cNvPr id="15" name="组合 14">
              <a:extLst>
                <a:ext uri="{FF2B5EF4-FFF2-40B4-BE49-F238E27FC236}">
                  <a16:creationId xmlns="" xmlns:a16="http://schemas.microsoft.com/office/drawing/2014/main" id="{5252D609-18D1-4B43-8211-4E421CF32B9F}"/>
                </a:ext>
              </a:extLst>
            </p:cNvPr>
            <p:cNvGrpSpPr/>
            <p:nvPr/>
          </p:nvGrpSpPr>
          <p:grpSpPr>
            <a:xfrm>
              <a:off x="2501529" y="2917413"/>
              <a:ext cx="402842" cy="814560"/>
              <a:chOff x="2501529" y="2917413"/>
              <a:chExt cx="402842" cy="814560"/>
            </a:xfrm>
          </p:grpSpPr>
          <p:sp>
            <p:nvSpPr>
              <p:cNvPr id="93" name="íşlïḋè">
                <a:extLst>
                  <a:ext uri="{FF2B5EF4-FFF2-40B4-BE49-F238E27FC236}">
                    <a16:creationId xmlns="" xmlns:a16="http://schemas.microsoft.com/office/drawing/2014/main" id="{71FDBE1E-3E14-4304-A94F-AE41512AA3C5}"/>
                  </a:ext>
                </a:extLst>
              </p:cNvPr>
              <p:cNvSpPr/>
              <p:nvPr/>
            </p:nvSpPr>
            <p:spPr>
              <a:xfrm>
                <a:off x="2501529" y="2917413"/>
                <a:ext cx="402842" cy="402842"/>
              </a:xfrm>
              <a:prstGeom prst="ellipse">
                <a:avLst/>
              </a:prstGeom>
              <a:solidFill>
                <a:srgbClr val="F32A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tx1">
                      <a:lumMod val="85000"/>
                      <a:lumOff val="15000"/>
                    </a:schemeClr>
                  </a:solidFill>
                </a:endParaRPr>
              </a:p>
            </p:txBody>
          </p:sp>
          <p:cxnSp>
            <p:nvCxnSpPr>
              <p:cNvPr id="34" name="直接连接符 33">
                <a:extLst>
                  <a:ext uri="{FF2B5EF4-FFF2-40B4-BE49-F238E27FC236}">
                    <a16:creationId xmlns="" xmlns:a16="http://schemas.microsoft.com/office/drawing/2014/main" id="{95BAD791-096E-4B1C-8F65-E6ED3E3FF765}"/>
                  </a:ext>
                </a:extLst>
              </p:cNvPr>
              <p:cNvCxnSpPr>
                <a:cxnSpLocks/>
              </p:cNvCxnSpPr>
              <p:nvPr/>
            </p:nvCxnSpPr>
            <p:spPr>
              <a:xfrm>
                <a:off x="2694417" y="3074519"/>
                <a:ext cx="0" cy="657454"/>
              </a:xfrm>
              <a:prstGeom prst="line">
                <a:avLst/>
              </a:prstGeom>
              <a:ln w="28575">
                <a:solidFill>
                  <a:srgbClr val="F32A32"/>
                </a:solidFill>
              </a:ln>
            </p:spPr>
            <p:style>
              <a:lnRef idx="1">
                <a:schemeClr val="accent1"/>
              </a:lnRef>
              <a:fillRef idx="0">
                <a:schemeClr val="accent1"/>
              </a:fillRef>
              <a:effectRef idx="0">
                <a:schemeClr val="accent1"/>
              </a:effectRef>
              <a:fontRef idx="minor">
                <a:schemeClr val="tx1"/>
              </a:fontRef>
            </p:style>
          </p:cxnSp>
        </p:grpSp>
        <p:sp>
          <p:nvSpPr>
            <p:cNvPr id="7" name="椭圆 6"/>
            <p:cNvSpPr/>
            <p:nvPr/>
          </p:nvSpPr>
          <p:spPr>
            <a:xfrm>
              <a:off x="810786" y="3671116"/>
              <a:ext cx="3767262" cy="9809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创新驱动</a:t>
              </a:r>
              <a:endParaRPr lang="en-US" altLang="zh-CN" b="1"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成效显著</a:t>
              </a:r>
              <a:endParaRPr lang="zh-CN" altLang="en-US" b="1" dirty="0">
                <a:solidFill>
                  <a:schemeClr val="tx1">
                    <a:lumMod val="85000"/>
                    <a:lumOff val="15000"/>
                  </a:schemeClr>
                </a:solidFill>
              </a:endParaRPr>
            </a:p>
          </p:txBody>
        </p:sp>
      </p:grpSp>
      <p:grpSp>
        <p:nvGrpSpPr>
          <p:cNvPr id="23" name="组合 22">
            <a:extLst>
              <a:ext uri="{FF2B5EF4-FFF2-40B4-BE49-F238E27FC236}">
                <a16:creationId xmlns="" xmlns:a16="http://schemas.microsoft.com/office/drawing/2014/main" id="{E9082C67-B818-42B6-AD7E-76A4918F7BCA}"/>
              </a:ext>
            </a:extLst>
          </p:cNvPr>
          <p:cNvGrpSpPr/>
          <p:nvPr/>
        </p:nvGrpSpPr>
        <p:grpSpPr>
          <a:xfrm>
            <a:off x="2400746" y="1529649"/>
            <a:ext cx="3767262" cy="1790606"/>
            <a:chOff x="2400746" y="1529649"/>
            <a:chExt cx="3767262" cy="1790606"/>
          </a:xfrm>
        </p:grpSpPr>
        <p:grpSp>
          <p:nvGrpSpPr>
            <p:cNvPr id="16" name="组合 15">
              <a:extLst>
                <a:ext uri="{FF2B5EF4-FFF2-40B4-BE49-F238E27FC236}">
                  <a16:creationId xmlns="" xmlns:a16="http://schemas.microsoft.com/office/drawing/2014/main" id="{57E216DF-3129-453B-BB68-8DADBDD9B6D5}"/>
                </a:ext>
              </a:extLst>
            </p:cNvPr>
            <p:cNvGrpSpPr/>
            <p:nvPr/>
          </p:nvGrpSpPr>
          <p:grpSpPr>
            <a:xfrm>
              <a:off x="4041161" y="2478435"/>
              <a:ext cx="402842" cy="841820"/>
              <a:chOff x="4041161" y="2478435"/>
              <a:chExt cx="402842" cy="841820"/>
            </a:xfrm>
          </p:grpSpPr>
          <p:sp>
            <p:nvSpPr>
              <p:cNvPr id="91" name="îśḷíḓe">
                <a:extLst>
                  <a:ext uri="{FF2B5EF4-FFF2-40B4-BE49-F238E27FC236}">
                    <a16:creationId xmlns="" xmlns:a16="http://schemas.microsoft.com/office/drawing/2014/main" id="{3178E620-FEB4-4CD3-B8BC-E4867A836AE0}"/>
                  </a:ext>
                </a:extLst>
              </p:cNvPr>
              <p:cNvSpPr/>
              <p:nvPr/>
            </p:nvSpPr>
            <p:spPr>
              <a:xfrm>
                <a:off x="4041161" y="2917413"/>
                <a:ext cx="402842" cy="402842"/>
              </a:xfrm>
              <a:prstGeom prst="ellipse">
                <a:avLst/>
              </a:prstGeom>
              <a:solidFill>
                <a:srgbClr val="A9040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tx1">
                      <a:lumMod val="85000"/>
                      <a:lumOff val="15000"/>
                    </a:schemeClr>
                  </a:solidFill>
                </a:endParaRPr>
              </a:p>
            </p:txBody>
          </p:sp>
          <p:cxnSp>
            <p:nvCxnSpPr>
              <p:cNvPr id="36" name="直接连接符 35">
                <a:extLst>
                  <a:ext uri="{FF2B5EF4-FFF2-40B4-BE49-F238E27FC236}">
                    <a16:creationId xmlns="" xmlns:a16="http://schemas.microsoft.com/office/drawing/2014/main" id="{3F30B736-0CF4-43B9-9129-FCD3DB33D0C5}"/>
                  </a:ext>
                </a:extLst>
              </p:cNvPr>
              <p:cNvCxnSpPr>
                <a:cxnSpLocks/>
              </p:cNvCxnSpPr>
              <p:nvPr/>
            </p:nvCxnSpPr>
            <p:spPr>
              <a:xfrm>
                <a:off x="4242582" y="2478435"/>
                <a:ext cx="0" cy="729170"/>
              </a:xfrm>
              <a:prstGeom prst="line">
                <a:avLst/>
              </a:prstGeom>
              <a:ln w="28575">
                <a:solidFill>
                  <a:srgbClr val="A9040B"/>
                </a:solidFill>
              </a:ln>
            </p:spPr>
            <p:style>
              <a:lnRef idx="1">
                <a:schemeClr val="accent1"/>
              </a:lnRef>
              <a:fillRef idx="0">
                <a:schemeClr val="accent1"/>
              </a:fillRef>
              <a:effectRef idx="0">
                <a:schemeClr val="accent1"/>
              </a:effectRef>
              <a:fontRef idx="minor">
                <a:schemeClr val="tx1"/>
              </a:fontRef>
            </p:style>
          </p:cxnSp>
        </p:grpSp>
        <p:sp>
          <p:nvSpPr>
            <p:cNvPr id="8" name="椭圆 7"/>
            <p:cNvSpPr/>
            <p:nvPr/>
          </p:nvSpPr>
          <p:spPr>
            <a:xfrm>
              <a:off x="2400746" y="1529649"/>
              <a:ext cx="3767262" cy="9809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发展协调性</a:t>
              </a:r>
              <a:endParaRPr lang="en-US" altLang="zh-CN" b="1"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明显增强</a:t>
              </a:r>
              <a:endParaRPr lang="zh-CN" altLang="en-US" b="1" dirty="0">
                <a:solidFill>
                  <a:schemeClr val="tx1">
                    <a:lumMod val="85000"/>
                    <a:lumOff val="15000"/>
                  </a:schemeClr>
                </a:solidFill>
              </a:endParaRPr>
            </a:p>
          </p:txBody>
        </p:sp>
      </p:grpSp>
      <p:grpSp>
        <p:nvGrpSpPr>
          <p:cNvPr id="24" name="组合 23">
            <a:extLst>
              <a:ext uri="{FF2B5EF4-FFF2-40B4-BE49-F238E27FC236}">
                <a16:creationId xmlns="" xmlns:a16="http://schemas.microsoft.com/office/drawing/2014/main" id="{34FCC0EC-4DDE-4982-A960-1E0083C593BA}"/>
              </a:ext>
            </a:extLst>
          </p:cNvPr>
          <p:cNvGrpSpPr/>
          <p:nvPr/>
        </p:nvGrpSpPr>
        <p:grpSpPr>
          <a:xfrm>
            <a:off x="3924370" y="2933800"/>
            <a:ext cx="3767262" cy="1718285"/>
            <a:chOff x="3924370" y="2933800"/>
            <a:chExt cx="3767262" cy="1718285"/>
          </a:xfrm>
        </p:grpSpPr>
        <p:grpSp>
          <p:nvGrpSpPr>
            <p:cNvPr id="17" name="组合 16">
              <a:extLst>
                <a:ext uri="{FF2B5EF4-FFF2-40B4-BE49-F238E27FC236}">
                  <a16:creationId xmlns="" xmlns:a16="http://schemas.microsoft.com/office/drawing/2014/main" id="{EDE70A01-7B30-4D88-ADCB-7F92ADC1BAB3}"/>
                </a:ext>
              </a:extLst>
            </p:cNvPr>
            <p:cNvGrpSpPr/>
            <p:nvPr/>
          </p:nvGrpSpPr>
          <p:grpSpPr>
            <a:xfrm>
              <a:off x="5620877" y="2933800"/>
              <a:ext cx="402842" cy="869889"/>
              <a:chOff x="5620877" y="2933800"/>
              <a:chExt cx="402842" cy="869889"/>
            </a:xfrm>
          </p:grpSpPr>
          <p:sp>
            <p:nvSpPr>
              <p:cNvPr id="99" name="ï$ľïḓè">
                <a:extLst>
                  <a:ext uri="{FF2B5EF4-FFF2-40B4-BE49-F238E27FC236}">
                    <a16:creationId xmlns="" xmlns:a16="http://schemas.microsoft.com/office/drawing/2014/main" id="{1CD348EB-290E-449D-B8E3-54406666232B}"/>
                  </a:ext>
                </a:extLst>
              </p:cNvPr>
              <p:cNvSpPr/>
              <p:nvPr/>
            </p:nvSpPr>
            <p:spPr>
              <a:xfrm>
                <a:off x="5620877" y="2933800"/>
                <a:ext cx="402842" cy="402842"/>
              </a:xfrm>
              <a:prstGeom prst="ellipse">
                <a:avLst/>
              </a:prstGeom>
              <a:solidFill>
                <a:srgbClr val="F5515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tx1">
                      <a:lumMod val="85000"/>
                      <a:lumOff val="15000"/>
                    </a:schemeClr>
                  </a:solidFill>
                </a:endParaRPr>
              </a:p>
            </p:txBody>
          </p:sp>
          <p:cxnSp>
            <p:nvCxnSpPr>
              <p:cNvPr id="37" name="直接连接符 36">
                <a:extLst>
                  <a:ext uri="{FF2B5EF4-FFF2-40B4-BE49-F238E27FC236}">
                    <a16:creationId xmlns="" xmlns:a16="http://schemas.microsoft.com/office/drawing/2014/main" id="{8012217B-EAD7-45E2-887C-7CDBC78028D7}"/>
                  </a:ext>
                </a:extLst>
              </p:cNvPr>
              <p:cNvCxnSpPr>
                <a:cxnSpLocks/>
              </p:cNvCxnSpPr>
              <p:nvPr/>
            </p:nvCxnSpPr>
            <p:spPr>
              <a:xfrm>
                <a:off x="5808001" y="3074519"/>
                <a:ext cx="0" cy="729170"/>
              </a:xfrm>
              <a:prstGeom prst="line">
                <a:avLst/>
              </a:prstGeom>
              <a:ln w="28575">
                <a:solidFill>
                  <a:srgbClr val="F55159"/>
                </a:solidFill>
              </a:ln>
            </p:spPr>
            <p:style>
              <a:lnRef idx="1">
                <a:schemeClr val="accent1"/>
              </a:lnRef>
              <a:fillRef idx="0">
                <a:schemeClr val="accent1"/>
              </a:fillRef>
              <a:effectRef idx="0">
                <a:schemeClr val="accent1"/>
              </a:effectRef>
              <a:fontRef idx="minor">
                <a:schemeClr val="tx1"/>
              </a:fontRef>
            </p:style>
          </p:cxnSp>
        </p:grpSp>
        <p:sp>
          <p:nvSpPr>
            <p:cNvPr id="9" name="椭圆 8"/>
            <p:cNvSpPr/>
            <p:nvPr/>
          </p:nvSpPr>
          <p:spPr>
            <a:xfrm>
              <a:off x="3924370" y="3671116"/>
              <a:ext cx="3767262" cy="9809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人民生活水平和质量</a:t>
              </a:r>
              <a:endParaRPr lang="en-US" altLang="zh-CN" b="1"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普遍提高</a:t>
              </a:r>
              <a:endParaRPr lang="zh-CN" altLang="en-US" b="1" dirty="0">
                <a:solidFill>
                  <a:schemeClr val="tx1">
                    <a:lumMod val="85000"/>
                    <a:lumOff val="15000"/>
                  </a:schemeClr>
                </a:solidFill>
              </a:endParaRPr>
            </a:p>
          </p:txBody>
        </p:sp>
      </p:grpSp>
      <p:grpSp>
        <p:nvGrpSpPr>
          <p:cNvPr id="26" name="组合 25">
            <a:extLst>
              <a:ext uri="{FF2B5EF4-FFF2-40B4-BE49-F238E27FC236}">
                <a16:creationId xmlns="" xmlns:a16="http://schemas.microsoft.com/office/drawing/2014/main" id="{D8A275C1-98C2-4200-A716-D115C92952D4}"/>
              </a:ext>
            </a:extLst>
          </p:cNvPr>
          <p:cNvGrpSpPr/>
          <p:nvPr/>
        </p:nvGrpSpPr>
        <p:grpSpPr>
          <a:xfrm>
            <a:off x="7174291" y="2905725"/>
            <a:ext cx="3767262" cy="1746360"/>
            <a:chOff x="7174291" y="2905725"/>
            <a:chExt cx="3767262" cy="1746360"/>
          </a:xfrm>
        </p:grpSpPr>
        <p:sp>
          <p:nvSpPr>
            <p:cNvPr id="6" name="椭圆 5"/>
            <p:cNvSpPr/>
            <p:nvPr/>
          </p:nvSpPr>
          <p:spPr>
            <a:xfrm>
              <a:off x="7174291" y="3671116"/>
              <a:ext cx="3767262" cy="9809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生态环境质量</a:t>
              </a:r>
              <a:endParaRPr lang="en-US" altLang="zh-CN" b="1"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总体改善</a:t>
              </a:r>
              <a:endParaRPr lang="zh-CN" altLang="en-US" b="1" dirty="0">
                <a:solidFill>
                  <a:schemeClr val="tx1">
                    <a:lumMod val="85000"/>
                    <a:lumOff val="15000"/>
                  </a:schemeClr>
                </a:solidFill>
              </a:endParaRPr>
            </a:p>
          </p:txBody>
        </p:sp>
        <p:grpSp>
          <p:nvGrpSpPr>
            <p:cNvPr id="19" name="组合 18">
              <a:extLst>
                <a:ext uri="{FF2B5EF4-FFF2-40B4-BE49-F238E27FC236}">
                  <a16:creationId xmlns="" xmlns:a16="http://schemas.microsoft.com/office/drawing/2014/main" id="{AB64C168-92C2-4653-8129-8845AFFCE7EC}"/>
                </a:ext>
              </a:extLst>
            </p:cNvPr>
            <p:cNvGrpSpPr/>
            <p:nvPr/>
          </p:nvGrpSpPr>
          <p:grpSpPr>
            <a:xfrm>
              <a:off x="8811629" y="2905725"/>
              <a:ext cx="402842" cy="801919"/>
              <a:chOff x="8811629" y="2905725"/>
              <a:chExt cx="402842" cy="801919"/>
            </a:xfrm>
          </p:grpSpPr>
          <p:sp>
            <p:nvSpPr>
              <p:cNvPr id="95" name="îŝlïḋê">
                <a:extLst>
                  <a:ext uri="{FF2B5EF4-FFF2-40B4-BE49-F238E27FC236}">
                    <a16:creationId xmlns="" xmlns:a16="http://schemas.microsoft.com/office/drawing/2014/main" id="{DD79D2A3-B0CA-404A-A54B-AB571E4742DD}"/>
                  </a:ext>
                </a:extLst>
              </p:cNvPr>
              <p:cNvSpPr/>
              <p:nvPr/>
            </p:nvSpPr>
            <p:spPr>
              <a:xfrm>
                <a:off x="8811629" y="2905725"/>
                <a:ext cx="402842" cy="402842"/>
              </a:xfrm>
              <a:prstGeom prst="ellipse">
                <a:avLst/>
              </a:prstGeom>
              <a:solidFill>
                <a:srgbClr val="7B03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solidFill>
                    <a:schemeClr val="tx1">
                      <a:lumMod val="85000"/>
                      <a:lumOff val="15000"/>
                    </a:schemeClr>
                  </a:solidFill>
                </a:endParaRPr>
              </a:p>
            </p:txBody>
          </p:sp>
          <p:cxnSp>
            <p:nvCxnSpPr>
              <p:cNvPr id="42" name="直接连接符 41">
                <a:extLst>
                  <a:ext uri="{FF2B5EF4-FFF2-40B4-BE49-F238E27FC236}">
                    <a16:creationId xmlns="" xmlns:a16="http://schemas.microsoft.com/office/drawing/2014/main" id="{6C4656B5-8C98-4A4A-B233-C8D705969F79}"/>
                  </a:ext>
                </a:extLst>
              </p:cNvPr>
              <p:cNvCxnSpPr>
                <a:cxnSpLocks/>
              </p:cNvCxnSpPr>
              <p:nvPr/>
            </p:nvCxnSpPr>
            <p:spPr>
              <a:xfrm>
                <a:off x="9013050" y="2978474"/>
                <a:ext cx="0" cy="729170"/>
              </a:xfrm>
              <a:prstGeom prst="line">
                <a:avLst/>
              </a:prstGeom>
              <a:ln w="28575">
                <a:solidFill>
                  <a:srgbClr val="7B0309"/>
                </a:solidFill>
              </a:ln>
            </p:spPr>
            <p:style>
              <a:lnRef idx="1">
                <a:schemeClr val="accent1"/>
              </a:lnRef>
              <a:fillRef idx="0">
                <a:schemeClr val="accent1"/>
              </a:fillRef>
              <a:effectRef idx="0">
                <a:schemeClr val="accent1"/>
              </a:effectRef>
              <a:fontRef idx="minor">
                <a:schemeClr val="tx1"/>
              </a:fontRef>
            </p:style>
          </p:cxnSp>
        </p:grpSp>
      </p:grpSp>
      <p:grpSp>
        <p:nvGrpSpPr>
          <p:cNvPr id="25" name="组合 24">
            <a:extLst>
              <a:ext uri="{FF2B5EF4-FFF2-40B4-BE49-F238E27FC236}">
                <a16:creationId xmlns="" xmlns:a16="http://schemas.microsoft.com/office/drawing/2014/main" id="{2E8166E5-1772-474B-B5C3-F8E4B1224428}"/>
              </a:ext>
            </a:extLst>
          </p:cNvPr>
          <p:cNvGrpSpPr/>
          <p:nvPr/>
        </p:nvGrpSpPr>
        <p:grpSpPr>
          <a:xfrm>
            <a:off x="5502610" y="1529649"/>
            <a:ext cx="3767262" cy="1790606"/>
            <a:chOff x="5502610" y="1529649"/>
            <a:chExt cx="3767262" cy="1790606"/>
          </a:xfrm>
        </p:grpSpPr>
        <p:grpSp>
          <p:nvGrpSpPr>
            <p:cNvPr id="18" name="组合 17">
              <a:extLst>
                <a:ext uri="{FF2B5EF4-FFF2-40B4-BE49-F238E27FC236}">
                  <a16:creationId xmlns="" xmlns:a16="http://schemas.microsoft.com/office/drawing/2014/main" id="{6B1EC3CA-CF55-46FA-B73B-E485363310B1}"/>
                </a:ext>
              </a:extLst>
            </p:cNvPr>
            <p:cNvGrpSpPr/>
            <p:nvPr/>
          </p:nvGrpSpPr>
          <p:grpSpPr>
            <a:xfrm>
              <a:off x="7146212" y="2478435"/>
              <a:ext cx="402842" cy="841820"/>
              <a:chOff x="7146212" y="2478435"/>
              <a:chExt cx="402842" cy="841820"/>
            </a:xfrm>
          </p:grpSpPr>
          <p:sp>
            <p:nvSpPr>
              <p:cNvPr id="89" name="ïṥ1îḑè">
                <a:extLst>
                  <a:ext uri="{FF2B5EF4-FFF2-40B4-BE49-F238E27FC236}">
                    <a16:creationId xmlns="" xmlns:a16="http://schemas.microsoft.com/office/drawing/2014/main" id="{5B854D8F-EA9D-4E3E-A1CB-E38970141DF7}"/>
                  </a:ext>
                </a:extLst>
              </p:cNvPr>
              <p:cNvSpPr/>
              <p:nvPr/>
            </p:nvSpPr>
            <p:spPr>
              <a:xfrm>
                <a:off x="7146212" y="2917413"/>
                <a:ext cx="402842" cy="402842"/>
              </a:xfrm>
              <a:prstGeom prst="ellipse">
                <a:avLst/>
              </a:prstGeom>
              <a:solidFill>
                <a:srgbClr val="E724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tx1">
                      <a:lumMod val="85000"/>
                      <a:lumOff val="15000"/>
                    </a:schemeClr>
                  </a:solidFill>
                </a:endParaRPr>
              </a:p>
            </p:txBody>
          </p:sp>
          <p:cxnSp>
            <p:nvCxnSpPr>
              <p:cNvPr id="41" name="直接连接符 40">
                <a:extLst>
                  <a:ext uri="{FF2B5EF4-FFF2-40B4-BE49-F238E27FC236}">
                    <a16:creationId xmlns="" xmlns:a16="http://schemas.microsoft.com/office/drawing/2014/main" id="{C30BA7B2-5F34-4116-B175-23B7C22D74F6}"/>
                  </a:ext>
                </a:extLst>
              </p:cNvPr>
              <p:cNvCxnSpPr>
                <a:cxnSpLocks/>
              </p:cNvCxnSpPr>
              <p:nvPr/>
            </p:nvCxnSpPr>
            <p:spPr>
              <a:xfrm>
                <a:off x="7347633" y="2478435"/>
                <a:ext cx="0" cy="729170"/>
              </a:xfrm>
              <a:prstGeom prst="line">
                <a:avLst/>
              </a:prstGeom>
              <a:ln w="28575">
                <a:solidFill>
                  <a:srgbClr val="E7242C"/>
                </a:solidFill>
              </a:ln>
            </p:spPr>
            <p:style>
              <a:lnRef idx="1">
                <a:schemeClr val="accent1"/>
              </a:lnRef>
              <a:fillRef idx="0">
                <a:schemeClr val="accent1"/>
              </a:fillRef>
              <a:effectRef idx="0">
                <a:schemeClr val="accent1"/>
              </a:effectRef>
              <a:fontRef idx="minor">
                <a:schemeClr val="tx1"/>
              </a:fontRef>
            </p:style>
          </p:cxnSp>
        </p:grpSp>
        <p:sp>
          <p:nvSpPr>
            <p:cNvPr id="10" name="椭圆 9"/>
            <p:cNvSpPr/>
            <p:nvPr/>
          </p:nvSpPr>
          <p:spPr>
            <a:xfrm>
              <a:off x="5502610" y="1529649"/>
              <a:ext cx="3767262" cy="9809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国民素质和社会文明</a:t>
              </a:r>
              <a:endParaRPr lang="en-US" altLang="zh-CN" b="1"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程度显著提高</a:t>
              </a:r>
              <a:endParaRPr lang="zh-CN" altLang="en-US" b="1" dirty="0">
                <a:solidFill>
                  <a:schemeClr val="tx1">
                    <a:lumMod val="85000"/>
                    <a:lumOff val="15000"/>
                  </a:schemeClr>
                </a:solidFill>
              </a:endParaRPr>
            </a:p>
          </p:txBody>
        </p:sp>
      </p:grpSp>
      <p:grpSp>
        <p:nvGrpSpPr>
          <p:cNvPr id="27" name="组合 26">
            <a:extLst>
              <a:ext uri="{FF2B5EF4-FFF2-40B4-BE49-F238E27FC236}">
                <a16:creationId xmlns="" xmlns:a16="http://schemas.microsoft.com/office/drawing/2014/main" id="{27C13F7A-4F1F-4D0D-BB98-BE9E6D6DAD2D}"/>
              </a:ext>
            </a:extLst>
          </p:cNvPr>
          <p:cNvGrpSpPr/>
          <p:nvPr/>
        </p:nvGrpSpPr>
        <p:grpSpPr>
          <a:xfrm>
            <a:off x="8811629" y="1529649"/>
            <a:ext cx="3767262" cy="1814105"/>
            <a:chOff x="8811629" y="1529649"/>
            <a:chExt cx="3767262" cy="1814105"/>
          </a:xfrm>
        </p:grpSpPr>
        <p:sp>
          <p:nvSpPr>
            <p:cNvPr id="5" name="椭圆 4"/>
            <p:cNvSpPr/>
            <p:nvPr/>
          </p:nvSpPr>
          <p:spPr>
            <a:xfrm>
              <a:off x="8811629" y="1529649"/>
              <a:ext cx="3767262" cy="9809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各方面制度更加</a:t>
              </a:r>
              <a:endParaRPr lang="en-US" altLang="zh-CN" b="1"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成熟更加定型</a:t>
              </a:r>
              <a:endParaRPr lang="zh-CN" altLang="en-US" b="1" dirty="0">
                <a:solidFill>
                  <a:schemeClr val="tx1">
                    <a:lumMod val="85000"/>
                    <a:lumOff val="15000"/>
                  </a:schemeClr>
                </a:solidFill>
              </a:endParaRPr>
            </a:p>
          </p:txBody>
        </p:sp>
        <p:grpSp>
          <p:nvGrpSpPr>
            <p:cNvPr id="20" name="组合 19">
              <a:extLst>
                <a:ext uri="{FF2B5EF4-FFF2-40B4-BE49-F238E27FC236}">
                  <a16:creationId xmlns="" xmlns:a16="http://schemas.microsoft.com/office/drawing/2014/main" id="{47AE110A-42B6-4604-896B-E0F0CEC8CC2D}"/>
                </a:ext>
              </a:extLst>
            </p:cNvPr>
            <p:cNvGrpSpPr/>
            <p:nvPr/>
          </p:nvGrpSpPr>
          <p:grpSpPr>
            <a:xfrm>
              <a:off x="10467660" y="2478435"/>
              <a:ext cx="402842" cy="865319"/>
              <a:chOff x="10467660" y="2478435"/>
              <a:chExt cx="402842" cy="865319"/>
            </a:xfrm>
          </p:grpSpPr>
          <p:sp>
            <p:nvSpPr>
              <p:cNvPr id="73" name="îṥļïḋê">
                <a:extLst>
                  <a:ext uri="{FF2B5EF4-FFF2-40B4-BE49-F238E27FC236}">
                    <a16:creationId xmlns="" xmlns:a16="http://schemas.microsoft.com/office/drawing/2014/main" id="{C5F8728C-F1CD-4E3D-BD96-DA93D174391B}"/>
                  </a:ext>
                </a:extLst>
              </p:cNvPr>
              <p:cNvSpPr/>
              <p:nvPr/>
            </p:nvSpPr>
            <p:spPr>
              <a:xfrm>
                <a:off x="10467660" y="2940912"/>
                <a:ext cx="402842" cy="402842"/>
              </a:xfrm>
              <a:prstGeom prst="ellipse">
                <a:avLst/>
              </a:prstGeom>
              <a:solidFill>
                <a:srgbClr val="F6861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tx1">
                      <a:lumMod val="85000"/>
                      <a:lumOff val="15000"/>
                    </a:schemeClr>
                  </a:solidFill>
                </a:endParaRPr>
              </a:p>
            </p:txBody>
          </p:sp>
          <p:cxnSp>
            <p:nvCxnSpPr>
              <p:cNvPr id="43" name="直接连接符 42">
                <a:extLst>
                  <a:ext uri="{FF2B5EF4-FFF2-40B4-BE49-F238E27FC236}">
                    <a16:creationId xmlns="" xmlns:a16="http://schemas.microsoft.com/office/drawing/2014/main" id="{C2A672AB-0A0A-4E71-B124-874D90C66BE6}"/>
                  </a:ext>
                </a:extLst>
              </p:cNvPr>
              <p:cNvCxnSpPr>
                <a:cxnSpLocks/>
              </p:cNvCxnSpPr>
              <p:nvPr/>
            </p:nvCxnSpPr>
            <p:spPr>
              <a:xfrm>
                <a:off x="10669081" y="2478435"/>
                <a:ext cx="0" cy="729170"/>
              </a:xfrm>
              <a:prstGeom prst="line">
                <a:avLst/>
              </a:prstGeom>
              <a:ln w="28575">
                <a:solidFill>
                  <a:srgbClr val="F68616"/>
                </a:solidFill>
              </a:ln>
            </p:spPr>
            <p:style>
              <a:lnRef idx="1">
                <a:schemeClr val="accent1"/>
              </a:lnRef>
              <a:fillRef idx="0">
                <a:schemeClr val="accent1"/>
              </a:fillRef>
              <a:effectRef idx="0">
                <a:schemeClr val="accent1"/>
              </a:effectRef>
              <a:fontRef idx="minor">
                <a:schemeClr val="tx1"/>
              </a:fontRef>
            </p:style>
          </p:cxnSp>
        </p:grpSp>
      </p:grpSp>
      <p:grpSp>
        <p:nvGrpSpPr>
          <p:cNvPr id="21" name="组合 20">
            <a:extLst>
              <a:ext uri="{FF2B5EF4-FFF2-40B4-BE49-F238E27FC236}">
                <a16:creationId xmlns="" xmlns:a16="http://schemas.microsoft.com/office/drawing/2014/main" id="{DBB469A6-E14F-43E0-9633-2C5EB6B508D9}"/>
              </a:ext>
            </a:extLst>
          </p:cNvPr>
          <p:cNvGrpSpPr/>
          <p:nvPr/>
        </p:nvGrpSpPr>
        <p:grpSpPr>
          <a:xfrm>
            <a:off x="-667093" y="1529649"/>
            <a:ext cx="3767262" cy="1778918"/>
            <a:chOff x="-667093" y="1529649"/>
            <a:chExt cx="3767262" cy="1778918"/>
          </a:xfrm>
        </p:grpSpPr>
        <p:sp>
          <p:nvSpPr>
            <p:cNvPr id="4" name="椭圆 3"/>
            <p:cNvSpPr/>
            <p:nvPr/>
          </p:nvSpPr>
          <p:spPr>
            <a:xfrm>
              <a:off x="-667093" y="1529649"/>
              <a:ext cx="3767262" cy="9809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经济实现</a:t>
              </a:r>
              <a:endParaRPr lang="en-US" altLang="zh-CN" b="1"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高质量发展</a:t>
              </a:r>
              <a:endParaRPr lang="zh-CN" altLang="en-US" b="1" dirty="0">
                <a:solidFill>
                  <a:schemeClr val="tx1">
                    <a:lumMod val="85000"/>
                    <a:lumOff val="15000"/>
                  </a:schemeClr>
                </a:solidFill>
              </a:endParaRPr>
            </a:p>
          </p:txBody>
        </p:sp>
        <p:grpSp>
          <p:nvGrpSpPr>
            <p:cNvPr id="14" name="组合 13">
              <a:extLst>
                <a:ext uri="{FF2B5EF4-FFF2-40B4-BE49-F238E27FC236}">
                  <a16:creationId xmlns="" xmlns:a16="http://schemas.microsoft.com/office/drawing/2014/main" id="{36BB865C-9100-465C-8C41-F63911F01332}"/>
                </a:ext>
              </a:extLst>
            </p:cNvPr>
            <p:cNvGrpSpPr/>
            <p:nvPr/>
          </p:nvGrpSpPr>
          <p:grpSpPr>
            <a:xfrm>
              <a:off x="1015117" y="2478435"/>
              <a:ext cx="402842" cy="830132"/>
              <a:chOff x="1015117" y="2478435"/>
              <a:chExt cx="402842" cy="830132"/>
            </a:xfrm>
          </p:grpSpPr>
          <p:sp>
            <p:nvSpPr>
              <p:cNvPr id="82" name="îşļïḋè">
                <a:extLst>
                  <a:ext uri="{FF2B5EF4-FFF2-40B4-BE49-F238E27FC236}">
                    <a16:creationId xmlns="" xmlns:a16="http://schemas.microsoft.com/office/drawing/2014/main" id="{2F9E8D65-3F5C-4198-A9D3-D1552D742969}"/>
                  </a:ext>
                </a:extLst>
              </p:cNvPr>
              <p:cNvSpPr/>
              <p:nvPr/>
            </p:nvSpPr>
            <p:spPr>
              <a:xfrm>
                <a:off x="1015117" y="2905725"/>
                <a:ext cx="402842" cy="402842"/>
              </a:xfrm>
              <a:prstGeom prst="ellipse">
                <a:avLst/>
              </a:prstGeom>
              <a:solidFill>
                <a:srgbClr val="D719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tx1">
                      <a:lumMod val="85000"/>
                      <a:lumOff val="15000"/>
                    </a:schemeClr>
                  </a:solidFill>
                </a:endParaRPr>
              </a:p>
            </p:txBody>
          </p:sp>
          <p:cxnSp>
            <p:nvCxnSpPr>
              <p:cNvPr id="35" name="直接连接符 34">
                <a:extLst>
                  <a:ext uri="{FF2B5EF4-FFF2-40B4-BE49-F238E27FC236}">
                    <a16:creationId xmlns="" xmlns:a16="http://schemas.microsoft.com/office/drawing/2014/main" id="{4ED0BB56-9B4B-4295-BE67-2AA8DA98F761}"/>
                  </a:ext>
                </a:extLst>
              </p:cNvPr>
              <p:cNvCxnSpPr>
                <a:cxnSpLocks/>
              </p:cNvCxnSpPr>
              <p:nvPr/>
            </p:nvCxnSpPr>
            <p:spPr>
              <a:xfrm>
                <a:off x="1216538" y="2478435"/>
                <a:ext cx="0" cy="729170"/>
              </a:xfrm>
              <a:prstGeom prst="line">
                <a:avLst/>
              </a:prstGeom>
              <a:ln w="28575">
                <a:solidFill>
                  <a:srgbClr val="D71921"/>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800"/>
                            </p:stCondLst>
                            <p:childTnLst>
                              <p:par>
                                <p:cTn id="9" presetID="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par>
                          <p:cTn id="13" fill="hold">
                            <p:stCondLst>
                              <p:cond delay="1300"/>
                            </p:stCondLst>
                            <p:childTnLst>
                              <p:par>
                                <p:cTn id="14" presetID="22" presetClass="entr" presetSubtype="4"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par>
                          <p:cTn id="17" fill="hold">
                            <p:stCondLst>
                              <p:cond delay="1800"/>
                            </p:stCondLst>
                            <p:childTnLst>
                              <p:par>
                                <p:cTn id="18" presetID="22" presetClass="entr" presetSubtype="1"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500"/>
                                        <p:tgtEl>
                                          <p:spTgt spid="22"/>
                                        </p:tgtEl>
                                      </p:cBhvr>
                                    </p:animEffect>
                                  </p:childTnLst>
                                </p:cTn>
                              </p:par>
                            </p:childTnLst>
                          </p:cTn>
                        </p:par>
                        <p:par>
                          <p:cTn id="21" fill="hold">
                            <p:stCondLst>
                              <p:cond delay="2300"/>
                            </p:stCondLst>
                            <p:childTnLst>
                              <p:par>
                                <p:cTn id="22" presetID="22" presetClass="entr" presetSubtype="4"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childTnLst>
                          </p:cTn>
                        </p:par>
                        <p:par>
                          <p:cTn id="25" fill="hold">
                            <p:stCondLst>
                              <p:cond delay="2800"/>
                            </p:stCondLst>
                            <p:childTnLst>
                              <p:par>
                                <p:cTn id="26" presetID="22" presetClass="entr" presetSubtype="1"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up)">
                                      <p:cBhvr>
                                        <p:cTn id="28" dur="500"/>
                                        <p:tgtEl>
                                          <p:spTgt spid="24"/>
                                        </p:tgtEl>
                                      </p:cBhvr>
                                    </p:animEffect>
                                  </p:childTnLst>
                                </p:cTn>
                              </p:par>
                            </p:childTnLst>
                          </p:cTn>
                        </p:par>
                        <p:par>
                          <p:cTn id="29" fill="hold">
                            <p:stCondLst>
                              <p:cond delay="3300"/>
                            </p:stCondLst>
                            <p:childTnLst>
                              <p:par>
                                <p:cTn id="30" presetID="22" presetClass="entr" presetSubtype="4"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par>
                          <p:cTn id="33" fill="hold">
                            <p:stCondLst>
                              <p:cond delay="3800"/>
                            </p:stCondLst>
                            <p:childTnLst>
                              <p:par>
                                <p:cTn id="34" presetID="22" presetClass="entr" presetSubtype="1" fill="hold" nodeType="after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up)">
                                      <p:cBhvr>
                                        <p:cTn id="36" dur="500"/>
                                        <p:tgtEl>
                                          <p:spTgt spid="26"/>
                                        </p:tgtEl>
                                      </p:cBhvr>
                                    </p:animEffect>
                                  </p:childTnLst>
                                </p:cTn>
                              </p:par>
                            </p:childTnLst>
                          </p:cTn>
                        </p:par>
                        <p:par>
                          <p:cTn id="37" fill="hold">
                            <p:stCondLst>
                              <p:cond delay="4300"/>
                            </p:stCondLst>
                            <p:childTnLst>
                              <p:par>
                                <p:cTn id="38" presetID="22" presetClass="entr" presetSubtype="4" fill="hold"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down)">
                                      <p:cBhvr>
                                        <p:cTn id="4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7" name="矩形 116"/>
          <p:cNvSpPr>
            <a:spLocks noChangeArrowheads="1"/>
          </p:cNvSpPr>
          <p:nvPr/>
        </p:nvSpPr>
        <p:spPr bwMode="auto">
          <a:xfrm>
            <a:off x="1775520" y="4295032"/>
            <a:ext cx="8640960" cy="175432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spcBef>
                <a:spcPct val="0"/>
              </a:spcBef>
              <a:buNone/>
            </a:pPr>
            <a:r>
              <a:rPr lang="zh-CN" altLang="en-US" sz="1800" dirty="0">
                <a:solidFill>
                  <a:schemeClr val="tx1">
                    <a:lumMod val="85000"/>
                    <a:lumOff val="15000"/>
                  </a:schemeClr>
                </a:solidFill>
                <a:latin typeface="Helvetica" panose="020B0604020202020204" pitchFamily="34" charset="0"/>
                <a:ea typeface="微软雅黑" panose="020B0503020204020204" pitchFamily="34" charset="-122"/>
              </a:rPr>
              <a:t> 在提高发展平衡性、包容性、可持续性基础上，主要经济指标平衡协调，</a:t>
            </a:r>
            <a:r>
              <a:rPr lang="zh-CN" altLang="en-US" sz="1800" b="1" dirty="0">
                <a:solidFill>
                  <a:srgbClr val="C00000"/>
                </a:solidFill>
                <a:latin typeface="Helvetica" panose="020B0604020202020204" pitchFamily="34" charset="0"/>
                <a:ea typeface="微软雅黑" panose="020B0503020204020204" pitchFamily="34" charset="-122"/>
              </a:rPr>
              <a:t>发展质量和效益明显提高</a:t>
            </a:r>
            <a:r>
              <a:rPr lang="zh-CN" altLang="en-US" sz="1800" dirty="0">
                <a:solidFill>
                  <a:schemeClr val="tx1">
                    <a:lumMod val="85000"/>
                    <a:lumOff val="15000"/>
                  </a:schemeClr>
                </a:solidFill>
                <a:latin typeface="Helvetica" panose="020B0604020202020204" pitchFamily="34" charset="0"/>
                <a:ea typeface="微软雅黑" panose="020B0503020204020204" pitchFamily="34" charset="-122"/>
              </a:rPr>
              <a:t>。</a:t>
            </a:r>
            <a:r>
              <a:rPr lang="zh-CN" altLang="zh-CN" sz="1800" dirty="0">
                <a:solidFill>
                  <a:schemeClr val="tx1">
                    <a:lumMod val="85000"/>
                    <a:lumOff val="15000"/>
                  </a:schemeClr>
                </a:solidFill>
                <a:latin typeface="Helvetica" panose="020B0604020202020204" pitchFamily="34" charset="0"/>
                <a:ea typeface="微软雅黑" panose="020B0503020204020204" pitchFamily="34" charset="-122"/>
              </a:rPr>
              <a:t>产业迈向中高端水平，农业现代化进展明显，工业化和信息化融合发展水平进一步提高，先进制造业和战略性新兴产业加快发展，新产业新业态不断成长，服务业比重进一步提高。</a:t>
            </a:r>
            <a:endParaRPr lang="zh-CN" altLang="en-US" sz="1800" dirty="0">
              <a:solidFill>
                <a:schemeClr val="tx1">
                  <a:lumMod val="85000"/>
                  <a:lumOff val="15000"/>
                </a:schemeClr>
              </a:solidFill>
              <a:latin typeface="Helvetica" panose="020B0604020202020204" pitchFamily="34" charset="0"/>
              <a:ea typeface="微软雅黑" panose="020B0503020204020204" pitchFamily="34" charset="-122"/>
            </a:endParaRPr>
          </a:p>
        </p:txBody>
      </p:sp>
      <p:pic>
        <p:nvPicPr>
          <p:cNvPr id="8" name="图片 7"/>
          <p:cNvPicPr>
            <a:picLocks noChangeAspect="1"/>
          </p:cNvPicPr>
          <p:nvPr/>
        </p:nvPicPr>
        <p:blipFill>
          <a:blip r:embed="rId2" cstate="print"/>
          <a:stretch>
            <a:fillRect/>
          </a:stretch>
        </p:blipFill>
        <p:spPr>
          <a:xfrm>
            <a:off x="8116818" y="1704267"/>
            <a:ext cx="3316240" cy="2298295"/>
          </a:xfrm>
          <a:prstGeom prst="roundRect">
            <a:avLst>
              <a:gd name="adj" fmla="val 8728"/>
            </a:avLst>
          </a:prstGeom>
        </p:spPr>
      </p:pic>
      <p:sp>
        <p:nvSpPr>
          <p:cNvPr id="16" name="矩形 15"/>
          <p:cNvSpPr/>
          <p:nvPr/>
        </p:nvSpPr>
        <p:spPr>
          <a:xfrm>
            <a:off x="0" y="579278"/>
            <a:ext cx="12191999" cy="581057"/>
          </a:xfrm>
          <a:prstGeom prst="rect">
            <a:avLst/>
          </a:prstGeom>
        </p:spPr>
        <p:txBody>
          <a:bodyPr wrap="square">
            <a:spAutoFit/>
          </a:bodyPr>
          <a:lstStyle/>
          <a:p>
            <a:pPr marL="0" indent="0" algn="ctr" eaLnBrk="1" hangingPunct="1">
              <a:lnSpc>
                <a:spcPct val="150000"/>
              </a:lnSpc>
            </a:pPr>
            <a:r>
              <a:rPr lang="en-US" altLang="zh-CN" sz="2400" b="1" dirty="0">
                <a:solidFill>
                  <a:schemeClr val="tx1">
                    <a:lumMod val="85000"/>
                    <a:lumOff val="15000"/>
                  </a:schemeClr>
                </a:solidFill>
                <a:latin typeface="微软雅黑" panose="020B0503020204020204" pitchFamily="34" charset="-122"/>
                <a:ea typeface="微软雅黑" panose="020B0503020204020204" pitchFamily="34" charset="-122"/>
              </a:rPr>
              <a:t>1. </a:t>
            </a: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经济实现高质量发展</a:t>
            </a:r>
          </a:p>
        </p:txBody>
      </p:sp>
      <p:grpSp>
        <p:nvGrpSpPr>
          <p:cNvPr id="10" name="组合 9">
            <a:extLst>
              <a:ext uri="{FF2B5EF4-FFF2-40B4-BE49-F238E27FC236}">
                <a16:creationId xmlns="" xmlns:a16="http://schemas.microsoft.com/office/drawing/2014/main" id="{BA5AA4DF-6C4C-4D29-ACA7-F48588BE4BBC}"/>
              </a:ext>
            </a:extLst>
          </p:cNvPr>
          <p:cNvGrpSpPr/>
          <p:nvPr/>
        </p:nvGrpSpPr>
        <p:grpSpPr>
          <a:xfrm>
            <a:off x="751192" y="1704267"/>
            <a:ext cx="3332645" cy="2300797"/>
            <a:chOff x="751192" y="1567624"/>
            <a:chExt cx="3332645" cy="2300797"/>
          </a:xfrm>
        </p:grpSpPr>
        <p:sp>
          <p:nvSpPr>
            <p:cNvPr id="20" name="矩形: 圆角 19">
              <a:extLst>
                <a:ext uri="{FF2B5EF4-FFF2-40B4-BE49-F238E27FC236}">
                  <a16:creationId xmlns="" xmlns:a16="http://schemas.microsoft.com/office/drawing/2014/main" id="{7CA1ADA7-699E-4BD2-B556-46D514247C93}"/>
                </a:ext>
              </a:extLst>
            </p:cNvPr>
            <p:cNvSpPr/>
            <p:nvPr/>
          </p:nvSpPr>
          <p:spPr>
            <a:xfrm>
              <a:off x="751192" y="1602336"/>
              <a:ext cx="3323990" cy="2266085"/>
            </a:xfrm>
            <a:prstGeom prst="roundRect">
              <a:avLst>
                <a:gd name="adj" fmla="val 8774"/>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 xmlns:a16="http://schemas.microsoft.com/office/drawing/2014/main" id="{18A9AC63-12A9-4D0D-92A3-EFF8452C09A7}"/>
                </a:ext>
              </a:extLst>
            </p:cNvPr>
            <p:cNvPicPr>
              <a:picLocks noChangeAspect="1"/>
            </p:cNvPicPr>
            <p:nvPr/>
          </p:nvPicPr>
          <p:blipFill>
            <a:blip r:embed="rId3" cstate="print"/>
            <a:stretch>
              <a:fillRect/>
            </a:stretch>
          </p:blipFill>
          <p:spPr>
            <a:xfrm>
              <a:off x="767408" y="1916832"/>
              <a:ext cx="3024336" cy="1845577"/>
            </a:xfrm>
            <a:prstGeom prst="rect">
              <a:avLst/>
            </a:prstGeom>
          </p:spPr>
        </p:pic>
        <p:sp>
          <p:nvSpPr>
            <p:cNvPr id="17" name="任意多边形: 形状 16">
              <a:extLst>
                <a:ext uri="{FF2B5EF4-FFF2-40B4-BE49-F238E27FC236}">
                  <a16:creationId xmlns="" xmlns:a16="http://schemas.microsoft.com/office/drawing/2014/main" id="{F6004038-12BA-4BF2-9E52-05213B821422}"/>
                </a:ext>
              </a:extLst>
            </p:cNvPr>
            <p:cNvSpPr/>
            <p:nvPr/>
          </p:nvSpPr>
          <p:spPr>
            <a:xfrm>
              <a:off x="751192" y="1567624"/>
              <a:ext cx="3332645" cy="324104"/>
            </a:xfrm>
            <a:custGeom>
              <a:avLst/>
              <a:gdLst>
                <a:gd name="connsiteX0" fmla="*/ 151368 w 3323990"/>
                <a:gd name="connsiteY0" fmla="*/ 0 h 324104"/>
                <a:gd name="connsiteX1" fmla="*/ 3172622 w 3323990"/>
                <a:gd name="connsiteY1" fmla="*/ 0 h 324104"/>
                <a:gd name="connsiteX2" fmla="*/ 3192840 w 3323990"/>
                <a:gd name="connsiteY2" fmla="*/ 6276 h 324104"/>
                <a:gd name="connsiteX3" fmla="*/ 3323990 w 3323990"/>
                <a:gd name="connsiteY3" fmla="*/ 204136 h 324104"/>
                <a:gd name="connsiteX4" fmla="*/ 3323990 w 3323990"/>
                <a:gd name="connsiteY4" fmla="*/ 324104 h 324104"/>
                <a:gd name="connsiteX5" fmla="*/ 0 w 3323990"/>
                <a:gd name="connsiteY5" fmla="*/ 324104 h 324104"/>
                <a:gd name="connsiteX6" fmla="*/ 0 w 3323990"/>
                <a:gd name="connsiteY6" fmla="*/ 204136 h 324104"/>
                <a:gd name="connsiteX7" fmla="*/ 131151 w 3323990"/>
                <a:gd name="connsiteY7" fmla="*/ 6276 h 324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3990" h="324104">
                  <a:moveTo>
                    <a:pt x="151368" y="0"/>
                  </a:moveTo>
                  <a:lnTo>
                    <a:pt x="3172622" y="0"/>
                  </a:lnTo>
                  <a:lnTo>
                    <a:pt x="3192840" y="6276"/>
                  </a:lnTo>
                  <a:cubicBezTo>
                    <a:pt x="3269911" y="38874"/>
                    <a:pt x="3323990" y="115190"/>
                    <a:pt x="3323990" y="204136"/>
                  </a:cubicBezTo>
                  <a:lnTo>
                    <a:pt x="3323990" y="324104"/>
                  </a:lnTo>
                  <a:lnTo>
                    <a:pt x="0" y="324104"/>
                  </a:lnTo>
                  <a:lnTo>
                    <a:pt x="0" y="204136"/>
                  </a:lnTo>
                  <a:cubicBezTo>
                    <a:pt x="0" y="115190"/>
                    <a:pt x="54079" y="38874"/>
                    <a:pt x="131151" y="6276"/>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latin typeface="微软雅黑" panose="020B0503020204020204" pitchFamily="34" charset="-122"/>
                  <a:ea typeface="微软雅黑" panose="020B0503020204020204" pitchFamily="34" charset="-122"/>
                </a:rPr>
                <a:t>2012-2016</a:t>
              </a:r>
              <a:r>
                <a:rPr lang="zh-CN" altLang="en-US" sz="1200" b="1" dirty="0">
                  <a:latin typeface="微软雅黑" panose="020B0503020204020204" pitchFamily="34" charset="-122"/>
                  <a:ea typeface="微软雅黑" panose="020B0503020204020204" pitchFamily="34" charset="-122"/>
                </a:rPr>
                <a:t>年粮食产量</a:t>
              </a:r>
            </a:p>
          </p:txBody>
        </p:sp>
      </p:grpSp>
      <p:grpSp>
        <p:nvGrpSpPr>
          <p:cNvPr id="7" name="组合 6">
            <a:extLst>
              <a:ext uri="{FF2B5EF4-FFF2-40B4-BE49-F238E27FC236}">
                <a16:creationId xmlns="" xmlns:a16="http://schemas.microsoft.com/office/drawing/2014/main" id="{02036D6E-E09A-4721-98DF-136DC03CAA9F}"/>
              </a:ext>
            </a:extLst>
          </p:cNvPr>
          <p:cNvGrpSpPr/>
          <p:nvPr/>
        </p:nvGrpSpPr>
        <p:grpSpPr>
          <a:xfrm>
            <a:off x="4141792" y="1704267"/>
            <a:ext cx="3917071" cy="2266793"/>
            <a:chOff x="4142596" y="1567624"/>
            <a:chExt cx="3917071" cy="2266793"/>
          </a:xfrm>
        </p:grpSpPr>
        <p:grpSp>
          <p:nvGrpSpPr>
            <p:cNvPr id="13" name="组合 12"/>
            <p:cNvGrpSpPr/>
            <p:nvPr/>
          </p:nvGrpSpPr>
          <p:grpSpPr>
            <a:xfrm>
              <a:off x="4151784" y="1567625"/>
              <a:ext cx="3897620" cy="2266792"/>
              <a:chOff x="2262638" y="2108903"/>
              <a:chExt cx="3897620" cy="2539735"/>
            </a:xfrm>
          </p:grpSpPr>
          <p:sp>
            <p:nvSpPr>
              <p:cNvPr id="2" name="圆角矩形 1"/>
              <p:cNvSpPr/>
              <p:nvPr/>
            </p:nvSpPr>
            <p:spPr>
              <a:xfrm>
                <a:off x="2262638" y="2108903"/>
                <a:ext cx="3897620" cy="2539735"/>
              </a:xfrm>
              <a:prstGeom prst="roundRect">
                <a:avLst>
                  <a:gd name="adj" fmla="val 9103"/>
                </a:avLst>
              </a:prstGeom>
              <a:gradFill>
                <a:gsLst>
                  <a:gs pos="0">
                    <a:srgbClr val="0D1011"/>
                  </a:gs>
                  <a:gs pos="100000">
                    <a:srgbClr val="208BB7"/>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Freeform 246"/>
              <p:cNvSpPr>
                <a:spLocks/>
              </p:cNvSpPr>
              <p:nvPr/>
            </p:nvSpPr>
            <p:spPr bwMode="auto">
              <a:xfrm>
                <a:off x="2544827" y="2531710"/>
                <a:ext cx="3429979" cy="2116928"/>
              </a:xfrm>
              <a:custGeom>
                <a:avLst/>
                <a:gdLst>
                  <a:gd name="T0" fmla="*/ 0 w 2479"/>
                  <a:gd name="T1" fmla="*/ 1530 h 1530"/>
                  <a:gd name="T2" fmla="*/ 763 w 2479"/>
                  <a:gd name="T3" fmla="*/ 774 h 1530"/>
                  <a:gd name="T4" fmla="*/ 1111 w 2479"/>
                  <a:gd name="T5" fmla="*/ 1050 h 1530"/>
                  <a:gd name="T6" fmla="*/ 1825 w 2479"/>
                  <a:gd name="T7" fmla="*/ 390 h 1530"/>
                  <a:gd name="T8" fmla="*/ 1597 w 2479"/>
                  <a:gd name="T9" fmla="*/ 210 h 1530"/>
                  <a:gd name="T10" fmla="*/ 2479 w 2479"/>
                  <a:gd name="T11" fmla="*/ 0 h 1530"/>
                  <a:gd name="T12" fmla="*/ 2173 w 2479"/>
                  <a:gd name="T13" fmla="*/ 792 h 1530"/>
                  <a:gd name="T14" fmla="*/ 1963 w 2479"/>
                  <a:gd name="T15" fmla="*/ 552 h 1530"/>
                  <a:gd name="T16" fmla="*/ 1111 w 2479"/>
                  <a:gd name="T17" fmla="*/ 1218 h 1530"/>
                  <a:gd name="T18" fmla="*/ 763 w 2479"/>
                  <a:gd name="T19" fmla="*/ 918 h 1530"/>
                  <a:gd name="T20" fmla="*/ 0 w 2479"/>
                  <a:gd name="T21" fmla="*/ 1530 h 1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79" h="1530">
                    <a:moveTo>
                      <a:pt x="0" y="1530"/>
                    </a:moveTo>
                    <a:lnTo>
                      <a:pt x="763" y="774"/>
                    </a:lnTo>
                    <a:lnTo>
                      <a:pt x="1111" y="1050"/>
                    </a:lnTo>
                    <a:lnTo>
                      <a:pt x="1825" y="390"/>
                    </a:lnTo>
                    <a:lnTo>
                      <a:pt x="1597" y="210"/>
                    </a:lnTo>
                    <a:lnTo>
                      <a:pt x="2479" y="0"/>
                    </a:lnTo>
                    <a:lnTo>
                      <a:pt x="2173" y="792"/>
                    </a:lnTo>
                    <a:lnTo>
                      <a:pt x="1963" y="552"/>
                    </a:lnTo>
                    <a:lnTo>
                      <a:pt x="1111" y="1218"/>
                    </a:lnTo>
                    <a:lnTo>
                      <a:pt x="763" y="918"/>
                    </a:lnTo>
                    <a:lnTo>
                      <a:pt x="0" y="1530"/>
                    </a:lnTo>
                    <a:close/>
                  </a:path>
                </a:pathLst>
              </a:custGeom>
              <a:solidFill>
                <a:srgbClr val="EF3E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dirty="0"/>
              </a:p>
            </p:txBody>
          </p:sp>
          <p:grpSp>
            <p:nvGrpSpPr>
              <p:cNvPr id="9" name="组合 8"/>
              <p:cNvGrpSpPr/>
              <p:nvPr/>
            </p:nvGrpSpPr>
            <p:grpSpPr>
              <a:xfrm>
                <a:off x="2262638" y="2686886"/>
                <a:ext cx="3644156" cy="1681094"/>
                <a:chOff x="4137079" y="-11896"/>
                <a:chExt cx="3644156" cy="1681094"/>
              </a:xfrm>
            </p:grpSpPr>
            <p:sp>
              <p:nvSpPr>
                <p:cNvPr id="3" name="文本框 2"/>
                <p:cNvSpPr txBox="1"/>
                <p:nvPr/>
              </p:nvSpPr>
              <p:spPr>
                <a:xfrm>
                  <a:off x="4338066" y="1410572"/>
                  <a:ext cx="582211" cy="258626"/>
                </a:xfrm>
                <a:prstGeom prst="rect">
                  <a:avLst/>
                </a:prstGeom>
                <a:noFill/>
              </p:spPr>
              <p:txBody>
                <a:bodyPr wrap="none" rtlCol="0">
                  <a:spAutoFit/>
                </a:bodyPr>
                <a:lstStyle/>
                <a:p>
                  <a:r>
                    <a:rPr lang="en-US" altLang="zh-CN" sz="9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2012</a:t>
                  </a:r>
                  <a:r>
                    <a:rPr lang="zh-CN" altLang="en-US" sz="9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a:t>
                  </a:r>
                </a:p>
              </p:txBody>
            </p:sp>
            <p:sp>
              <p:nvSpPr>
                <p:cNvPr id="19" name="文本框 18"/>
                <p:cNvSpPr txBox="1"/>
                <p:nvPr/>
              </p:nvSpPr>
              <p:spPr>
                <a:xfrm>
                  <a:off x="4939113" y="1125162"/>
                  <a:ext cx="582211" cy="258626"/>
                </a:xfrm>
                <a:prstGeom prst="rect">
                  <a:avLst/>
                </a:prstGeom>
                <a:noFill/>
              </p:spPr>
              <p:txBody>
                <a:bodyPr wrap="none" rtlCol="0">
                  <a:spAutoFit/>
                </a:bodyPr>
                <a:lstStyle/>
                <a:p>
                  <a:r>
                    <a:rPr lang="en-US" altLang="zh-CN" sz="9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2013</a:t>
                  </a:r>
                  <a:r>
                    <a:rPr lang="zh-CN" altLang="en-US" sz="9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a:t>
                  </a:r>
                </a:p>
              </p:txBody>
            </p:sp>
            <p:sp>
              <p:nvSpPr>
                <p:cNvPr id="21" name="文本框 20"/>
                <p:cNvSpPr txBox="1"/>
                <p:nvPr/>
              </p:nvSpPr>
              <p:spPr>
                <a:xfrm>
                  <a:off x="5398498" y="806892"/>
                  <a:ext cx="582211" cy="258626"/>
                </a:xfrm>
                <a:prstGeom prst="rect">
                  <a:avLst/>
                </a:prstGeom>
                <a:noFill/>
              </p:spPr>
              <p:txBody>
                <a:bodyPr wrap="none" rtlCol="0">
                  <a:spAutoFit/>
                </a:bodyPr>
                <a:lstStyle/>
                <a:p>
                  <a:r>
                    <a:rPr lang="en-US" altLang="zh-CN" sz="9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2014</a:t>
                  </a:r>
                  <a:r>
                    <a:rPr lang="zh-CN" altLang="en-US" sz="9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a:t>
                  </a:r>
                </a:p>
              </p:txBody>
            </p:sp>
            <p:sp>
              <p:nvSpPr>
                <p:cNvPr id="24" name="文本框 23"/>
                <p:cNvSpPr txBox="1"/>
                <p:nvPr/>
              </p:nvSpPr>
              <p:spPr>
                <a:xfrm>
                  <a:off x="5980709" y="604432"/>
                  <a:ext cx="582211" cy="258626"/>
                </a:xfrm>
                <a:prstGeom prst="rect">
                  <a:avLst/>
                </a:prstGeom>
                <a:noFill/>
              </p:spPr>
              <p:txBody>
                <a:bodyPr wrap="none" rtlCol="0">
                  <a:spAutoFit/>
                </a:bodyPr>
                <a:lstStyle/>
                <a:p>
                  <a:r>
                    <a:rPr lang="en-US" altLang="zh-CN" sz="9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2015</a:t>
                  </a:r>
                  <a:r>
                    <a:rPr lang="zh-CN" altLang="en-US" sz="9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a:t>
                  </a:r>
                </a:p>
              </p:txBody>
            </p:sp>
            <p:sp>
              <p:nvSpPr>
                <p:cNvPr id="25" name="文本框 24"/>
                <p:cNvSpPr txBox="1"/>
                <p:nvPr/>
              </p:nvSpPr>
              <p:spPr>
                <a:xfrm>
                  <a:off x="6466618" y="238750"/>
                  <a:ext cx="582211" cy="258626"/>
                </a:xfrm>
                <a:prstGeom prst="rect">
                  <a:avLst/>
                </a:prstGeom>
                <a:noFill/>
              </p:spPr>
              <p:txBody>
                <a:bodyPr wrap="none" rtlCol="0">
                  <a:spAutoFit/>
                </a:bodyPr>
                <a:lstStyle/>
                <a:p>
                  <a:r>
                    <a:rPr lang="en-US" altLang="zh-CN" sz="9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2016</a:t>
                  </a:r>
                  <a:r>
                    <a:rPr lang="zh-CN" altLang="en-US" sz="9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a:t>
                  </a:r>
                </a:p>
              </p:txBody>
            </p:sp>
            <p:sp>
              <p:nvSpPr>
                <p:cNvPr id="26" name="文本框 25"/>
                <p:cNvSpPr txBox="1"/>
                <p:nvPr/>
              </p:nvSpPr>
              <p:spPr>
                <a:xfrm>
                  <a:off x="7199024" y="-11896"/>
                  <a:ext cx="582211" cy="258626"/>
                </a:xfrm>
                <a:prstGeom prst="rect">
                  <a:avLst/>
                </a:prstGeom>
                <a:noFill/>
              </p:spPr>
              <p:txBody>
                <a:bodyPr wrap="none" rtlCol="0">
                  <a:spAutoFit/>
                </a:bodyPr>
                <a:lstStyle/>
                <a:p>
                  <a:r>
                    <a:rPr lang="en-US" altLang="zh-CN" sz="9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2017</a:t>
                  </a:r>
                  <a:r>
                    <a:rPr lang="zh-CN" altLang="en-US" sz="9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a:t>
                  </a:r>
                </a:p>
              </p:txBody>
            </p:sp>
            <p:sp>
              <p:nvSpPr>
                <p:cNvPr id="29" name="文本框 28"/>
                <p:cNvSpPr txBox="1"/>
                <p:nvPr/>
              </p:nvSpPr>
              <p:spPr>
                <a:xfrm>
                  <a:off x="4137079" y="1229747"/>
                  <a:ext cx="920445" cy="275868"/>
                </a:xfrm>
                <a:prstGeom prst="rect">
                  <a:avLst/>
                </a:prstGeom>
                <a:noFill/>
              </p:spPr>
              <p:txBody>
                <a:bodyPr wrap="none" rtlCol="0">
                  <a:spAutoFit/>
                </a:bodyPr>
                <a:lstStyle/>
                <a:p>
                  <a:r>
                    <a:rPr lang="en-US" altLang="zh-CN" sz="1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54.04</a:t>
                  </a:r>
                  <a:r>
                    <a:rPr lang="zh-CN" altLang="en-US" sz="1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万亿元</a:t>
                  </a:r>
                </a:p>
              </p:txBody>
            </p:sp>
            <p:sp>
              <p:nvSpPr>
                <p:cNvPr id="30" name="文本框 29"/>
                <p:cNvSpPr txBox="1"/>
                <p:nvPr/>
              </p:nvSpPr>
              <p:spPr>
                <a:xfrm>
                  <a:off x="4716643" y="939134"/>
                  <a:ext cx="920445" cy="275868"/>
                </a:xfrm>
                <a:prstGeom prst="rect">
                  <a:avLst/>
                </a:prstGeom>
                <a:noFill/>
              </p:spPr>
              <p:txBody>
                <a:bodyPr wrap="none" rtlCol="0">
                  <a:spAutoFit/>
                </a:bodyPr>
                <a:lstStyle/>
                <a:p>
                  <a:r>
                    <a:rPr lang="en-US" altLang="zh-CN" sz="1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59.58</a:t>
                  </a:r>
                  <a:r>
                    <a:rPr lang="zh-CN" altLang="en-US" sz="1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万亿元</a:t>
                  </a:r>
                </a:p>
              </p:txBody>
            </p:sp>
            <p:sp>
              <p:nvSpPr>
                <p:cNvPr id="31" name="文本框 30"/>
                <p:cNvSpPr txBox="1"/>
                <p:nvPr/>
              </p:nvSpPr>
              <p:spPr>
                <a:xfrm>
                  <a:off x="5236740" y="608160"/>
                  <a:ext cx="841897" cy="275868"/>
                </a:xfrm>
                <a:prstGeom prst="rect">
                  <a:avLst/>
                </a:prstGeom>
                <a:noFill/>
              </p:spPr>
              <p:txBody>
                <a:bodyPr wrap="none" rtlCol="0">
                  <a:spAutoFit/>
                </a:bodyPr>
                <a:lstStyle/>
                <a:p>
                  <a:r>
                    <a:rPr lang="en-US" altLang="zh-CN" sz="1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64.4</a:t>
                  </a:r>
                  <a:r>
                    <a:rPr lang="zh-CN" altLang="en-US" sz="1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万亿元</a:t>
                  </a:r>
                </a:p>
              </p:txBody>
            </p:sp>
            <p:sp>
              <p:nvSpPr>
                <p:cNvPr id="32" name="文本框 31"/>
                <p:cNvSpPr txBox="1"/>
                <p:nvPr/>
              </p:nvSpPr>
              <p:spPr>
                <a:xfrm>
                  <a:off x="5845778" y="412970"/>
                  <a:ext cx="841897" cy="275868"/>
                </a:xfrm>
                <a:prstGeom prst="rect">
                  <a:avLst/>
                </a:prstGeom>
                <a:noFill/>
              </p:spPr>
              <p:txBody>
                <a:bodyPr wrap="none" rtlCol="0">
                  <a:spAutoFit/>
                </a:bodyPr>
                <a:lstStyle/>
                <a:p>
                  <a:r>
                    <a:rPr lang="en-US" altLang="zh-CN" sz="1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68.9</a:t>
                  </a:r>
                  <a:r>
                    <a:rPr lang="zh-CN" altLang="en-US" sz="1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万亿元</a:t>
                  </a:r>
                </a:p>
              </p:txBody>
            </p:sp>
          </p:grpSp>
        </p:grpSp>
        <p:sp>
          <p:nvSpPr>
            <p:cNvPr id="23" name="任意多边形: 形状 22">
              <a:extLst>
                <a:ext uri="{FF2B5EF4-FFF2-40B4-BE49-F238E27FC236}">
                  <a16:creationId xmlns="" xmlns:a16="http://schemas.microsoft.com/office/drawing/2014/main" id="{14CE1B18-5E90-42DA-9224-06A58F223129}"/>
                </a:ext>
              </a:extLst>
            </p:cNvPr>
            <p:cNvSpPr/>
            <p:nvPr/>
          </p:nvSpPr>
          <p:spPr>
            <a:xfrm>
              <a:off x="4142596" y="1567624"/>
              <a:ext cx="3917071" cy="324104"/>
            </a:xfrm>
            <a:custGeom>
              <a:avLst/>
              <a:gdLst>
                <a:gd name="connsiteX0" fmla="*/ 151368 w 3323990"/>
                <a:gd name="connsiteY0" fmla="*/ 0 h 324104"/>
                <a:gd name="connsiteX1" fmla="*/ 3172622 w 3323990"/>
                <a:gd name="connsiteY1" fmla="*/ 0 h 324104"/>
                <a:gd name="connsiteX2" fmla="*/ 3192840 w 3323990"/>
                <a:gd name="connsiteY2" fmla="*/ 6276 h 324104"/>
                <a:gd name="connsiteX3" fmla="*/ 3323990 w 3323990"/>
                <a:gd name="connsiteY3" fmla="*/ 204136 h 324104"/>
                <a:gd name="connsiteX4" fmla="*/ 3323990 w 3323990"/>
                <a:gd name="connsiteY4" fmla="*/ 324104 h 324104"/>
                <a:gd name="connsiteX5" fmla="*/ 0 w 3323990"/>
                <a:gd name="connsiteY5" fmla="*/ 324104 h 324104"/>
                <a:gd name="connsiteX6" fmla="*/ 0 w 3323990"/>
                <a:gd name="connsiteY6" fmla="*/ 204136 h 324104"/>
                <a:gd name="connsiteX7" fmla="*/ 131151 w 3323990"/>
                <a:gd name="connsiteY7" fmla="*/ 6276 h 324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3990" h="324104">
                  <a:moveTo>
                    <a:pt x="151368" y="0"/>
                  </a:moveTo>
                  <a:lnTo>
                    <a:pt x="3172622" y="0"/>
                  </a:lnTo>
                  <a:lnTo>
                    <a:pt x="3192840" y="6276"/>
                  </a:lnTo>
                  <a:cubicBezTo>
                    <a:pt x="3269911" y="38874"/>
                    <a:pt x="3323990" y="115190"/>
                    <a:pt x="3323990" y="204136"/>
                  </a:cubicBezTo>
                  <a:lnTo>
                    <a:pt x="3323990" y="324104"/>
                  </a:lnTo>
                  <a:lnTo>
                    <a:pt x="0" y="324104"/>
                  </a:lnTo>
                  <a:lnTo>
                    <a:pt x="0" y="204136"/>
                  </a:lnTo>
                  <a:cubicBezTo>
                    <a:pt x="0" y="115190"/>
                    <a:pt x="54079" y="38874"/>
                    <a:pt x="131151" y="6276"/>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latin typeface="微软雅黑" panose="020B0503020204020204" pitchFamily="34" charset="-122"/>
                  <a:ea typeface="微软雅黑" panose="020B0503020204020204" pitchFamily="34" charset="-122"/>
                </a:rPr>
                <a:t>2012-2017</a:t>
              </a:r>
              <a:r>
                <a:rPr lang="zh-CN" altLang="en-US" sz="1200" b="1" dirty="0">
                  <a:latin typeface="微软雅黑" panose="020B0503020204020204" pitchFamily="34" charset="-122"/>
                  <a:ea typeface="微软雅黑" panose="020B0503020204020204" pitchFamily="34" charset="-122"/>
                </a:rPr>
                <a:t>年国内生产总值</a:t>
              </a:r>
            </a:p>
          </p:txBody>
        </p:sp>
        <p:sp>
          <p:nvSpPr>
            <p:cNvPr id="4" name="矩形 3">
              <a:extLst>
                <a:ext uri="{FF2B5EF4-FFF2-40B4-BE49-F238E27FC236}">
                  <a16:creationId xmlns="" xmlns:a16="http://schemas.microsoft.com/office/drawing/2014/main" id="{F3E94EAD-8D57-41CE-83AE-0AA7283A97BC}"/>
                </a:ext>
              </a:extLst>
            </p:cNvPr>
            <p:cNvSpPr/>
            <p:nvPr/>
          </p:nvSpPr>
          <p:spPr>
            <a:xfrm>
              <a:off x="6286775" y="2111954"/>
              <a:ext cx="920445" cy="246221"/>
            </a:xfrm>
            <a:prstGeom prst="rect">
              <a:avLst/>
            </a:prstGeom>
          </p:spPr>
          <p:txBody>
            <a:bodyPr wrap="none">
              <a:spAutoFit/>
            </a:bodyPr>
            <a:lstStyle/>
            <a:p>
              <a:r>
                <a:rPr lang="en-US" altLang="zh-CN" sz="1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74.36</a:t>
              </a:r>
              <a:r>
                <a:rPr lang="zh-CN" altLang="en-US" sz="1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万亿元</a:t>
              </a:r>
            </a:p>
          </p:txBody>
        </p:sp>
        <p:sp>
          <p:nvSpPr>
            <p:cNvPr id="5" name="矩形 4">
              <a:extLst>
                <a:ext uri="{FF2B5EF4-FFF2-40B4-BE49-F238E27FC236}">
                  <a16:creationId xmlns="" xmlns:a16="http://schemas.microsoft.com/office/drawing/2014/main" id="{575D6BF8-3FA0-4420-9344-B48EE78BA57C}"/>
                </a:ext>
              </a:extLst>
            </p:cNvPr>
            <p:cNvSpPr/>
            <p:nvPr/>
          </p:nvSpPr>
          <p:spPr>
            <a:xfrm>
              <a:off x="6960096" y="1891760"/>
              <a:ext cx="877163" cy="253916"/>
            </a:xfrm>
            <a:prstGeom prst="rect">
              <a:avLst/>
            </a:prstGeom>
          </p:spPr>
          <p:txBody>
            <a:bodyPr wrap="none">
              <a:spAutoFit/>
            </a:bodyPr>
            <a:lstStyle/>
            <a:p>
              <a:pPr algn="ctr"/>
              <a:r>
                <a:rPr lang="en-US" altLang="zh-CN" sz="105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82.7</a:t>
              </a:r>
              <a:r>
                <a:rPr lang="zh-CN" altLang="en-US" sz="105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万亿元</a:t>
              </a:r>
            </a:p>
          </p:txBody>
        </p:sp>
        <p:sp>
          <p:nvSpPr>
            <p:cNvPr id="6" name="箭头: 下 5">
              <a:extLst>
                <a:ext uri="{FF2B5EF4-FFF2-40B4-BE49-F238E27FC236}">
                  <a16:creationId xmlns="" xmlns:a16="http://schemas.microsoft.com/office/drawing/2014/main" id="{9DA94E56-62AB-4B01-A47E-B828F85B853B}"/>
                </a:ext>
              </a:extLst>
            </p:cNvPr>
            <p:cNvSpPr/>
            <p:nvPr/>
          </p:nvSpPr>
          <p:spPr>
            <a:xfrm rot="10800000">
              <a:off x="7213729" y="2392179"/>
              <a:ext cx="343830" cy="818878"/>
            </a:xfrm>
            <a:prstGeom prst="down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圆角矩形 11">
              <a:extLst>
                <a:ext uri="{FF2B5EF4-FFF2-40B4-BE49-F238E27FC236}">
                  <a16:creationId xmlns="" xmlns:a16="http://schemas.microsoft.com/office/drawing/2014/main" id="{27B5B57E-AD5E-4D84-9E63-A9C29EC59CB3}"/>
                </a:ext>
              </a:extLst>
            </p:cNvPr>
            <p:cNvSpPr/>
            <p:nvPr/>
          </p:nvSpPr>
          <p:spPr>
            <a:xfrm>
              <a:off x="6921246" y="3160411"/>
              <a:ext cx="944799" cy="442296"/>
            </a:xfrm>
            <a:prstGeom prst="roundRect">
              <a:avLst/>
            </a:prstGeom>
            <a:solidFill>
              <a:srgbClr val="C00000"/>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sz="1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年均增长</a:t>
              </a:r>
              <a:r>
                <a:rPr lang="en-US" altLang="zh-CN" sz="1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7.1%</a:t>
              </a:r>
              <a:endParaRPr lang="zh-CN" altLang="en-US" sz="1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25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70667"/>
                                        </p:tgtEl>
                                        <p:attrNameLst>
                                          <p:attrName>style.visibility</p:attrName>
                                        </p:attrNameLst>
                                      </p:cBhvr>
                                      <p:to>
                                        <p:strVal val="visible"/>
                                      </p:to>
                                    </p:set>
                                    <p:animEffect transition="in" filter="fade">
                                      <p:cBhvr>
                                        <p:cTn id="23" dur="500"/>
                                        <p:tgtEl>
                                          <p:spTgt spid="70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7"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561851"/>
            <a:ext cx="12191999" cy="581057"/>
          </a:xfrm>
          <a:prstGeom prst="rect">
            <a:avLst/>
          </a:prstGeom>
        </p:spPr>
        <p:txBody>
          <a:bodyPr wrap="square">
            <a:spAutoFit/>
          </a:bodyPr>
          <a:lstStyle/>
          <a:p>
            <a:pPr marL="0" indent="0" algn="ctr" eaLnBrk="1" hangingPunct="1">
              <a:lnSpc>
                <a:spcPct val="150000"/>
              </a:lnSpc>
            </a:pPr>
            <a:r>
              <a:rPr lang="en-US" altLang="zh-CN" sz="2400" b="1" dirty="0">
                <a:solidFill>
                  <a:schemeClr val="tx1">
                    <a:lumMod val="85000"/>
                    <a:lumOff val="15000"/>
                  </a:schemeClr>
                </a:solidFill>
                <a:latin typeface="微软雅黑" panose="020B0503020204020204" pitchFamily="34" charset="-122"/>
                <a:ea typeface="微软雅黑" panose="020B0503020204020204" pitchFamily="34" charset="-122"/>
              </a:rPr>
              <a:t>2. </a:t>
            </a: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创新驱动成效显著</a:t>
            </a:r>
          </a:p>
        </p:txBody>
      </p:sp>
      <p:grpSp>
        <p:nvGrpSpPr>
          <p:cNvPr id="5" name="组合 4">
            <a:extLst>
              <a:ext uri="{FF2B5EF4-FFF2-40B4-BE49-F238E27FC236}">
                <a16:creationId xmlns="" xmlns:a16="http://schemas.microsoft.com/office/drawing/2014/main" id="{B984A135-0767-4614-ADE7-1265D7AECEF8}"/>
              </a:ext>
            </a:extLst>
          </p:cNvPr>
          <p:cNvGrpSpPr/>
          <p:nvPr/>
        </p:nvGrpSpPr>
        <p:grpSpPr>
          <a:xfrm>
            <a:off x="7448262" y="2015127"/>
            <a:ext cx="3904322" cy="3119211"/>
            <a:chOff x="7448262" y="2015127"/>
            <a:chExt cx="3904322" cy="3119211"/>
          </a:xfrm>
        </p:grpSpPr>
        <p:sp>
          <p:nvSpPr>
            <p:cNvPr id="15" name="矩形 14">
              <a:extLst>
                <a:ext uri="{FF2B5EF4-FFF2-40B4-BE49-F238E27FC236}">
                  <a16:creationId xmlns="" xmlns:a16="http://schemas.microsoft.com/office/drawing/2014/main" id="{1F935620-CC91-4A59-9C99-DA02A3F3635D}"/>
                </a:ext>
              </a:extLst>
            </p:cNvPr>
            <p:cNvSpPr/>
            <p:nvPr/>
          </p:nvSpPr>
          <p:spPr>
            <a:xfrm>
              <a:off x="7449999" y="2060848"/>
              <a:ext cx="3901149" cy="3073488"/>
            </a:xfrm>
            <a:prstGeom prst="rect">
              <a:avLst/>
            </a:prstGeom>
            <a:solidFill>
              <a:srgbClr val="FFFFFF"/>
            </a:solidFill>
            <a:ln w="0" cap="flat" cmpd="sng" algn="ctr">
              <a:noFill/>
              <a:prstDash val="solid"/>
              <a:miter lim="800000"/>
            </a:ln>
            <a:effectLst>
              <a:outerShdw blurRad="190500" sx="102000" sy="102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dirty="0">
                <a:solidFill>
                  <a:schemeClr val="tx1">
                    <a:lumMod val="85000"/>
                    <a:lumOff val="15000"/>
                  </a:schemeClr>
                </a:solidFill>
                <a:latin typeface="等线" panose="020F0502020204030204"/>
                <a:ea typeface="等线" panose="02010600030101010101" pitchFamily="2" charset="-122"/>
              </a:endParaRPr>
            </a:p>
          </p:txBody>
        </p:sp>
        <p:sp>
          <p:nvSpPr>
            <p:cNvPr id="16" name="矩形 15">
              <a:extLst>
                <a:ext uri="{FF2B5EF4-FFF2-40B4-BE49-F238E27FC236}">
                  <a16:creationId xmlns="" xmlns:a16="http://schemas.microsoft.com/office/drawing/2014/main" id="{79B27623-3E09-4156-AE41-F12F0690D777}"/>
                </a:ext>
              </a:extLst>
            </p:cNvPr>
            <p:cNvSpPr/>
            <p:nvPr/>
          </p:nvSpPr>
          <p:spPr>
            <a:xfrm flipV="1">
              <a:off x="7448262" y="2015127"/>
              <a:ext cx="3904322" cy="457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sp>
          <p:nvSpPr>
            <p:cNvPr id="18" name="矩形 116"/>
            <p:cNvSpPr>
              <a:spLocks noChangeArrowheads="1"/>
            </p:cNvSpPr>
            <p:nvPr/>
          </p:nvSpPr>
          <p:spPr bwMode="auto">
            <a:xfrm>
              <a:off x="7681427" y="2572850"/>
              <a:ext cx="338919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spcBef>
                  <a:spcPct val="0"/>
                </a:spcBef>
                <a:buNone/>
              </a:pPr>
              <a:r>
                <a:rPr lang="zh-CN" altLang="en-US" sz="2000" dirty="0">
                  <a:solidFill>
                    <a:schemeClr val="tx1">
                      <a:lumMod val="85000"/>
                      <a:lumOff val="15000"/>
                    </a:schemeClr>
                  </a:solidFill>
                  <a:latin typeface="Helvetica" panose="020B0604020202020204" pitchFamily="34" charset="0"/>
                  <a:ea typeface="微软雅黑" panose="020B0503020204020204" pitchFamily="34" charset="-122"/>
                </a:rPr>
                <a:t> 创新驱动发展战略深入实施，创业创新蓬勃发展，全要素生产率明显提高。</a:t>
              </a:r>
            </a:p>
          </p:txBody>
        </p:sp>
        <p:sp>
          <p:nvSpPr>
            <p:cNvPr id="4" name="矩形 3">
              <a:extLst>
                <a:ext uri="{FF2B5EF4-FFF2-40B4-BE49-F238E27FC236}">
                  <a16:creationId xmlns="" xmlns:a16="http://schemas.microsoft.com/office/drawing/2014/main" id="{63FD63BA-BD4C-4260-9840-1A31839A25AA}"/>
                </a:ext>
              </a:extLst>
            </p:cNvPr>
            <p:cNvSpPr/>
            <p:nvPr/>
          </p:nvSpPr>
          <p:spPr>
            <a:xfrm>
              <a:off x="7448262" y="5088618"/>
              <a:ext cx="3904322" cy="45720"/>
            </a:xfrm>
            <a:prstGeom prst="rect">
              <a:avLst/>
            </a:prstGeom>
            <a:solidFill>
              <a:srgbClr val="D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grpSp>
      <p:grpSp>
        <p:nvGrpSpPr>
          <p:cNvPr id="17" name="组合 16"/>
          <p:cNvGrpSpPr/>
          <p:nvPr/>
        </p:nvGrpSpPr>
        <p:grpSpPr>
          <a:xfrm>
            <a:off x="9192344" y="4437112"/>
            <a:ext cx="367364" cy="367364"/>
            <a:chOff x="2168078" y="2148688"/>
            <a:chExt cx="795066" cy="795066"/>
          </a:xfrm>
        </p:grpSpPr>
        <p:sp>
          <p:nvSpPr>
            <p:cNvPr id="19" name="椭圆 18"/>
            <p:cNvSpPr/>
            <p:nvPr/>
          </p:nvSpPr>
          <p:spPr>
            <a:xfrm>
              <a:off x="2168078" y="2148688"/>
              <a:ext cx="795066" cy="795066"/>
            </a:xfrm>
            <a:prstGeom prst="ellipse">
              <a:avLst/>
            </a:prstGeom>
            <a:ln w="15875">
              <a:solidFill>
                <a:srgbClr val="C00000"/>
              </a:solidFill>
            </a:ln>
          </p:spPr>
          <p:txBody>
            <a:bodyPr wrap="square" rtlCol="0" anchor="ctr">
              <a:spAutoFit/>
            </a:bodyPr>
            <a:lstStyle/>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sp>
          <p:nvSpPr>
            <p:cNvPr id="20" name="椭圆 19"/>
            <p:cNvSpPr/>
            <p:nvPr/>
          </p:nvSpPr>
          <p:spPr>
            <a:xfrm flipV="1">
              <a:off x="2478722" y="2307701"/>
              <a:ext cx="185515" cy="185515"/>
            </a:xfrm>
            <a:prstGeom prst="ellipse">
              <a:avLst/>
            </a:prstGeom>
            <a:ln w="12700">
              <a:solidFill>
                <a:srgbClr val="C00000"/>
              </a:solidFill>
            </a:ln>
          </p:spPr>
          <p:txBody>
            <a:bodyPr wrap="square" rtlCol="0" anchor="ctr">
              <a:spAutoFit/>
            </a:bodyPr>
            <a:lstStyle/>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sp>
          <p:nvSpPr>
            <p:cNvPr id="21" name="椭圆 20"/>
            <p:cNvSpPr/>
            <p:nvPr/>
          </p:nvSpPr>
          <p:spPr>
            <a:xfrm flipV="1">
              <a:off x="2346211" y="2360705"/>
              <a:ext cx="132511" cy="132511"/>
            </a:xfrm>
            <a:prstGeom prst="ellipse">
              <a:avLst/>
            </a:prstGeom>
            <a:ln w="12700">
              <a:solidFill>
                <a:srgbClr val="C00000"/>
              </a:solidFill>
            </a:ln>
          </p:spPr>
          <p:txBody>
            <a:bodyPr wrap="square" rtlCol="0" anchor="ctr">
              <a:spAutoFit/>
            </a:bodyPr>
            <a:lstStyle/>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sp>
          <p:nvSpPr>
            <p:cNvPr id="22" name="圆角矩形 21"/>
            <p:cNvSpPr/>
            <p:nvPr/>
          </p:nvSpPr>
          <p:spPr>
            <a:xfrm>
              <a:off x="2300589" y="2508094"/>
              <a:ext cx="376900" cy="250144"/>
            </a:xfrm>
            <a:prstGeom prst="roundRect">
              <a:avLst>
                <a:gd name="adj" fmla="val 12565"/>
              </a:avLst>
            </a:prstGeom>
            <a:noFill/>
            <a:ln w="12700">
              <a:solidFill>
                <a:srgbClr val="C00000"/>
              </a:solidFill>
            </a:ln>
          </p:spPr>
          <p:txBody>
            <a:bodyPr wrap="square" rtlCol="0" anchor="ctr">
              <a:spAutoFit/>
            </a:bodyPr>
            <a:lstStyle/>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sp>
          <p:nvSpPr>
            <p:cNvPr id="23" name="等腰三角形 22"/>
            <p:cNvSpPr/>
            <p:nvPr/>
          </p:nvSpPr>
          <p:spPr>
            <a:xfrm rot="16200000">
              <a:off x="2641730" y="2543854"/>
              <a:ext cx="236893" cy="165374"/>
            </a:xfrm>
            <a:prstGeom prst="triangle">
              <a:avLst/>
            </a:prstGeom>
            <a:ln w="12700">
              <a:solidFill>
                <a:srgbClr val="C00000"/>
              </a:solidFill>
            </a:ln>
          </p:spPr>
          <p:txBody>
            <a:bodyPr wrap="square" rtlCol="0" anchor="ctr">
              <a:spAutoFit/>
            </a:bodyPr>
            <a:lstStyle/>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sp>
          <p:nvSpPr>
            <p:cNvPr id="24" name="圆角矩形 23"/>
            <p:cNvSpPr/>
            <p:nvPr/>
          </p:nvSpPr>
          <p:spPr>
            <a:xfrm>
              <a:off x="2373512" y="2573131"/>
              <a:ext cx="231055" cy="132102"/>
            </a:xfrm>
            <a:prstGeom prst="roundRect">
              <a:avLst>
                <a:gd name="adj" fmla="val 12565"/>
              </a:avLst>
            </a:prstGeom>
            <a:solidFill>
              <a:srgbClr val="C00000"/>
            </a:solidFill>
            <a:ln w="12700">
              <a:noFill/>
            </a:ln>
          </p:spPr>
          <p:txBody>
            <a:bodyPr wrap="square" rtlCol="0" anchor="ctr">
              <a:spAutoFit/>
            </a:bodyPr>
            <a:lstStyle/>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grpSp>
      <p:pic>
        <p:nvPicPr>
          <p:cNvPr id="6" name="11讲-16页视频">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9416" y="1876584"/>
            <a:ext cx="6119138" cy="3442015"/>
          </a:xfrm>
          <a:prstGeom prst="rect">
            <a:avLst/>
          </a:prstGeom>
          <a:ln w="38100">
            <a:solidFill>
              <a:schemeClr val="bg1"/>
            </a:solidFill>
          </a:ln>
          <a:effectLst>
            <a:glow rad="63500">
              <a:schemeClr val="tx1">
                <a:alpha val="13000"/>
              </a:schemeClr>
            </a:glow>
            <a:outerShdw blurRad="50800" dist="38100" dir="2700000" sx="99000" sy="99000" algn="tl" rotWithShape="0">
              <a:prstClr val="black">
                <a:alpha val="45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250"/>
                            </p:stCondLst>
                            <p:childTnLst>
                              <p:par>
                                <p:cTn id="16" presetID="42" presetClass="entr" presetSubtype="0"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par>
                          <p:cTn id="21" fill="hold">
                            <p:stCondLst>
                              <p:cond delay="2250"/>
                            </p:stCondLst>
                            <p:childTnLst>
                              <p:par>
                                <p:cTn id="22" presetID="26" presetClass="emph" presetSubtype="0" repeatCount="indefinite" fill="hold" nodeType="afterEffect">
                                  <p:stCondLst>
                                    <p:cond delay="0"/>
                                  </p:stCondLst>
                                  <p:childTnLst>
                                    <p:animEffect transition="out" filter="fade">
                                      <p:cBhvr>
                                        <p:cTn id="23" dur="1000" tmFilter="0, 0; .2, .5; .8, .5; 1, 0"/>
                                        <p:tgtEl>
                                          <p:spTgt spid="17"/>
                                        </p:tgtEl>
                                      </p:cBhvr>
                                    </p:animEffect>
                                    <p:animScale>
                                      <p:cBhvr>
                                        <p:cTn id="24" dur="50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remove" display="0">
                  <p:stCondLst>
                    <p:cond delay="indefinite"/>
                  </p:stCondLst>
                </p:cTn>
                <p:tgtEl>
                  <p:spTgt spid="6"/>
                </p:tgtEl>
              </p:cMediaNode>
            </p:video>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6"/>
                                        </p:tgtEl>
                                      </p:cBhvr>
                                    </p:cmd>
                                  </p:childTnLst>
                                </p:cTn>
                              </p:par>
                            </p:childTnLst>
                          </p:cTn>
                        </p:par>
                      </p:childTnLst>
                    </p:cTn>
                  </p:par>
                </p:childTnLst>
              </p:cTn>
              <p:nextCondLst>
                <p:cond evt="onClick" delay="0">
                  <p:tgtEl>
                    <p:spTgt spid="17"/>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 xmlns:a16="http://schemas.microsoft.com/office/drawing/2014/main" id="{D729E123-0A10-4370-8ACF-75D7E4EFC4AC}"/>
              </a:ext>
            </a:extLst>
          </p:cNvPr>
          <p:cNvGrpSpPr/>
          <p:nvPr/>
        </p:nvGrpSpPr>
        <p:grpSpPr>
          <a:xfrm>
            <a:off x="7655042" y="1605673"/>
            <a:ext cx="3925387" cy="3803970"/>
            <a:chOff x="7655042" y="1605673"/>
            <a:chExt cx="3925387" cy="3803970"/>
          </a:xfrm>
        </p:grpSpPr>
        <p:grpSp>
          <p:nvGrpSpPr>
            <p:cNvPr id="3" name="组合 2">
              <a:extLst>
                <a:ext uri="{FF2B5EF4-FFF2-40B4-BE49-F238E27FC236}">
                  <a16:creationId xmlns="" xmlns:a16="http://schemas.microsoft.com/office/drawing/2014/main" id="{F3A9857F-99C9-4450-A059-D058AA3AECED}"/>
                </a:ext>
              </a:extLst>
            </p:cNvPr>
            <p:cNvGrpSpPr/>
            <p:nvPr/>
          </p:nvGrpSpPr>
          <p:grpSpPr>
            <a:xfrm>
              <a:off x="7655042" y="1605673"/>
              <a:ext cx="3925387" cy="3803970"/>
              <a:chOff x="7655042" y="1605673"/>
              <a:chExt cx="3925387" cy="3803970"/>
            </a:xfrm>
          </p:grpSpPr>
          <p:sp>
            <p:nvSpPr>
              <p:cNvPr id="9" name="矩形 8">
                <a:extLst>
                  <a:ext uri="{FF2B5EF4-FFF2-40B4-BE49-F238E27FC236}">
                    <a16:creationId xmlns="" xmlns:a16="http://schemas.microsoft.com/office/drawing/2014/main" id="{985D11F1-D708-4A72-AF39-0C64D03BCA46}"/>
                  </a:ext>
                </a:extLst>
              </p:cNvPr>
              <p:cNvSpPr/>
              <p:nvPr/>
            </p:nvSpPr>
            <p:spPr>
              <a:xfrm>
                <a:off x="7655043" y="1605673"/>
                <a:ext cx="3901149" cy="3758251"/>
              </a:xfrm>
              <a:prstGeom prst="rect">
                <a:avLst/>
              </a:prstGeom>
              <a:solidFill>
                <a:srgbClr val="FFFFFF"/>
              </a:solidFill>
              <a:ln w="0" cap="flat" cmpd="sng" algn="ctr">
                <a:noFill/>
                <a:prstDash val="solid"/>
                <a:miter lim="800000"/>
              </a:ln>
              <a:effectLst>
                <a:outerShdw blurRad="190500" sx="102000" sy="102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dirty="0">
                  <a:solidFill>
                    <a:schemeClr val="tx1">
                      <a:lumMod val="85000"/>
                      <a:lumOff val="15000"/>
                    </a:schemeClr>
                  </a:solidFill>
                  <a:latin typeface="等线" panose="020F0502020204030204"/>
                  <a:ea typeface="等线" panose="02010600030101010101" pitchFamily="2" charset="-122"/>
                </a:endParaRPr>
              </a:p>
            </p:txBody>
          </p:sp>
          <p:sp>
            <p:nvSpPr>
              <p:cNvPr id="7" name="矩形 6">
                <a:extLst>
                  <a:ext uri="{FF2B5EF4-FFF2-40B4-BE49-F238E27FC236}">
                    <a16:creationId xmlns="" xmlns:a16="http://schemas.microsoft.com/office/drawing/2014/main" id="{CDA2D434-7394-4588-819F-859BC6AF23AA}"/>
                  </a:ext>
                </a:extLst>
              </p:cNvPr>
              <p:cNvSpPr/>
              <p:nvPr/>
            </p:nvSpPr>
            <p:spPr>
              <a:xfrm>
                <a:off x="7679280" y="1605673"/>
                <a:ext cx="3901149" cy="457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sp>
            <p:nvSpPr>
              <p:cNvPr id="10" name="矩形 9">
                <a:extLst>
                  <a:ext uri="{FF2B5EF4-FFF2-40B4-BE49-F238E27FC236}">
                    <a16:creationId xmlns="" xmlns:a16="http://schemas.microsoft.com/office/drawing/2014/main" id="{85AE3123-7A3A-4FB7-94DC-59158E824D3F}"/>
                  </a:ext>
                </a:extLst>
              </p:cNvPr>
              <p:cNvSpPr/>
              <p:nvPr/>
            </p:nvSpPr>
            <p:spPr>
              <a:xfrm>
                <a:off x="7655042" y="5363924"/>
                <a:ext cx="3901149"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grpSp>
        <p:sp>
          <p:nvSpPr>
            <p:cNvPr id="8" name="矩形 116">
              <a:extLst>
                <a:ext uri="{FF2B5EF4-FFF2-40B4-BE49-F238E27FC236}">
                  <a16:creationId xmlns="" xmlns:a16="http://schemas.microsoft.com/office/drawing/2014/main" id="{01562170-72A3-47C1-A9B0-433E67FE5A68}"/>
                </a:ext>
              </a:extLst>
            </p:cNvPr>
            <p:cNvSpPr>
              <a:spLocks noChangeArrowheads="1"/>
            </p:cNvSpPr>
            <p:nvPr/>
          </p:nvSpPr>
          <p:spPr bwMode="auto">
            <a:xfrm>
              <a:off x="7990113" y="1790814"/>
              <a:ext cx="3279481"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spcBef>
                  <a:spcPct val="0"/>
                </a:spcBef>
                <a:buNone/>
              </a:pPr>
              <a:r>
                <a:rPr lang="zh-CN" altLang="en-US" sz="2000" dirty="0">
                  <a:solidFill>
                    <a:schemeClr val="tx1">
                      <a:lumMod val="85000"/>
                      <a:lumOff val="15000"/>
                    </a:schemeClr>
                  </a:solidFill>
                  <a:latin typeface="Helvetica" panose="020B0604020202020204" pitchFamily="34" charset="0"/>
                  <a:ea typeface="微软雅黑" panose="020B0503020204020204" pitchFamily="34" charset="-122"/>
                </a:rPr>
                <a:t> 科技与经济深度融合，创新要素配置更加高效，重点领域和关键环节核心技术取得重大突破，自主创新能力全面增强，迈进创新型国家和人才强国行列。</a:t>
              </a:r>
            </a:p>
          </p:txBody>
        </p:sp>
      </p:grpSp>
      <p:sp>
        <p:nvSpPr>
          <p:cNvPr id="4" name="文本框 3"/>
          <p:cNvSpPr txBox="1"/>
          <p:nvPr/>
        </p:nvSpPr>
        <p:spPr>
          <a:xfrm>
            <a:off x="2934030" y="5516213"/>
            <a:ext cx="2339102" cy="276999"/>
          </a:xfrm>
          <a:prstGeom prst="rect">
            <a:avLst/>
          </a:prstGeom>
          <a:noFill/>
        </p:spPr>
        <p:txBody>
          <a:bodyPr wrap="none" rtlCol="0" anchor="t">
            <a:spAutoFit/>
          </a:bodyPr>
          <a:lstStyle/>
          <a:p>
            <a:pPr algn="l"/>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sym typeface="+mn-ea"/>
              </a:rPr>
              <a:t>“墨子号”量子科学卫星升空。</a:t>
            </a:r>
          </a:p>
        </p:txBody>
      </p:sp>
      <p:grpSp>
        <p:nvGrpSpPr>
          <p:cNvPr id="17" name="组合 16"/>
          <p:cNvGrpSpPr/>
          <p:nvPr/>
        </p:nvGrpSpPr>
        <p:grpSpPr>
          <a:xfrm>
            <a:off x="9446171" y="4861836"/>
            <a:ext cx="367364" cy="367364"/>
            <a:chOff x="2168078" y="2148688"/>
            <a:chExt cx="795066" cy="795066"/>
          </a:xfrm>
        </p:grpSpPr>
        <p:sp>
          <p:nvSpPr>
            <p:cNvPr id="18" name="椭圆 17"/>
            <p:cNvSpPr/>
            <p:nvPr/>
          </p:nvSpPr>
          <p:spPr>
            <a:xfrm>
              <a:off x="2168078" y="2148688"/>
              <a:ext cx="795066" cy="795066"/>
            </a:xfrm>
            <a:prstGeom prst="ellipse">
              <a:avLst/>
            </a:prstGeom>
            <a:ln w="15875">
              <a:solidFill>
                <a:srgbClr val="C00000"/>
              </a:solidFill>
            </a:ln>
          </p:spPr>
          <p:txBody>
            <a:bodyPr wrap="square" rtlCol="0" anchor="ctr">
              <a:spAutoFit/>
            </a:bodyPr>
            <a:lstStyle/>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sp>
          <p:nvSpPr>
            <p:cNvPr id="19" name="椭圆 18"/>
            <p:cNvSpPr/>
            <p:nvPr/>
          </p:nvSpPr>
          <p:spPr>
            <a:xfrm flipV="1">
              <a:off x="2478722" y="2307701"/>
              <a:ext cx="185515" cy="185515"/>
            </a:xfrm>
            <a:prstGeom prst="ellipse">
              <a:avLst/>
            </a:prstGeom>
            <a:ln w="12700">
              <a:solidFill>
                <a:srgbClr val="C00000"/>
              </a:solidFill>
            </a:ln>
          </p:spPr>
          <p:txBody>
            <a:bodyPr wrap="square" rtlCol="0" anchor="ctr">
              <a:spAutoFit/>
            </a:bodyPr>
            <a:lstStyle/>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sp>
          <p:nvSpPr>
            <p:cNvPr id="20" name="椭圆 19"/>
            <p:cNvSpPr/>
            <p:nvPr/>
          </p:nvSpPr>
          <p:spPr>
            <a:xfrm flipV="1">
              <a:off x="2346211" y="2360705"/>
              <a:ext cx="132511" cy="132511"/>
            </a:xfrm>
            <a:prstGeom prst="ellipse">
              <a:avLst/>
            </a:prstGeom>
            <a:ln w="12700">
              <a:solidFill>
                <a:srgbClr val="C00000"/>
              </a:solidFill>
            </a:ln>
          </p:spPr>
          <p:txBody>
            <a:bodyPr wrap="square" rtlCol="0" anchor="ctr">
              <a:spAutoFit/>
            </a:bodyPr>
            <a:lstStyle/>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sp>
          <p:nvSpPr>
            <p:cNvPr id="21" name="圆角矩形 20"/>
            <p:cNvSpPr/>
            <p:nvPr/>
          </p:nvSpPr>
          <p:spPr>
            <a:xfrm>
              <a:off x="2300589" y="2508094"/>
              <a:ext cx="376900" cy="250144"/>
            </a:xfrm>
            <a:prstGeom prst="roundRect">
              <a:avLst>
                <a:gd name="adj" fmla="val 12565"/>
              </a:avLst>
            </a:prstGeom>
            <a:noFill/>
            <a:ln w="12700">
              <a:solidFill>
                <a:srgbClr val="C00000"/>
              </a:solidFill>
            </a:ln>
          </p:spPr>
          <p:txBody>
            <a:bodyPr wrap="square" rtlCol="0" anchor="ctr">
              <a:spAutoFit/>
            </a:bodyPr>
            <a:lstStyle/>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sp>
          <p:nvSpPr>
            <p:cNvPr id="22" name="等腰三角形 21"/>
            <p:cNvSpPr/>
            <p:nvPr/>
          </p:nvSpPr>
          <p:spPr>
            <a:xfrm rot="16200000">
              <a:off x="2641730" y="2543854"/>
              <a:ext cx="236893" cy="165374"/>
            </a:xfrm>
            <a:prstGeom prst="triangle">
              <a:avLst/>
            </a:prstGeom>
            <a:ln w="12700">
              <a:solidFill>
                <a:srgbClr val="C00000"/>
              </a:solidFill>
            </a:ln>
          </p:spPr>
          <p:txBody>
            <a:bodyPr wrap="square" rtlCol="0" anchor="ctr">
              <a:spAutoFit/>
            </a:bodyPr>
            <a:lstStyle/>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sp>
          <p:nvSpPr>
            <p:cNvPr id="23" name="圆角矩形 22"/>
            <p:cNvSpPr/>
            <p:nvPr/>
          </p:nvSpPr>
          <p:spPr>
            <a:xfrm>
              <a:off x="2373512" y="2573131"/>
              <a:ext cx="231055" cy="132102"/>
            </a:xfrm>
            <a:prstGeom prst="roundRect">
              <a:avLst>
                <a:gd name="adj" fmla="val 12565"/>
              </a:avLst>
            </a:prstGeom>
            <a:solidFill>
              <a:srgbClr val="C00000"/>
            </a:solidFill>
            <a:ln w="12700">
              <a:noFill/>
            </a:ln>
          </p:spPr>
          <p:txBody>
            <a:bodyPr wrap="square" rtlCol="0" anchor="ctr">
              <a:spAutoFit/>
            </a:bodyPr>
            <a:lstStyle/>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grpSp>
      <p:pic>
        <p:nvPicPr>
          <p:cNvPr id="6" name="11讲-17页视频">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2720" y="1660685"/>
            <a:ext cx="6600056" cy="3712531"/>
          </a:xfrm>
          <a:prstGeom prst="rect">
            <a:avLst/>
          </a:prstGeom>
          <a:ln w="38100">
            <a:solidFill>
              <a:schemeClr val="bg1"/>
            </a:solidFill>
          </a:ln>
          <a:effectLst>
            <a:glow rad="63500">
              <a:schemeClr val="tx1">
                <a:alpha val="35000"/>
              </a:schemeClr>
            </a:glow>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26" presetClass="emph" presetSubtype="0" repeatCount="indefinite" fill="hold" nodeType="withEffect">
                                  <p:stCondLst>
                                    <p:cond delay="0"/>
                                  </p:stCondLst>
                                  <p:childTnLst>
                                    <p:animEffect transition="out" filter="fade">
                                      <p:cBhvr>
                                        <p:cTn id="21" dur="1000" tmFilter="0, 0; .2, .5; .8, .5; 1, 0"/>
                                        <p:tgtEl>
                                          <p:spTgt spid="17"/>
                                        </p:tgtEl>
                                      </p:cBhvr>
                                    </p:animEffect>
                                    <p:animScale>
                                      <p:cBhvr>
                                        <p:cTn id="22" dur="50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remove" display="0">
                  <p:stCondLst>
                    <p:cond delay="indefinite"/>
                  </p:stCondLst>
                </p:cTn>
                <p:tgtEl>
                  <p:spTgt spid="6"/>
                </p:tgtEl>
              </p:cMediaNode>
            </p:video>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6"/>
                                        </p:tgtEl>
                                      </p:cBhvr>
                                    </p:cmd>
                                  </p:childTnLst>
                                </p:cTn>
                              </p:par>
                            </p:childTnLst>
                          </p:cTn>
                        </p:par>
                      </p:childTnLst>
                    </p:cTn>
                  </p:par>
                </p:childTnLst>
              </p:cTn>
              <p:nextCondLst>
                <p:cond evt="onClick" delay="0">
                  <p:tgtEl>
                    <p:spTgt spid="17"/>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 xmlns:a16="http://schemas.microsoft.com/office/drawing/2014/main" id="{A63ED6D8-AF2E-4DE5-99C1-E000755AA0B7}"/>
              </a:ext>
            </a:extLst>
          </p:cNvPr>
          <p:cNvSpPr/>
          <p:nvPr/>
        </p:nvSpPr>
        <p:spPr>
          <a:xfrm>
            <a:off x="2094307" y="3790967"/>
            <a:ext cx="1844117" cy="799706"/>
          </a:xfrm>
          <a:prstGeom prst="rect">
            <a:avLst/>
          </a:prstGeom>
          <a:ln w="25400">
            <a:noFill/>
          </a:ln>
          <a:effectLst/>
        </p:spPr>
        <p:txBody>
          <a:bodyPr wrap="square">
            <a:spAutoFit/>
          </a:bodyPr>
          <a:lstStyle/>
          <a:p>
            <a:pPr algn="just" eaLnBrk="1" hangingPunct="1">
              <a:lnSpc>
                <a:spcPct val="12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对外开放深度广度不断拓展</a:t>
            </a:r>
          </a:p>
        </p:txBody>
      </p:sp>
      <p:sp>
        <p:nvSpPr>
          <p:cNvPr id="7" name="矩形 6">
            <a:extLst>
              <a:ext uri="{FF2B5EF4-FFF2-40B4-BE49-F238E27FC236}">
                <a16:creationId xmlns="" xmlns:a16="http://schemas.microsoft.com/office/drawing/2014/main" id="{7ED50BCF-3353-4B40-A79E-0198C40B3855}"/>
              </a:ext>
            </a:extLst>
          </p:cNvPr>
          <p:cNvSpPr/>
          <p:nvPr/>
        </p:nvSpPr>
        <p:spPr>
          <a:xfrm>
            <a:off x="6966938" y="3434795"/>
            <a:ext cx="2549630" cy="830997"/>
          </a:xfrm>
          <a:prstGeom prst="rect">
            <a:avLst/>
          </a:prstGeom>
          <a:ln w="25400">
            <a:noFill/>
          </a:ln>
          <a:effectLst/>
        </p:spPr>
        <p:txBody>
          <a:bodyPr wrap="square">
            <a:spAutoFit/>
          </a:bodyPr>
          <a:lstStyle/>
          <a:p>
            <a:pPr algn="just" eaLnBrk="1" hangingPunct="1">
              <a:lnSpc>
                <a:spcPct val="12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区域协调发展新格局基本形成</a:t>
            </a:r>
          </a:p>
        </p:txBody>
      </p:sp>
      <p:sp>
        <p:nvSpPr>
          <p:cNvPr id="3" name="矩形 2"/>
          <p:cNvSpPr/>
          <p:nvPr/>
        </p:nvSpPr>
        <p:spPr>
          <a:xfrm>
            <a:off x="3811061" y="570698"/>
            <a:ext cx="4661250" cy="581057"/>
          </a:xfrm>
          <a:prstGeom prst="rect">
            <a:avLst/>
          </a:prstGeom>
        </p:spPr>
        <p:txBody>
          <a:bodyPr wrap="none">
            <a:spAutoFit/>
          </a:bodyPr>
          <a:lstStyle/>
          <a:p>
            <a:pPr algn="ctr" eaLnBrk="1" hangingPunct="1">
              <a:lnSpc>
                <a:spcPct val="150000"/>
              </a:lnSpc>
            </a:pPr>
            <a:r>
              <a:rPr lang="en-US" altLang="zh-CN" sz="2400" b="1" dirty="0">
                <a:solidFill>
                  <a:schemeClr val="tx1">
                    <a:lumMod val="85000"/>
                    <a:lumOff val="15000"/>
                  </a:schemeClr>
                </a:solidFill>
                <a:latin typeface="微软雅黑" panose="020B0503020204020204" pitchFamily="34" charset="-122"/>
                <a:ea typeface="微软雅黑" panose="020B0503020204020204" pitchFamily="34" charset="-122"/>
              </a:rPr>
              <a:t>3. </a:t>
            </a: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发展协调性明显增强</a:t>
            </a:r>
          </a:p>
        </p:txBody>
      </p:sp>
      <p:sp>
        <p:nvSpPr>
          <p:cNvPr id="4" name="双括号 3">
            <a:extLst>
              <a:ext uri="{FF2B5EF4-FFF2-40B4-BE49-F238E27FC236}">
                <a16:creationId xmlns="" xmlns:a16="http://schemas.microsoft.com/office/drawing/2014/main" id="{FABED4A3-7A8D-4D55-98ED-791085A4E9FB}"/>
              </a:ext>
            </a:extLst>
          </p:cNvPr>
          <p:cNvSpPr/>
          <p:nvPr/>
        </p:nvSpPr>
        <p:spPr>
          <a:xfrm>
            <a:off x="2001610" y="2186030"/>
            <a:ext cx="3427855" cy="919401"/>
          </a:xfrm>
          <a:prstGeom prst="bracketPair">
            <a:avLst/>
          </a:prstGeom>
          <a:ln w="25400">
            <a:noFill/>
          </a:ln>
        </p:spPr>
        <p:txBody>
          <a:bodyPr wrap="square">
            <a:spAutoFit/>
          </a:bodyPr>
          <a:lstStyle/>
          <a:p>
            <a:pPr algn="just" eaLnBrk="1" hangingPunct="1">
              <a:lnSpc>
                <a:spcPct val="12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城镇化质量明显改善，户籍人口城镇化率加快提高</a:t>
            </a:r>
          </a:p>
        </p:txBody>
      </p:sp>
      <p:sp>
        <p:nvSpPr>
          <p:cNvPr id="6" name="双括号 5">
            <a:extLst>
              <a:ext uri="{FF2B5EF4-FFF2-40B4-BE49-F238E27FC236}">
                <a16:creationId xmlns="" xmlns:a16="http://schemas.microsoft.com/office/drawing/2014/main" id="{501E0558-6116-4058-9834-6EFECEACA24D}"/>
              </a:ext>
            </a:extLst>
          </p:cNvPr>
          <p:cNvSpPr/>
          <p:nvPr/>
        </p:nvSpPr>
        <p:spPr>
          <a:xfrm>
            <a:off x="6861293" y="1744725"/>
            <a:ext cx="3915227" cy="919401"/>
          </a:xfrm>
          <a:prstGeom prst="bracketPair">
            <a:avLst/>
          </a:prstGeom>
          <a:ln w="25400" cap="rnd">
            <a:noFill/>
          </a:ln>
          <a:effectLst/>
        </p:spPr>
        <p:txBody>
          <a:bodyPr wrap="square">
            <a:spAutoFit/>
          </a:bodyPr>
          <a:lstStyle/>
          <a:p>
            <a:pPr algn="just" eaLnBrk="1" hangingPunct="1">
              <a:lnSpc>
                <a:spcPct val="12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消费对经济增长贡献继续加大，投资效率和企业效率明显上升</a:t>
            </a:r>
          </a:p>
        </p:txBody>
      </p:sp>
      <p:grpSp>
        <p:nvGrpSpPr>
          <p:cNvPr id="12" name="组合 11"/>
          <p:cNvGrpSpPr/>
          <p:nvPr/>
        </p:nvGrpSpPr>
        <p:grpSpPr>
          <a:xfrm>
            <a:off x="2709126" y="2178530"/>
            <a:ext cx="5674794" cy="3514065"/>
            <a:chOff x="3451543" y="2178530"/>
            <a:chExt cx="5674794" cy="3514065"/>
          </a:xfrm>
        </p:grpSpPr>
        <p:grpSp>
          <p:nvGrpSpPr>
            <p:cNvPr id="8" name="组合 7"/>
            <p:cNvGrpSpPr/>
            <p:nvPr/>
          </p:nvGrpSpPr>
          <p:grpSpPr>
            <a:xfrm>
              <a:off x="3983979" y="3182448"/>
              <a:ext cx="1585108" cy="469570"/>
              <a:chOff x="3581392" y="2952381"/>
              <a:chExt cx="1585108" cy="469570"/>
            </a:xfrm>
            <a:effectLst>
              <a:outerShdw blurRad="50800" dist="38100" dir="2700000" algn="tl" rotWithShape="0">
                <a:prstClr val="black">
                  <a:alpha val="40000"/>
                </a:prstClr>
              </a:outerShdw>
            </a:effectLst>
          </p:grpSpPr>
          <p:sp>
            <p:nvSpPr>
              <p:cNvPr id="46" name="îṧḻïde"/>
              <p:cNvSpPr/>
              <p:nvPr/>
            </p:nvSpPr>
            <p:spPr>
              <a:xfrm rot="16200000" flipH="1">
                <a:off x="3549008" y="2984765"/>
                <a:ext cx="469570" cy="404802"/>
              </a:xfrm>
              <a:prstGeom prst="triangle">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47500" lnSpcReduction="20000"/>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US"/>
              </a:p>
            </p:txBody>
          </p:sp>
          <p:sp>
            <p:nvSpPr>
              <p:cNvPr id="2" name="矩形 1"/>
              <p:cNvSpPr/>
              <p:nvPr/>
            </p:nvSpPr>
            <p:spPr>
              <a:xfrm>
                <a:off x="3926157" y="3095738"/>
                <a:ext cx="1240343" cy="16506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211330"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3451543" y="2178530"/>
              <a:ext cx="5674794" cy="3514065"/>
              <a:chOff x="3258603" y="1881518"/>
              <a:chExt cx="5674794" cy="3514065"/>
            </a:xfrm>
            <a:effectLst>
              <a:outerShdw blurRad="50800" dist="38100" dir="2700000" algn="tl" rotWithShape="0">
                <a:prstClr val="black">
                  <a:alpha val="40000"/>
                </a:prstClr>
              </a:outerShdw>
            </a:effectLst>
          </p:grpSpPr>
          <p:grpSp>
            <p:nvGrpSpPr>
              <p:cNvPr id="29" name="ïšlïḍe"/>
              <p:cNvGrpSpPr/>
              <p:nvPr/>
            </p:nvGrpSpPr>
            <p:grpSpPr>
              <a:xfrm>
                <a:off x="4911022" y="3006852"/>
                <a:ext cx="1283781" cy="1282447"/>
                <a:chOff x="4911022" y="3006852"/>
                <a:chExt cx="1283781" cy="1282447"/>
              </a:xfrm>
            </p:grpSpPr>
            <p:sp>
              <p:nvSpPr>
                <p:cNvPr id="44" name="iṧľíḍè"/>
                <p:cNvSpPr/>
                <p:nvPr/>
              </p:nvSpPr>
              <p:spPr bwMode="auto">
                <a:xfrm>
                  <a:off x="4911022" y="3006852"/>
                  <a:ext cx="1283781" cy="1282447"/>
                </a:xfrm>
                <a:custGeom>
                  <a:avLst/>
                  <a:gdLst>
                    <a:gd name="T0" fmla="*/ 523 w 523"/>
                    <a:gd name="T1" fmla="*/ 253 h 522"/>
                    <a:gd name="T2" fmla="*/ 523 w 523"/>
                    <a:gd name="T3" fmla="*/ 253 h 522"/>
                    <a:gd name="T4" fmla="*/ 489 w 523"/>
                    <a:gd name="T5" fmla="*/ 132 h 522"/>
                    <a:gd name="T6" fmla="*/ 489 w 523"/>
                    <a:gd name="T7" fmla="*/ 132 h 522"/>
                    <a:gd name="T8" fmla="*/ 262 w 523"/>
                    <a:gd name="T9" fmla="*/ 0 h 522"/>
                    <a:gd name="T10" fmla="*/ 0 w 523"/>
                    <a:gd name="T11" fmla="*/ 261 h 522"/>
                    <a:gd name="T12" fmla="*/ 0 w 523"/>
                    <a:gd name="T13" fmla="*/ 264 h 522"/>
                    <a:gd name="T14" fmla="*/ 133 w 523"/>
                    <a:gd name="T15" fmla="*/ 488 h 522"/>
                    <a:gd name="T16" fmla="*/ 256 w 523"/>
                    <a:gd name="T17" fmla="*/ 522 h 522"/>
                    <a:gd name="T18" fmla="*/ 262 w 523"/>
                    <a:gd name="T19" fmla="*/ 522 h 522"/>
                    <a:gd name="T20" fmla="*/ 262 w 523"/>
                    <a:gd name="T21" fmla="*/ 522 h 522"/>
                    <a:gd name="T22" fmla="*/ 267 w 523"/>
                    <a:gd name="T23" fmla="*/ 522 h 522"/>
                    <a:gd name="T24" fmla="*/ 391 w 523"/>
                    <a:gd name="T25" fmla="*/ 488 h 522"/>
                    <a:gd name="T26" fmla="*/ 267 w 523"/>
                    <a:gd name="T27" fmla="*/ 455 h 522"/>
                    <a:gd name="T28" fmla="*/ 262 w 523"/>
                    <a:gd name="T29" fmla="*/ 455 h 522"/>
                    <a:gd name="T30" fmla="*/ 262 w 523"/>
                    <a:gd name="T31" fmla="*/ 455 h 522"/>
                    <a:gd name="T32" fmla="*/ 256 w 523"/>
                    <a:gd name="T33" fmla="*/ 455 h 522"/>
                    <a:gd name="T34" fmla="*/ 68 w 523"/>
                    <a:gd name="T35" fmla="*/ 264 h 522"/>
                    <a:gd name="T36" fmla="*/ 68 w 523"/>
                    <a:gd name="T37" fmla="*/ 261 h 522"/>
                    <a:gd name="T38" fmla="*/ 262 w 523"/>
                    <a:gd name="T39" fmla="*/ 67 h 522"/>
                    <a:gd name="T40" fmla="*/ 455 w 523"/>
                    <a:gd name="T41" fmla="*/ 253 h 522"/>
                    <a:gd name="T42" fmla="*/ 455 w 523"/>
                    <a:gd name="T43" fmla="*/ 253 h 522"/>
                    <a:gd name="T44" fmla="*/ 455 w 523"/>
                    <a:gd name="T45" fmla="*/ 261 h 522"/>
                    <a:gd name="T46" fmla="*/ 455 w 523"/>
                    <a:gd name="T47" fmla="*/ 264 h 522"/>
                    <a:gd name="T48" fmla="*/ 523 w 523"/>
                    <a:gd name="T49" fmla="*/ 264 h 522"/>
                    <a:gd name="T50" fmla="*/ 523 w 523"/>
                    <a:gd name="T51" fmla="*/ 261 h 522"/>
                    <a:gd name="T52" fmla="*/ 523 w 523"/>
                    <a:gd name="T53" fmla="*/ 25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3" h="522">
                      <a:moveTo>
                        <a:pt x="523" y="253"/>
                      </a:moveTo>
                      <a:cubicBezTo>
                        <a:pt x="523" y="253"/>
                        <a:pt x="523" y="253"/>
                        <a:pt x="523" y="253"/>
                      </a:cubicBezTo>
                      <a:cubicBezTo>
                        <a:pt x="522" y="209"/>
                        <a:pt x="510" y="168"/>
                        <a:pt x="489" y="132"/>
                      </a:cubicBezTo>
                      <a:cubicBezTo>
                        <a:pt x="489" y="132"/>
                        <a:pt x="489" y="132"/>
                        <a:pt x="489" y="132"/>
                      </a:cubicBezTo>
                      <a:cubicBezTo>
                        <a:pt x="444" y="53"/>
                        <a:pt x="359" y="0"/>
                        <a:pt x="262" y="0"/>
                      </a:cubicBezTo>
                      <a:cubicBezTo>
                        <a:pt x="117" y="0"/>
                        <a:pt x="0" y="117"/>
                        <a:pt x="0" y="261"/>
                      </a:cubicBezTo>
                      <a:cubicBezTo>
                        <a:pt x="0" y="262"/>
                        <a:pt x="0" y="263"/>
                        <a:pt x="0" y="264"/>
                      </a:cubicBezTo>
                      <a:cubicBezTo>
                        <a:pt x="1" y="360"/>
                        <a:pt x="55" y="444"/>
                        <a:pt x="133" y="488"/>
                      </a:cubicBezTo>
                      <a:cubicBezTo>
                        <a:pt x="169" y="509"/>
                        <a:pt x="211" y="521"/>
                        <a:pt x="256" y="522"/>
                      </a:cubicBezTo>
                      <a:cubicBezTo>
                        <a:pt x="258" y="522"/>
                        <a:pt x="260" y="522"/>
                        <a:pt x="262" y="522"/>
                      </a:cubicBezTo>
                      <a:cubicBezTo>
                        <a:pt x="262" y="522"/>
                        <a:pt x="262" y="522"/>
                        <a:pt x="262" y="522"/>
                      </a:cubicBezTo>
                      <a:cubicBezTo>
                        <a:pt x="264" y="522"/>
                        <a:pt x="265" y="522"/>
                        <a:pt x="267" y="522"/>
                      </a:cubicBezTo>
                      <a:cubicBezTo>
                        <a:pt x="312" y="521"/>
                        <a:pt x="354" y="509"/>
                        <a:pt x="391" y="488"/>
                      </a:cubicBezTo>
                      <a:cubicBezTo>
                        <a:pt x="354" y="468"/>
                        <a:pt x="312" y="455"/>
                        <a:pt x="267" y="455"/>
                      </a:cubicBezTo>
                      <a:cubicBezTo>
                        <a:pt x="265" y="455"/>
                        <a:pt x="264" y="455"/>
                        <a:pt x="262" y="455"/>
                      </a:cubicBezTo>
                      <a:cubicBezTo>
                        <a:pt x="262" y="455"/>
                        <a:pt x="262" y="455"/>
                        <a:pt x="262" y="455"/>
                      </a:cubicBezTo>
                      <a:cubicBezTo>
                        <a:pt x="260" y="455"/>
                        <a:pt x="258" y="455"/>
                        <a:pt x="256" y="455"/>
                      </a:cubicBezTo>
                      <a:cubicBezTo>
                        <a:pt x="153" y="452"/>
                        <a:pt x="70" y="368"/>
                        <a:pt x="68" y="264"/>
                      </a:cubicBezTo>
                      <a:cubicBezTo>
                        <a:pt x="68" y="263"/>
                        <a:pt x="68" y="262"/>
                        <a:pt x="68" y="261"/>
                      </a:cubicBezTo>
                      <a:cubicBezTo>
                        <a:pt x="68" y="154"/>
                        <a:pt x="155" y="67"/>
                        <a:pt x="262" y="67"/>
                      </a:cubicBezTo>
                      <a:cubicBezTo>
                        <a:pt x="366" y="67"/>
                        <a:pt x="451" y="150"/>
                        <a:pt x="455" y="253"/>
                      </a:cubicBezTo>
                      <a:cubicBezTo>
                        <a:pt x="455" y="253"/>
                        <a:pt x="455" y="253"/>
                        <a:pt x="455" y="253"/>
                      </a:cubicBezTo>
                      <a:cubicBezTo>
                        <a:pt x="455" y="256"/>
                        <a:pt x="455" y="258"/>
                        <a:pt x="455" y="261"/>
                      </a:cubicBezTo>
                      <a:cubicBezTo>
                        <a:pt x="455" y="262"/>
                        <a:pt x="455" y="263"/>
                        <a:pt x="455" y="264"/>
                      </a:cubicBezTo>
                      <a:cubicBezTo>
                        <a:pt x="523" y="264"/>
                        <a:pt x="523" y="264"/>
                        <a:pt x="523" y="264"/>
                      </a:cubicBezTo>
                      <a:cubicBezTo>
                        <a:pt x="523" y="263"/>
                        <a:pt x="523" y="262"/>
                        <a:pt x="523" y="261"/>
                      </a:cubicBezTo>
                      <a:cubicBezTo>
                        <a:pt x="523" y="258"/>
                        <a:pt x="523" y="256"/>
                        <a:pt x="523" y="253"/>
                      </a:cubicBezTo>
                      <a:close/>
                    </a:path>
                  </a:pathLst>
                </a:custGeom>
                <a:solidFill>
                  <a:srgbClr val="D9D9D9"/>
                </a:solidFill>
                <a:ln>
                  <a:noFill/>
                </a:ln>
              </p:spPr>
              <p:txBody>
                <a:bodyPr vert="horz" wrap="square" lIns="91440" tIns="45720" rIns="91440" bIns="45720" numCol="1" anchor="t" anchorCtr="0" compatLnSpc="1">
                  <a:prstTxWarp prst="textNoShape">
                    <a:avLst/>
                  </a:prstTxWarp>
                  <a:norm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sp>
              <p:nvSpPr>
                <p:cNvPr id="45" name="ïṧ1íḍé"/>
                <p:cNvSpPr/>
                <p:nvPr/>
              </p:nvSpPr>
              <p:spPr>
                <a:xfrm>
                  <a:off x="5160076" y="3250903"/>
                  <a:ext cx="775295" cy="775295"/>
                </a:xfrm>
                <a:prstGeom prst="ellipse">
                  <a:avLst/>
                </a:prstGeom>
                <a:solidFill>
                  <a:srgbClr val="FC5D0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US"/>
                </a:p>
              </p:txBody>
            </p:sp>
          </p:grpSp>
          <p:sp>
            <p:nvSpPr>
              <p:cNvPr id="30" name="iṩ1íďê"/>
              <p:cNvSpPr/>
              <p:nvPr/>
            </p:nvSpPr>
            <p:spPr bwMode="auto">
              <a:xfrm>
                <a:off x="3657903" y="4111803"/>
                <a:ext cx="2536900" cy="1283780"/>
              </a:xfrm>
              <a:custGeom>
                <a:avLst/>
                <a:gdLst>
                  <a:gd name="T0" fmla="*/ 902 w 1034"/>
                  <a:gd name="T1" fmla="*/ 34 h 523"/>
                  <a:gd name="T2" fmla="*/ 778 w 1034"/>
                  <a:gd name="T3" fmla="*/ 1 h 523"/>
                  <a:gd name="T4" fmla="*/ 773 w 1034"/>
                  <a:gd name="T5" fmla="*/ 0 h 523"/>
                  <a:gd name="T6" fmla="*/ 773 w 1034"/>
                  <a:gd name="T7" fmla="*/ 68 h 523"/>
                  <a:gd name="T8" fmla="*/ 778 w 1034"/>
                  <a:gd name="T9" fmla="*/ 68 h 523"/>
                  <a:gd name="T10" fmla="*/ 966 w 1034"/>
                  <a:gd name="T11" fmla="*/ 262 h 523"/>
                  <a:gd name="T12" fmla="*/ 773 w 1034"/>
                  <a:gd name="T13" fmla="*/ 456 h 523"/>
                  <a:gd name="T14" fmla="*/ 773 w 1034"/>
                  <a:gd name="T15" fmla="*/ 456 h 523"/>
                  <a:gd name="T16" fmla="*/ 773 w 1034"/>
                  <a:gd name="T17" fmla="*/ 456 h 523"/>
                  <a:gd name="T18" fmla="*/ 773 w 1034"/>
                  <a:gd name="T19" fmla="*/ 456 h 523"/>
                  <a:gd name="T20" fmla="*/ 579 w 1034"/>
                  <a:gd name="T21" fmla="*/ 269 h 523"/>
                  <a:gd name="T22" fmla="*/ 579 w 1034"/>
                  <a:gd name="T23" fmla="*/ 269 h 523"/>
                  <a:gd name="T24" fmla="*/ 579 w 1034"/>
                  <a:gd name="T25" fmla="*/ 262 h 523"/>
                  <a:gd name="T26" fmla="*/ 579 w 1034"/>
                  <a:gd name="T27" fmla="*/ 255 h 523"/>
                  <a:gd name="T28" fmla="*/ 579 w 1034"/>
                  <a:gd name="T29" fmla="*/ 254 h 523"/>
                  <a:gd name="T30" fmla="*/ 453 w 1034"/>
                  <a:gd name="T31" fmla="*/ 133 h 523"/>
                  <a:gd name="T32" fmla="*/ 0 w 1034"/>
                  <a:gd name="T33" fmla="*/ 133 h 523"/>
                  <a:gd name="T34" fmla="*/ 0 w 1034"/>
                  <a:gd name="T35" fmla="*/ 197 h 523"/>
                  <a:gd name="T36" fmla="*/ 454 w 1034"/>
                  <a:gd name="T37" fmla="*/ 197 h 523"/>
                  <a:gd name="T38" fmla="*/ 511 w 1034"/>
                  <a:gd name="T39" fmla="*/ 255 h 523"/>
                  <a:gd name="T40" fmla="*/ 511 w 1034"/>
                  <a:gd name="T41" fmla="*/ 256 h 523"/>
                  <a:gd name="T42" fmla="*/ 511 w 1034"/>
                  <a:gd name="T43" fmla="*/ 262 h 523"/>
                  <a:gd name="T44" fmla="*/ 511 w 1034"/>
                  <a:gd name="T45" fmla="*/ 268 h 523"/>
                  <a:gd name="T46" fmla="*/ 545 w 1034"/>
                  <a:gd name="T47" fmla="*/ 391 h 523"/>
                  <a:gd name="T48" fmla="*/ 773 w 1034"/>
                  <a:gd name="T49" fmla="*/ 523 h 523"/>
                  <a:gd name="T50" fmla="*/ 773 w 1034"/>
                  <a:gd name="T51" fmla="*/ 523 h 523"/>
                  <a:gd name="T52" fmla="*/ 773 w 1034"/>
                  <a:gd name="T53" fmla="*/ 523 h 523"/>
                  <a:gd name="T54" fmla="*/ 773 w 1034"/>
                  <a:gd name="T55" fmla="*/ 523 h 523"/>
                  <a:gd name="T56" fmla="*/ 1034 w 1034"/>
                  <a:gd name="T57" fmla="*/ 262 h 523"/>
                  <a:gd name="T58" fmla="*/ 902 w 1034"/>
                  <a:gd name="T59" fmla="*/ 34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34" h="523">
                    <a:moveTo>
                      <a:pt x="902" y="34"/>
                    </a:moveTo>
                    <a:cubicBezTo>
                      <a:pt x="865" y="14"/>
                      <a:pt x="823" y="1"/>
                      <a:pt x="778" y="1"/>
                    </a:cubicBezTo>
                    <a:cubicBezTo>
                      <a:pt x="776" y="0"/>
                      <a:pt x="775" y="0"/>
                      <a:pt x="773" y="0"/>
                    </a:cubicBezTo>
                    <a:cubicBezTo>
                      <a:pt x="773" y="68"/>
                      <a:pt x="773" y="68"/>
                      <a:pt x="773" y="68"/>
                    </a:cubicBezTo>
                    <a:cubicBezTo>
                      <a:pt x="775" y="68"/>
                      <a:pt x="776" y="68"/>
                      <a:pt x="778" y="68"/>
                    </a:cubicBezTo>
                    <a:cubicBezTo>
                      <a:pt x="883" y="71"/>
                      <a:pt x="966" y="157"/>
                      <a:pt x="966" y="262"/>
                    </a:cubicBezTo>
                    <a:cubicBezTo>
                      <a:pt x="966" y="369"/>
                      <a:pt x="880" y="455"/>
                      <a:pt x="773" y="456"/>
                    </a:cubicBezTo>
                    <a:cubicBezTo>
                      <a:pt x="773" y="456"/>
                      <a:pt x="773" y="456"/>
                      <a:pt x="773" y="456"/>
                    </a:cubicBezTo>
                    <a:cubicBezTo>
                      <a:pt x="773" y="456"/>
                      <a:pt x="773" y="456"/>
                      <a:pt x="773" y="456"/>
                    </a:cubicBezTo>
                    <a:cubicBezTo>
                      <a:pt x="773" y="456"/>
                      <a:pt x="773" y="456"/>
                      <a:pt x="773" y="456"/>
                    </a:cubicBezTo>
                    <a:cubicBezTo>
                      <a:pt x="668" y="456"/>
                      <a:pt x="583" y="373"/>
                      <a:pt x="579" y="269"/>
                    </a:cubicBezTo>
                    <a:cubicBezTo>
                      <a:pt x="579" y="269"/>
                      <a:pt x="579" y="269"/>
                      <a:pt x="579" y="269"/>
                    </a:cubicBezTo>
                    <a:cubicBezTo>
                      <a:pt x="579" y="266"/>
                      <a:pt x="579" y="264"/>
                      <a:pt x="579" y="262"/>
                    </a:cubicBezTo>
                    <a:cubicBezTo>
                      <a:pt x="579" y="260"/>
                      <a:pt x="579" y="257"/>
                      <a:pt x="579" y="255"/>
                    </a:cubicBezTo>
                    <a:cubicBezTo>
                      <a:pt x="579" y="255"/>
                      <a:pt x="579" y="254"/>
                      <a:pt x="579" y="254"/>
                    </a:cubicBezTo>
                    <a:cubicBezTo>
                      <a:pt x="577" y="186"/>
                      <a:pt x="521" y="133"/>
                      <a:pt x="453" y="133"/>
                    </a:cubicBezTo>
                    <a:cubicBezTo>
                      <a:pt x="376" y="133"/>
                      <a:pt x="152" y="133"/>
                      <a:pt x="0" y="133"/>
                    </a:cubicBezTo>
                    <a:cubicBezTo>
                      <a:pt x="0" y="197"/>
                      <a:pt x="0" y="197"/>
                      <a:pt x="0" y="197"/>
                    </a:cubicBezTo>
                    <a:cubicBezTo>
                      <a:pt x="454" y="197"/>
                      <a:pt x="454" y="197"/>
                      <a:pt x="454" y="197"/>
                    </a:cubicBezTo>
                    <a:cubicBezTo>
                      <a:pt x="486" y="197"/>
                      <a:pt x="512" y="223"/>
                      <a:pt x="511" y="255"/>
                    </a:cubicBezTo>
                    <a:cubicBezTo>
                      <a:pt x="511" y="256"/>
                      <a:pt x="511" y="256"/>
                      <a:pt x="511" y="256"/>
                    </a:cubicBezTo>
                    <a:cubicBezTo>
                      <a:pt x="511" y="258"/>
                      <a:pt x="511" y="260"/>
                      <a:pt x="511" y="262"/>
                    </a:cubicBezTo>
                    <a:cubicBezTo>
                      <a:pt x="511" y="264"/>
                      <a:pt x="511" y="266"/>
                      <a:pt x="511" y="268"/>
                    </a:cubicBezTo>
                    <a:cubicBezTo>
                      <a:pt x="512" y="313"/>
                      <a:pt x="525" y="355"/>
                      <a:pt x="545" y="391"/>
                    </a:cubicBezTo>
                    <a:cubicBezTo>
                      <a:pt x="590" y="470"/>
                      <a:pt x="675" y="523"/>
                      <a:pt x="773" y="523"/>
                    </a:cubicBezTo>
                    <a:cubicBezTo>
                      <a:pt x="773" y="523"/>
                      <a:pt x="773" y="523"/>
                      <a:pt x="773" y="523"/>
                    </a:cubicBezTo>
                    <a:cubicBezTo>
                      <a:pt x="773" y="523"/>
                      <a:pt x="773" y="523"/>
                      <a:pt x="773" y="523"/>
                    </a:cubicBezTo>
                    <a:cubicBezTo>
                      <a:pt x="773" y="523"/>
                      <a:pt x="773" y="523"/>
                      <a:pt x="773" y="523"/>
                    </a:cubicBezTo>
                    <a:cubicBezTo>
                      <a:pt x="917" y="523"/>
                      <a:pt x="1034" y="406"/>
                      <a:pt x="1034" y="262"/>
                    </a:cubicBezTo>
                    <a:cubicBezTo>
                      <a:pt x="1034" y="164"/>
                      <a:pt x="981" y="79"/>
                      <a:pt x="902" y="34"/>
                    </a:cubicBezTo>
                    <a:close/>
                  </a:path>
                </a:pathLst>
              </a:custGeom>
              <a:solidFill>
                <a:srgbClr val="D9D9D9"/>
              </a:solidFill>
              <a:ln>
                <a:noFill/>
              </a:ln>
            </p:spPr>
            <p:txBody>
              <a:bodyPr vert="horz" wrap="square" lIns="91440" tIns="45720" rIns="91440" bIns="45720" numCol="1" anchor="t" anchorCtr="0" compatLnSpc="1">
                <a:prstTxWarp prst="textNoShape">
                  <a:avLst/>
                </a:prstTxWarp>
                <a:norm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sp>
            <p:nvSpPr>
              <p:cNvPr id="31" name="îṧḻïde"/>
              <p:cNvSpPr/>
              <p:nvPr/>
            </p:nvSpPr>
            <p:spPr>
              <a:xfrm rot="16200000" flipH="1">
                <a:off x="3226219" y="4318518"/>
                <a:ext cx="469570" cy="404802"/>
              </a:xfrm>
              <a:prstGeom prst="triangle">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47500" lnSpcReduction="20000"/>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US"/>
              </a:p>
            </p:txBody>
          </p:sp>
          <p:sp>
            <p:nvSpPr>
              <p:cNvPr id="32" name="iSḷîḑê"/>
              <p:cNvSpPr/>
              <p:nvPr/>
            </p:nvSpPr>
            <p:spPr>
              <a:xfrm>
                <a:off x="5160076" y="4362734"/>
                <a:ext cx="775295" cy="77529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US"/>
              </a:p>
            </p:txBody>
          </p:sp>
          <p:grpSp>
            <p:nvGrpSpPr>
              <p:cNvPr id="33" name="íṡ1ïḋé"/>
              <p:cNvGrpSpPr/>
              <p:nvPr/>
            </p:nvGrpSpPr>
            <p:grpSpPr>
              <a:xfrm>
                <a:off x="6037691" y="1881518"/>
                <a:ext cx="2895706" cy="1281114"/>
                <a:chOff x="6037691" y="1881518"/>
                <a:chExt cx="2895706" cy="1281114"/>
              </a:xfrm>
            </p:grpSpPr>
            <p:sp>
              <p:nvSpPr>
                <p:cNvPr id="37" name="iṣļïḍè"/>
                <p:cNvSpPr/>
                <p:nvPr/>
              </p:nvSpPr>
              <p:spPr bwMode="auto">
                <a:xfrm>
                  <a:off x="6037691" y="1881518"/>
                  <a:ext cx="639891" cy="1281114"/>
                </a:xfrm>
                <a:custGeom>
                  <a:avLst/>
                  <a:gdLst>
                    <a:gd name="T0" fmla="*/ 0 w 261"/>
                    <a:gd name="T1" fmla="*/ 261 h 522"/>
                    <a:gd name="T2" fmla="*/ 132 w 261"/>
                    <a:gd name="T3" fmla="*/ 489 h 522"/>
                    <a:gd name="T4" fmla="*/ 133 w 261"/>
                    <a:gd name="T5" fmla="*/ 489 h 522"/>
                    <a:gd name="T6" fmla="*/ 159 w 261"/>
                    <a:gd name="T7" fmla="*/ 502 h 522"/>
                    <a:gd name="T8" fmla="*/ 256 w 261"/>
                    <a:gd name="T9" fmla="*/ 522 h 522"/>
                    <a:gd name="T10" fmla="*/ 261 w 261"/>
                    <a:gd name="T11" fmla="*/ 522 h 522"/>
                    <a:gd name="T12" fmla="*/ 261 w 261"/>
                    <a:gd name="T13" fmla="*/ 455 h 522"/>
                    <a:gd name="T14" fmla="*/ 256 w 261"/>
                    <a:gd name="T15" fmla="*/ 455 h 522"/>
                    <a:gd name="T16" fmla="*/ 256 w 261"/>
                    <a:gd name="T17" fmla="*/ 455 h 522"/>
                    <a:gd name="T18" fmla="*/ 68 w 261"/>
                    <a:gd name="T19" fmla="*/ 252 h 522"/>
                    <a:gd name="T20" fmla="*/ 254 w 261"/>
                    <a:gd name="T21" fmla="*/ 68 h 522"/>
                    <a:gd name="T22" fmla="*/ 261 w 261"/>
                    <a:gd name="T23" fmla="*/ 68 h 522"/>
                    <a:gd name="T24" fmla="*/ 261 w 261"/>
                    <a:gd name="T25" fmla="*/ 0 h 522"/>
                    <a:gd name="T26" fmla="*/ 0 w 261"/>
                    <a:gd name="T27" fmla="*/ 261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1" h="522">
                      <a:moveTo>
                        <a:pt x="0" y="261"/>
                      </a:moveTo>
                      <a:cubicBezTo>
                        <a:pt x="0" y="359"/>
                        <a:pt x="53" y="444"/>
                        <a:pt x="132" y="489"/>
                      </a:cubicBezTo>
                      <a:cubicBezTo>
                        <a:pt x="132" y="489"/>
                        <a:pt x="132" y="489"/>
                        <a:pt x="133" y="489"/>
                      </a:cubicBezTo>
                      <a:cubicBezTo>
                        <a:pt x="141" y="493"/>
                        <a:pt x="150" y="498"/>
                        <a:pt x="159" y="502"/>
                      </a:cubicBezTo>
                      <a:cubicBezTo>
                        <a:pt x="189" y="514"/>
                        <a:pt x="222" y="522"/>
                        <a:pt x="256" y="522"/>
                      </a:cubicBezTo>
                      <a:cubicBezTo>
                        <a:pt x="258" y="522"/>
                        <a:pt x="259" y="522"/>
                        <a:pt x="261" y="522"/>
                      </a:cubicBezTo>
                      <a:cubicBezTo>
                        <a:pt x="261" y="455"/>
                        <a:pt x="261" y="455"/>
                        <a:pt x="261" y="455"/>
                      </a:cubicBezTo>
                      <a:cubicBezTo>
                        <a:pt x="259" y="455"/>
                        <a:pt x="258" y="455"/>
                        <a:pt x="256" y="455"/>
                      </a:cubicBezTo>
                      <a:cubicBezTo>
                        <a:pt x="256" y="455"/>
                        <a:pt x="256" y="455"/>
                        <a:pt x="256" y="455"/>
                      </a:cubicBezTo>
                      <a:cubicBezTo>
                        <a:pt x="149" y="452"/>
                        <a:pt x="63" y="361"/>
                        <a:pt x="68" y="252"/>
                      </a:cubicBezTo>
                      <a:cubicBezTo>
                        <a:pt x="73" y="152"/>
                        <a:pt x="154" y="71"/>
                        <a:pt x="254" y="68"/>
                      </a:cubicBezTo>
                      <a:cubicBezTo>
                        <a:pt x="256" y="68"/>
                        <a:pt x="259" y="68"/>
                        <a:pt x="261" y="68"/>
                      </a:cubicBezTo>
                      <a:cubicBezTo>
                        <a:pt x="261" y="0"/>
                        <a:pt x="261" y="0"/>
                        <a:pt x="261" y="0"/>
                      </a:cubicBezTo>
                      <a:cubicBezTo>
                        <a:pt x="117" y="0"/>
                        <a:pt x="0" y="117"/>
                        <a:pt x="0" y="261"/>
                      </a:cubicBezTo>
                      <a:close/>
                    </a:path>
                  </a:pathLst>
                </a:custGeom>
                <a:solidFill>
                  <a:srgbClr val="D9D9D9"/>
                </a:solidFill>
                <a:ln>
                  <a:noFill/>
                </a:ln>
                <a:extLst/>
              </p:spPr>
              <p:txBody>
                <a:bodyPr vert="horz" wrap="square" lIns="91440" tIns="45720" rIns="91440" bIns="45720" numCol="1" anchor="t" anchorCtr="0" compatLnSpc="1">
                  <a:prstTxWarp prst="textNoShape">
                    <a:avLst/>
                  </a:prstTxWarp>
                  <a:norm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sp>
              <p:nvSpPr>
                <p:cNvPr id="38" name="î$1íḑê"/>
                <p:cNvSpPr/>
                <p:nvPr/>
              </p:nvSpPr>
              <p:spPr bwMode="auto">
                <a:xfrm>
                  <a:off x="6670723" y="1881518"/>
                  <a:ext cx="1893011" cy="954504"/>
                </a:xfrm>
                <a:custGeom>
                  <a:avLst/>
                  <a:gdLst>
                    <a:gd name="T0" fmla="*/ 324 w 772"/>
                    <a:gd name="T1" fmla="*/ 326 h 389"/>
                    <a:gd name="T2" fmla="*/ 261 w 772"/>
                    <a:gd name="T3" fmla="*/ 262 h 389"/>
                    <a:gd name="T4" fmla="*/ 261 w 772"/>
                    <a:gd name="T5" fmla="*/ 261 h 389"/>
                    <a:gd name="T6" fmla="*/ 227 w 772"/>
                    <a:gd name="T7" fmla="*/ 132 h 389"/>
                    <a:gd name="T8" fmla="*/ 0 w 772"/>
                    <a:gd name="T9" fmla="*/ 0 h 389"/>
                    <a:gd name="T10" fmla="*/ 0 w 772"/>
                    <a:gd name="T11" fmla="*/ 68 h 389"/>
                    <a:gd name="T12" fmla="*/ 193 w 772"/>
                    <a:gd name="T13" fmla="*/ 261 h 389"/>
                    <a:gd name="T14" fmla="*/ 193 w 772"/>
                    <a:gd name="T15" fmla="*/ 261 h 389"/>
                    <a:gd name="T16" fmla="*/ 194 w 772"/>
                    <a:gd name="T17" fmla="*/ 288 h 389"/>
                    <a:gd name="T18" fmla="*/ 307 w 772"/>
                    <a:gd name="T19" fmla="*/ 389 h 389"/>
                    <a:gd name="T20" fmla="*/ 772 w 772"/>
                    <a:gd name="T21" fmla="*/ 389 h 389"/>
                    <a:gd name="T22" fmla="*/ 772 w 772"/>
                    <a:gd name="T23" fmla="*/ 326 h 389"/>
                    <a:gd name="T24" fmla="*/ 324 w 772"/>
                    <a:gd name="T25" fmla="*/ 326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389">
                      <a:moveTo>
                        <a:pt x="324" y="326"/>
                      </a:moveTo>
                      <a:cubicBezTo>
                        <a:pt x="289" y="326"/>
                        <a:pt x="261" y="297"/>
                        <a:pt x="261" y="262"/>
                      </a:cubicBezTo>
                      <a:cubicBezTo>
                        <a:pt x="261" y="261"/>
                        <a:pt x="261" y="261"/>
                        <a:pt x="261" y="261"/>
                      </a:cubicBezTo>
                      <a:cubicBezTo>
                        <a:pt x="261" y="214"/>
                        <a:pt x="249" y="170"/>
                        <a:pt x="227" y="132"/>
                      </a:cubicBezTo>
                      <a:cubicBezTo>
                        <a:pt x="182" y="53"/>
                        <a:pt x="97" y="0"/>
                        <a:pt x="0" y="0"/>
                      </a:cubicBezTo>
                      <a:cubicBezTo>
                        <a:pt x="0" y="68"/>
                        <a:pt x="0" y="68"/>
                        <a:pt x="0" y="68"/>
                      </a:cubicBezTo>
                      <a:cubicBezTo>
                        <a:pt x="106" y="68"/>
                        <a:pt x="193" y="154"/>
                        <a:pt x="193" y="261"/>
                      </a:cubicBezTo>
                      <a:cubicBezTo>
                        <a:pt x="193" y="261"/>
                        <a:pt x="193" y="261"/>
                        <a:pt x="193" y="261"/>
                      </a:cubicBezTo>
                      <a:cubicBezTo>
                        <a:pt x="193" y="270"/>
                        <a:pt x="194" y="279"/>
                        <a:pt x="194" y="288"/>
                      </a:cubicBezTo>
                      <a:cubicBezTo>
                        <a:pt x="200" y="346"/>
                        <a:pt x="249" y="389"/>
                        <a:pt x="307" y="389"/>
                      </a:cubicBezTo>
                      <a:cubicBezTo>
                        <a:pt x="772" y="389"/>
                        <a:pt x="772" y="389"/>
                        <a:pt x="772" y="389"/>
                      </a:cubicBezTo>
                      <a:cubicBezTo>
                        <a:pt x="772" y="326"/>
                        <a:pt x="772" y="326"/>
                        <a:pt x="772" y="326"/>
                      </a:cubicBezTo>
                      <a:lnTo>
                        <a:pt x="324" y="326"/>
                      </a:lnTo>
                      <a:close/>
                    </a:path>
                  </a:pathLst>
                </a:custGeom>
                <a:solidFill>
                  <a:srgbClr val="D9D9D9"/>
                </a:solidFill>
                <a:ln>
                  <a:noFill/>
                </a:ln>
                <a:extLst/>
              </p:spPr>
              <p:txBody>
                <a:bodyPr vert="horz" wrap="square" lIns="91440" tIns="45720" rIns="91440" bIns="45720" numCol="1" anchor="t" anchorCtr="0" compatLnSpc="1">
                  <a:prstTxWarp prst="textNoShape">
                    <a:avLst/>
                  </a:prstTxWarp>
                  <a:norm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sp>
              <p:nvSpPr>
                <p:cNvPr id="39" name="iṧḻîḓé"/>
                <p:cNvSpPr/>
                <p:nvPr/>
              </p:nvSpPr>
              <p:spPr>
                <a:xfrm rot="5400000">
                  <a:off x="8496211" y="2541207"/>
                  <a:ext cx="469570" cy="404802"/>
                </a:xfrm>
                <a:prstGeom prst="triangle">
                  <a:avLst/>
                </a:prstGeom>
                <a:solidFill>
                  <a:srgbClr val="D9D9D9"/>
                </a:solidFill>
                <a:ln>
                  <a:noFill/>
                </a:ln>
              </p:spPr>
              <p:txBody>
                <a:bodyPr vert="horz" wrap="square" lIns="91440" tIns="45720" rIns="91440" bIns="45720" numCol="1" anchor="t" anchorCtr="0" compatLnSpc="1">
                  <a:prstTxWarp prst="textNoShape">
                    <a:avLst/>
                  </a:prstTxWarp>
                  <a:normAutofit fontScale="47500" lnSpcReduction="20000"/>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endParaRPr lang="en-US">
                    <a:solidFill>
                      <a:schemeClr val="tx1"/>
                    </a:solidFill>
                  </a:endParaRPr>
                </a:p>
              </p:txBody>
            </p:sp>
            <p:sp>
              <p:nvSpPr>
                <p:cNvPr id="40" name="îSḷidè"/>
                <p:cNvSpPr/>
                <p:nvPr/>
              </p:nvSpPr>
              <p:spPr>
                <a:xfrm>
                  <a:off x="6278886" y="2141380"/>
                  <a:ext cx="775295" cy="77529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US"/>
                </a:p>
              </p:txBody>
            </p:sp>
          </p:grpSp>
          <p:grpSp>
            <p:nvGrpSpPr>
              <p:cNvPr id="34" name="îṥ1idè"/>
              <p:cNvGrpSpPr/>
              <p:nvPr/>
            </p:nvGrpSpPr>
            <p:grpSpPr>
              <a:xfrm>
                <a:off x="6028164" y="2997327"/>
                <a:ext cx="1282447" cy="1282447"/>
                <a:chOff x="6028164" y="2997327"/>
                <a:chExt cx="1282447" cy="1282447"/>
              </a:xfrm>
            </p:grpSpPr>
            <p:sp>
              <p:nvSpPr>
                <p:cNvPr id="35" name="ïS1ïḋè"/>
                <p:cNvSpPr/>
                <p:nvPr/>
              </p:nvSpPr>
              <p:spPr bwMode="auto">
                <a:xfrm>
                  <a:off x="6028164" y="2997327"/>
                  <a:ext cx="1282447" cy="1282447"/>
                </a:xfrm>
                <a:custGeom>
                  <a:avLst/>
                  <a:gdLst>
                    <a:gd name="T0" fmla="*/ 390 w 523"/>
                    <a:gd name="T1" fmla="*/ 34 h 522"/>
                    <a:gd name="T2" fmla="*/ 390 w 523"/>
                    <a:gd name="T3" fmla="*/ 34 h 522"/>
                    <a:gd name="T4" fmla="*/ 311 w 523"/>
                    <a:gd name="T5" fmla="*/ 4 h 522"/>
                    <a:gd name="T6" fmla="*/ 267 w 523"/>
                    <a:gd name="T7" fmla="*/ 0 h 522"/>
                    <a:gd name="T8" fmla="*/ 262 w 523"/>
                    <a:gd name="T9" fmla="*/ 0 h 522"/>
                    <a:gd name="T10" fmla="*/ 262 w 523"/>
                    <a:gd name="T11" fmla="*/ 67 h 522"/>
                    <a:gd name="T12" fmla="*/ 267 w 523"/>
                    <a:gd name="T13" fmla="*/ 67 h 522"/>
                    <a:gd name="T14" fmla="*/ 267 w 523"/>
                    <a:gd name="T15" fmla="*/ 67 h 522"/>
                    <a:gd name="T16" fmla="*/ 455 w 523"/>
                    <a:gd name="T17" fmla="*/ 261 h 522"/>
                    <a:gd name="T18" fmla="*/ 455 w 523"/>
                    <a:gd name="T19" fmla="*/ 264 h 522"/>
                    <a:gd name="T20" fmla="*/ 261 w 523"/>
                    <a:gd name="T21" fmla="*/ 455 h 522"/>
                    <a:gd name="T22" fmla="*/ 68 w 523"/>
                    <a:gd name="T23" fmla="*/ 269 h 522"/>
                    <a:gd name="T24" fmla="*/ 68 w 523"/>
                    <a:gd name="T25" fmla="*/ 269 h 522"/>
                    <a:gd name="T26" fmla="*/ 68 w 523"/>
                    <a:gd name="T27" fmla="*/ 264 h 522"/>
                    <a:gd name="T28" fmla="*/ 0 w 523"/>
                    <a:gd name="T29" fmla="*/ 264 h 522"/>
                    <a:gd name="T30" fmla="*/ 0 w 523"/>
                    <a:gd name="T31" fmla="*/ 269 h 522"/>
                    <a:gd name="T32" fmla="*/ 0 w 523"/>
                    <a:gd name="T33" fmla="*/ 269 h 522"/>
                    <a:gd name="T34" fmla="*/ 34 w 523"/>
                    <a:gd name="T35" fmla="*/ 390 h 522"/>
                    <a:gd name="T36" fmla="*/ 34 w 523"/>
                    <a:gd name="T37" fmla="*/ 390 h 522"/>
                    <a:gd name="T38" fmla="*/ 261 w 523"/>
                    <a:gd name="T39" fmla="*/ 522 h 522"/>
                    <a:gd name="T40" fmla="*/ 523 w 523"/>
                    <a:gd name="T41" fmla="*/ 264 h 522"/>
                    <a:gd name="T42" fmla="*/ 523 w 523"/>
                    <a:gd name="T43" fmla="*/ 264 h 522"/>
                    <a:gd name="T44" fmla="*/ 523 w 523"/>
                    <a:gd name="T45" fmla="*/ 261 h 522"/>
                    <a:gd name="T46" fmla="*/ 390 w 523"/>
                    <a:gd name="T47" fmla="*/ 34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23" h="522">
                      <a:moveTo>
                        <a:pt x="390" y="34"/>
                      </a:moveTo>
                      <a:cubicBezTo>
                        <a:pt x="390" y="34"/>
                        <a:pt x="390" y="34"/>
                        <a:pt x="390" y="34"/>
                      </a:cubicBezTo>
                      <a:cubicBezTo>
                        <a:pt x="366" y="20"/>
                        <a:pt x="339" y="10"/>
                        <a:pt x="311" y="4"/>
                      </a:cubicBezTo>
                      <a:cubicBezTo>
                        <a:pt x="297" y="2"/>
                        <a:pt x="282" y="0"/>
                        <a:pt x="267" y="0"/>
                      </a:cubicBezTo>
                      <a:cubicBezTo>
                        <a:pt x="265" y="0"/>
                        <a:pt x="263" y="0"/>
                        <a:pt x="262" y="0"/>
                      </a:cubicBezTo>
                      <a:cubicBezTo>
                        <a:pt x="262" y="67"/>
                        <a:pt x="262" y="67"/>
                        <a:pt x="262" y="67"/>
                      </a:cubicBezTo>
                      <a:cubicBezTo>
                        <a:pt x="263" y="67"/>
                        <a:pt x="265" y="67"/>
                        <a:pt x="267" y="67"/>
                      </a:cubicBezTo>
                      <a:cubicBezTo>
                        <a:pt x="267" y="67"/>
                        <a:pt x="267" y="67"/>
                        <a:pt x="267" y="67"/>
                      </a:cubicBezTo>
                      <a:cubicBezTo>
                        <a:pt x="371" y="70"/>
                        <a:pt x="455" y="156"/>
                        <a:pt x="455" y="261"/>
                      </a:cubicBezTo>
                      <a:cubicBezTo>
                        <a:pt x="455" y="262"/>
                        <a:pt x="455" y="263"/>
                        <a:pt x="455" y="264"/>
                      </a:cubicBezTo>
                      <a:cubicBezTo>
                        <a:pt x="453" y="370"/>
                        <a:pt x="367" y="455"/>
                        <a:pt x="261" y="455"/>
                      </a:cubicBezTo>
                      <a:cubicBezTo>
                        <a:pt x="157" y="455"/>
                        <a:pt x="72" y="372"/>
                        <a:pt x="68" y="269"/>
                      </a:cubicBezTo>
                      <a:cubicBezTo>
                        <a:pt x="68" y="269"/>
                        <a:pt x="68" y="269"/>
                        <a:pt x="68" y="269"/>
                      </a:cubicBezTo>
                      <a:cubicBezTo>
                        <a:pt x="68" y="267"/>
                        <a:pt x="68" y="266"/>
                        <a:pt x="68" y="264"/>
                      </a:cubicBezTo>
                      <a:cubicBezTo>
                        <a:pt x="0" y="264"/>
                        <a:pt x="0" y="264"/>
                        <a:pt x="0" y="264"/>
                      </a:cubicBezTo>
                      <a:cubicBezTo>
                        <a:pt x="0" y="266"/>
                        <a:pt x="0" y="268"/>
                        <a:pt x="0" y="269"/>
                      </a:cubicBezTo>
                      <a:cubicBezTo>
                        <a:pt x="0" y="269"/>
                        <a:pt x="0" y="269"/>
                        <a:pt x="0" y="269"/>
                      </a:cubicBezTo>
                      <a:cubicBezTo>
                        <a:pt x="2" y="313"/>
                        <a:pt x="14" y="354"/>
                        <a:pt x="34" y="390"/>
                      </a:cubicBezTo>
                      <a:cubicBezTo>
                        <a:pt x="34" y="390"/>
                        <a:pt x="34" y="390"/>
                        <a:pt x="34" y="390"/>
                      </a:cubicBezTo>
                      <a:cubicBezTo>
                        <a:pt x="79" y="469"/>
                        <a:pt x="164" y="522"/>
                        <a:pt x="261" y="522"/>
                      </a:cubicBezTo>
                      <a:cubicBezTo>
                        <a:pt x="405" y="522"/>
                        <a:pt x="521" y="407"/>
                        <a:pt x="523" y="264"/>
                      </a:cubicBezTo>
                      <a:cubicBezTo>
                        <a:pt x="523" y="264"/>
                        <a:pt x="523" y="264"/>
                        <a:pt x="523" y="264"/>
                      </a:cubicBezTo>
                      <a:cubicBezTo>
                        <a:pt x="523" y="263"/>
                        <a:pt x="523" y="262"/>
                        <a:pt x="523" y="261"/>
                      </a:cubicBezTo>
                      <a:cubicBezTo>
                        <a:pt x="523" y="163"/>
                        <a:pt x="470" y="78"/>
                        <a:pt x="390" y="34"/>
                      </a:cubicBezTo>
                      <a:close/>
                    </a:path>
                  </a:pathLst>
                </a:custGeom>
                <a:solidFill>
                  <a:srgbClr val="D9D9D9"/>
                </a:solidFill>
                <a:ln>
                  <a:noFill/>
                </a:ln>
              </p:spPr>
              <p:txBody>
                <a:bodyPr vert="horz" wrap="square" lIns="91440" tIns="45720" rIns="91440" bIns="45720" numCol="1" anchor="t" anchorCtr="0" compatLnSpc="1">
                  <a:prstTxWarp prst="textNoShape">
                    <a:avLst/>
                  </a:prstTxWarp>
                  <a:norm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sp>
              <p:nvSpPr>
                <p:cNvPr id="36" name="íŝľîḋê"/>
                <p:cNvSpPr/>
                <p:nvPr/>
              </p:nvSpPr>
              <p:spPr>
                <a:xfrm>
                  <a:off x="6278886" y="3250903"/>
                  <a:ext cx="775295" cy="775295"/>
                </a:xfrm>
                <a:prstGeom prst="ellipse">
                  <a:avLst/>
                </a:prstGeom>
                <a:solidFill>
                  <a:srgbClr val="FD860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US"/>
                </a:p>
              </p:txBody>
            </p:sp>
          </p:grpSp>
        </p:grpSp>
        <p:sp>
          <p:nvSpPr>
            <p:cNvPr id="9" name="椭圆 8"/>
            <p:cNvSpPr/>
            <p:nvPr/>
          </p:nvSpPr>
          <p:spPr>
            <a:xfrm>
              <a:off x="6632020" y="2591634"/>
              <a:ext cx="454905" cy="454905"/>
            </a:xfrm>
            <a:prstGeom prst="ellipse">
              <a:avLst/>
            </a:prstGeom>
            <a:solidFill>
              <a:srgbClr val="FFFFF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nvSpPr>
          <p:spPr>
            <a:xfrm>
              <a:off x="5509277" y="3697069"/>
              <a:ext cx="454905" cy="454905"/>
            </a:xfrm>
            <a:prstGeom prst="ellipse">
              <a:avLst/>
            </a:prstGeom>
            <a:solidFill>
              <a:srgbClr val="FFFFF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p:nvPr/>
          </p:nvSpPr>
          <p:spPr>
            <a:xfrm>
              <a:off x="6635017" y="3697069"/>
              <a:ext cx="454905" cy="454905"/>
            </a:xfrm>
            <a:prstGeom prst="ellipse">
              <a:avLst/>
            </a:prstGeom>
            <a:solidFill>
              <a:srgbClr val="FFFFF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a:off x="5509277" y="4819940"/>
              <a:ext cx="454905" cy="454905"/>
            </a:xfrm>
            <a:prstGeom prst="ellipse">
              <a:avLst/>
            </a:prstGeom>
            <a:solidFill>
              <a:srgbClr val="FFFFF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7" name="组合 46"/>
            <p:cNvGrpSpPr/>
            <p:nvPr/>
          </p:nvGrpSpPr>
          <p:grpSpPr>
            <a:xfrm flipH="1">
              <a:off x="6951611" y="4262890"/>
              <a:ext cx="1628917" cy="469570"/>
              <a:chOff x="3581392" y="2893725"/>
              <a:chExt cx="1628917" cy="469570"/>
            </a:xfrm>
            <a:effectLst>
              <a:outerShdw blurRad="50800" dist="38100" dir="2700000" algn="tl" rotWithShape="0">
                <a:prstClr val="black">
                  <a:alpha val="40000"/>
                </a:prstClr>
              </a:outerShdw>
            </a:effectLst>
          </p:grpSpPr>
          <p:sp>
            <p:nvSpPr>
              <p:cNvPr id="48" name="îṧḻïde"/>
              <p:cNvSpPr/>
              <p:nvPr/>
            </p:nvSpPr>
            <p:spPr>
              <a:xfrm rot="16200000" flipH="1">
                <a:off x="3549008" y="2926109"/>
                <a:ext cx="469570" cy="404802"/>
              </a:xfrm>
              <a:prstGeom prst="triangle">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47500" lnSpcReduction="20000"/>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US"/>
              </a:p>
            </p:txBody>
          </p:sp>
          <p:sp>
            <p:nvSpPr>
              <p:cNvPr id="49" name="矩形 48"/>
              <p:cNvSpPr/>
              <p:nvPr/>
            </p:nvSpPr>
            <p:spPr>
              <a:xfrm>
                <a:off x="3926158" y="3037082"/>
                <a:ext cx="1284151" cy="16506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324264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par>
                          <p:cTn id="12" fill="hold">
                            <p:stCondLst>
                              <p:cond delay="125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245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355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4350"/>
                            </p:stCondLst>
                            <p:childTnLst>
                              <p:par>
                                <p:cTn id="25" presetID="10" presetClass="entr" presetSubtype="0" fill="hold" grpId="0" nodeType="afterEffect">
                                  <p:stCondLst>
                                    <p:cond delay="0"/>
                                  </p:stCondLst>
                                  <p:iterate type="wd">
                                    <p:tmPct val="10000"/>
                                  </p:iterate>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3" grpId="0"/>
      <p:bldP spid="4"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7" name="矩形 116"/>
          <p:cNvSpPr>
            <a:spLocks noChangeArrowheads="1"/>
          </p:cNvSpPr>
          <p:nvPr/>
        </p:nvSpPr>
        <p:spPr bwMode="auto">
          <a:xfrm>
            <a:off x="3719736" y="4797152"/>
            <a:ext cx="7488832" cy="960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spcBef>
                <a:spcPct val="0"/>
              </a:spcBef>
              <a:buNone/>
            </a:pPr>
            <a:r>
              <a:rPr lang="zh-CN" altLang="en-US" sz="2000" dirty="0">
                <a:solidFill>
                  <a:schemeClr val="tx1">
                    <a:lumMod val="85000"/>
                    <a:lumOff val="15000"/>
                  </a:schemeClr>
                </a:solidFill>
                <a:latin typeface="Helvetica" panose="020B0604020202020204" pitchFamily="34" charset="0"/>
                <a:ea typeface="微软雅黑" panose="020B0503020204020204" pitchFamily="34" charset="-122"/>
              </a:rPr>
              <a:t> 就业、教育、文化体育、社保、医疗、住房等公共服务体系更加健全，基本公共服务均等化水平稳步提高。</a:t>
            </a:r>
          </a:p>
        </p:txBody>
      </p:sp>
      <p:sp>
        <p:nvSpPr>
          <p:cNvPr id="29" name="矩形 28"/>
          <p:cNvSpPr/>
          <p:nvPr/>
        </p:nvSpPr>
        <p:spPr>
          <a:xfrm>
            <a:off x="3278841" y="570698"/>
            <a:ext cx="5725691" cy="581057"/>
          </a:xfrm>
          <a:prstGeom prst="rect">
            <a:avLst/>
          </a:prstGeom>
        </p:spPr>
        <p:txBody>
          <a:bodyPr wrap="none">
            <a:spAutoFit/>
          </a:bodyPr>
          <a:lstStyle/>
          <a:p>
            <a:pPr marL="0" indent="0" algn="ctr" eaLnBrk="1" hangingPunct="1">
              <a:lnSpc>
                <a:spcPct val="150000"/>
              </a:lnSpc>
            </a:pPr>
            <a:r>
              <a:rPr lang="en-US" altLang="zh-CN" sz="2400" b="1" dirty="0">
                <a:solidFill>
                  <a:schemeClr val="tx1">
                    <a:lumMod val="85000"/>
                    <a:lumOff val="15000"/>
                  </a:schemeClr>
                </a:solidFill>
                <a:latin typeface="微软雅黑" panose="020B0503020204020204" pitchFamily="34" charset="-122"/>
                <a:ea typeface="微软雅黑" panose="020B0503020204020204" pitchFamily="34" charset="-122"/>
              </a:rPr>
              <a:t>4. </a:t>
            </a: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人民生活水平和质量普遍提高</a:t>
            </a:r>
          </a:p>
        </p:txBody>
      </p:sp>
      <p:grpSp>
        <p:nvGrpSpPr>
          <p:cNvPr id="3" name="组合 2">
            <a:extLst>
              <a:ext uri="{FF2B5EF4-FFF2-40B4-BE49-F238E27FC236}">
                <a16:creationId xmlns="" xmlns:a16="http://schemas.microsoft.com/office/drawing/2014/main" id="{00A6E2DB-F2A3-4158-A0F4-B2F8084E7A33}"/>
              </a:ext>
            </a:extLst>
          </p:cNvPr>
          <p:cNvGrpSpPr/>
          <p:nvPr/>
        </p:nvGrpSpPr>
        <p:grpSpPr>
          <a:xfrm>
            <a:off x="4335860" y="1859592"/>
            <a:ext cx="3534964" cy="2367808"/>
            <a:chOff x="4382491" y="1890827"/>
            <a:chExt cx="3441702" cy="2305338"/>
          </a:xfrm>
        </p:grpSpPr>
        <p:pic>
          <p:nvPicPr>
            <p:cNvPr id="11" name="图片 10"/>
            <p:cNvPicPr>
              <a:picLocks noChangeAspect="1"/>
            </p:cNvPicPr>
            <p:nvPr/>
          </p:nvPicPr>
          <p:blipFill>
            <a:blip r:embed="rId2" cstate="print"/>
            <a:stretch>
              <a:fillRect/>
            </a:stretch>
          </p:blipFill>
          <p:spPr>
            <a:xfrm>
              <a:off x="4382491" y="1890827"/>
              <a:ext cx="3441702" cy="2305338"/>
            </a:xfrm>
            <a:prstGeom prst="roundRect">
              <a:avLst>
                <a:gd name="adj" fmla="val 9852"/>
              </a:avLst>
            </a:prstGeom>
            <a:ln>
              <a:solidFill>
                <a:schemeClr val="bg2"/>
              </a:solidFill>
            </a:ln>
            <a:effectLst>
              <a:outerShdw blurRad="63500" sx="101000" sy="101000" algn="ctr" rotWithShape="0">
                <a:prstClr val="black">
                  <a:alpha val="5000"/>
                </a:prstClr>
              </a:outerShdw>
            </a:effectLst>
          </p:spPr>
        </p:pic>
        <p:sp>
          <p:nvSpPr>
            <p:cNvPr id="23" name="任意多边形: 形状 22">
              <a:extLst>
                <a:ext uri="{FF2B5EF4-FFF2-40B4-BE49-F238E27FC236}">
                  <a16:creationId xmlns="" xmlns:a16="http://schemas.microsoft.com/office/drawing/2014/main" id="{2DEF4FC7-CF5B-4936-99E8-A32258FF5290}"/>
                </a:ext>
              </a:extLst>
            </p:cNvPr>
            <p:cNvSpPr/>
            <p:nvPr/>
          </p:nvSpPr>
          <p:spPr>
            <a:xfrm>
              <a:off x="7269238" y="3652085"/>
              <a:ext cx="554955" cy="539021"/>
            </a:xfrm>
            <a:custGeom>
              <a:avLst/>
              <a:gdLst>
                <a:gd name="connsiteX0" fmla="*/ 823423 w 823423"/>
                <a:gd name="connsiteY0" fmla="*/ 0 h 799781"/>
                <a:gd name="connsiteX1" fmla="*/ 823423 w 823423"/>
                <a:gd name="connsiteY1" fmla="*/ 528467 h 799781"/>
                <a:gd name="connsiteX2" fmla="*/ 552109 w 823423"/>
                <a:gd name="connsiteY2" fmla="*/ 799781 h 799781"/>
                <a:gd name="connsiteX3" fmla="*/ 0 w 823423"/>
                <a:gd name="connsiteY3" fmla="*/ 799781 h 799781"/>
                <a:gd name="connsiteX4" fmla="*/ 56661 w 823423"/>
                <a:gd name="connsiteY4" fmla="*/ 779043 h 799781"/>
                <a:gd name="connsiteX5" fmla="*/ 816333 w 823423"/>
                <a:gd name="connsiteY5" fmla="*/ 19371 h 799781"/>
                <a:gd name="connsiteX6" fmla="*/ 823423 w 823423"/>
                <a:gd name="connsiteY6" fmla="*/ 0 h 79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3423" h="799781">
                  <a:moveTo>
                    <a:pt x="823423" y="0"/>
                  </a:moveTo>
                  <a:lnTo>
                    <a:pt x="823423" y="528467"/>
                  </a:lnTo>
                  <a:cubicBezTo>
                    <a:pt x="823423" y="678310"/>
                    <a:pt x="701952" y="799781"/>
                    <a:pt x="552109" y="799781"/>
                  </a:cubicBezTo>
                  <a:lnTo>
                    <a:pt x="0" y="799781"/>
                  </a:lnTo>
                  <a:lnTo>
                    <a:pt x="56661" y="779043"/>
                  </a:lnTo>
                  <a:cubicBezTo>
                    <a:pt x="398229" y="634572"/>
                    <a:pt x="671863" y="360938"/>
                    <a:pt x="816333" y="19371"/>
                  </a:cubicBezTo>
                  <a:lnTo>
                    <a:pt x="823423" y="0"/>
                  </a:lnTo>
                  <a:close/>
                </a:path>
              </a:pathLst>
            </a:custGeom>
            <a:solidFill>
              <a:srgbClr val="F32A32"/>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a:extLst>
              <a:ext uri="{FF2B5EF4-FFF2-40B4-BE49-F238E27FC236}">
                <a16:creationId xmlns="" xmlns:a16="http://schemas.microsoft.com/office/drawing/2014/main" id="{3A42742B-A5FB-4884-B676-03A0E715239C}"/>
              </a:ext>
            </a:extLst>
          </p:cNvPr>
          <p:cNvGrpSpPr/>
          <p:nvPr/>
        </p:nvGrpSpPr>
        <p:grpSpPr>
          <a:xfrm>
            <a:off x="722084" y="1886661"/>
            <a:ext cx="3386954" cy="2297384"/>
            <a:chOff x="722084" y="1886661"/>
            <a:chExt cx="3386954" cy="2297384"/>
          </a:xfrm>
        </p:grpSpPr>
        <p:pic>
          <p:nvPicPr>
            <p:cNvPr id="2" name="图片 1"/>
            <p:cNvPicPr>
              <a:picLocks noChangeAspect="1"/>
            </p:cNvPicPr>
            <p:nvPr/>
          </p:nvPicPr>
          <p:blipFill>
            <a:blip r:embed="rId3" cstate="print"/>
            <a:stretch>
              <a:fillRect/>
            </a:stretch>
          </p:blipFill>
          <p:spPr>
            <a:xfrm>
              <a:off x="722084" y="1886661"/>
              <a:ext cx="3386954" cy="2287240"/>
            </a:xfrm>
            <a:prstGeom prst="roundRect">
              <a:avLst>
                <a:gd name="adj" fmla="val 9852"/>
              </a:avLst>
            </a:prstGeom>
            <a:ln>
              <a:solidFill>
                <a:schemeClr val="bg2"/>
              </a:solidFill>
            </a:ln>
            <a:effectLst>
              <a:outerShdw blurRad="63500" sx="101000" sy="101000" algn="ctr" rotWithShape="0">
                <a:prstClr val="black">
                  <a:alpha val="5000"/>
                </a:prstClr>
              </a:outerShdw>
            </a:effectLst>
          </p:spPr>
        </p:pic>
        <p:sp>
          <p:nvSpPr>
            <p:cNvPr id="24" name="任意多边形: 形状 23">
              <a:extLst>
                <a:ext uri="{FF2B5EF4-FFF2-40B4-BE49-F238E27FC236}">
                  <a16:creationId xmlns="" xmlns:a16="http://schemas.microsoft.com/office/drawing/2014/main" id="{7A672AE9-D0EF-4F3F-8B3F-B0422A197BE7}"/>
                </a:ext>
              </a:extLst>
            </p:cNvPr>
            <p:cNvSpPr/>
            <p:nvPr/>
          </p:nvSpPr>
          <p:spPr>
            <a:xfrm>
              <a:off x="3541663" y="3645024"/>
              <a:ext cx="554955" cy="539021"/>
            </a:xfrm>
            <a:custGeom>
              <a:avLst/>
              <a:gdLst>
                <a:gd name="connsiteX0" fmla="*/ 823423 w 823423"/>
                <a:gd name="connsiteY0" fmla="*/ 0 h 799781"/>
                <a:gd name="connsiteX1" fmla="*/ 823423 w 823423"/>
                <a:gd name="connsiteY1" fmla="*/ 528467 h 799781"/>
                <a:gd name="connsiteX2" fmla="*/ 552109 w 823423"/>
                <a:gd name="connsiteY2" fmla="*/ 799781 h 799781"/>
                <a:gd name="connsiteX3" fmla="*/ 0 w 823423"/>
                <a:gd name="connsiteY3" fmla="*/ 799781 h 799781"/>
                <a:gd name="connsiteX4" fmla="*/ 56661 w 823423"/>
                <a:gd name="connsiteY4" fmla="*/ 779043 h 799781"/>
                <a:gd name="connsiteX5" fmla="*/ 816333 w 823423"/>
                <a:gd name="connsiteY5" fmla="*/ 19371 h 799781"/>
                <a:gd name="connsiteX6" fmla="*/ 823423 w 823423"/>
                <a:gd name="connsiteY6" fmla="*/ 0 h 79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3423" h="799781">
                  <a:moveTo>
                    <a:pt x="823423" y="0"/>
                  </a:moveTo>
                  <a:lnTo>
                    <a:pt x="823423" y="528467"/>
                  </a:lnTo>
                  <a:cubicBezTo>
                    <a:pt x="823423" y="678310"/>
                    <a:pt x="701952" y="799781"/>
                    <a:pt x="552109" y="799781"/>
                  </a:cubicBezTo>
                  <a:lnTo>
                    <a:pt x="0" y="799781"/>
                  </a:lnTo>
                  <a:lnTo>
                    <a:pt x="56661" y="779043"/>
                  </a:lnTo>
                  <a:cubicBezTo>
                    <a:pt x="398229" y="634572"/>
                    <a:pt x="671863" y="360938"/>
                    <a:pt x="816333" y="19371"/>
                  </a:cubicBezTo>
                  <a:lnTo>
                    <a:pt x="823423" y="0"/>
                  </a:lnTo>
                  <a:close/>
                </a:path>
              </a:pathLst>
            </a:custGeom>
            <a:solidFill>
              <a:srgbClr val="D7192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 xmlns:a16="http://schemas.microsoft.com/office/drawing/2014/main" id="{9C66D385-25B5-4B35-A0D5-259884631160}"/>
              </a:ext>
            </a:extLst>
          </p:cNvPr>
          <p:cNvGrpSpPr/>
          <p:nvPr/>
        </p:nvGrpSpPr>
        <p:grpSpPr>
          <a:xfrm>
            <a:off x="8198225" y="1899585"/>
            <a:ext cx="3277266" cy="2334427"/>
            <a:chOff x="8198225" y="1899585"/>
            <a:chExt cx="3277266" cy="2334427"/>
          </a:xfrm>
        </p:grpSpPr>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8225" y="1899585"/>
              <a:ext cx="3277266" cy="2334427"/>
            </a:xfrm>
            <a:prstGeom prst="roundRect">
              <a:avLst>
                <a:gd name="adj" fmla="val 9852"/>
              </a:avLst>
            </a:prstGeom>
            <a:ln>
              <a:solidFill>
                <a:schemeClr val="bg2"/>
              </a:solidFill>
            </a:ln>
            <a:effectLst>
              <a:outerShdw blurRad="63500" sx="101000" sy="101000" algn="ctr" rotWithShape="0">
                <a:prstClr val="black">
                  <a:alpha val="5000"/>
                </a:prstClr>
              </a:outerShdw>
            </a:effectLst>
          </p:spPr>
        </p:pic>
        <p:sp>
          <p:nvSpPr>
            <p:cNvPr id="25" name="任意多边形: 形状 24">
              <a:extLst>
                <a:ext uri="{FF2B5EF4-FFF2-40B4-BE49-F238E27FC236}">
                  <a16:creationId xmlns="" xmlns:a16="http://schemas.microsoft.com/office/drawing/2014/main" id="{BB309675-BB18-4B8F-8BC0-4DE6ACE45889}"/>
                </a:ext>
              </a:extLst>
            </p:cNvPr>
            <p:cNvSpPr/>
            <p:nvPr/>
          </p:nvSpPr>
          <p:spPr>
            <a:xfrm>
              <a:off x="10920536" y="3694991"/>
              <a:ext cx="554955" cy="539021"/>
            </a:xfrm>
            <a:custGeom>
              <a:avLst/>
              <a:gdLst>
                <a:gd name="connsiteX0" fmla="*/ 823423 w 823423"/>
                <a:gd name="connsiteY0" fmla="*/ 0 h 799781"/>
                <a:gd name="connsiteX1" fmla="*/ 823423 w 823423"/>
                <a:gd name="connsiteY1" fmla="*/ 528467 h 799781"/>
                <a:gd name="connsiteX2" fmla="*/ 552109 w 823423"/>
                <a:gd name="connsiteY2" fmla="*/ 799781 h 799781"/>
                <a:gd name="connsiteX3" fmla="*/ 0 w 823423"/>
                <a:gd name="connsiteY3" fmla="*/ 799781 h 799781"/>
                <a:gd name="connsiteX4" fmla="*/ 56661 w 823423"/>
                <a:gd name="connsiteY4" fmla="*/ 779043 h 799781"/>
                <a:gd name="connsiteX5" fmla="*/ 816333 w 823423"/>
                <a:gd name="connsiteY5" fmla="*/ 19371 h 799781"/>
                <a:gd name="connsiteX6" fmla="*/ 823423 w 823423"/>
                <a:gd name="connsiteY6" fmla="*/ 0 h 79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3423" h="799781">
                  <a:moveTo>
                    <a:pt x="823423" y="0"/>
                  </a:moveTo>
                  <a:lnTo>
                    <a:pt x="823423" y="528467"/>
                  </a:lnTo>
                  <a:cubicBezTo>
                    <a:pt x="823423" y="678310"/>
                    <a:pt x="701952" y="799781"/>
                    <a:pt x="552109" y="799781"/>
                  </a:cubicBezTo>
                  <a:lnTo>
                    <a:pt x="0" y="799781"/>
                  </a:lnTo>
                  <a:lnTo>
                    <a:pt x="56661" y="779043"/>
                  </a:lnTo>
                  <a:cubicBezTo>
                    <a:pt x="398229" y="634572"/>
                    <a:pt x="671863" y="360938"/>
                    <a:pt x="816333" y="19371"/>
                  </a:cubicBezTo>
                  <a:lnTo>
                    <a:pt x="823423" y="0"/>
                  </a:lnTo>
                  <a:close/>
                </a:path>
              </a:pathLst>
            </a:custGeom>
            <a:solidFill>
              <a:srgbClr val="A9040B"/>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a:extLst>
              <a:ext uri="{FF2B5EF4-FFF2-40B4-BE49-F238E27FC236}">
                <a16:creationId xmlns="" xmlns:a16="http://schemas.microsoft.com/office/drawing/2014/main" id="{3DFE22E3-CFC5-428C-A268-49C93E2A9291}"/>
              </a:ext>
            </a:extLst>
          </p:cNvPr>
          <p:cNvGrpSpPr/>
          <p:nvPr/>
        </p:nvGrpSpPr>
        <p:grpSpPr>
          <a:xfrm>
            <a:off x="911424" y="4978067"/>
            <a:ext cx="2698559" cy="676494"/>
            <a:chOff x="911424" y="4978067"/>
            <a:chExt cx="2698559" cy="676494"/>
          </a:xfrm>
        </p:grpSpPr>
        <p:sp>
          <p:nvSpPr>
            <p:cNvPr id="27" name="椭圆 26">
              <a:extLst>
                <a:ext uri="{FF2B5EF4-FFF2-40B4-BE49-F238E27FC236}">
                  <a16:creationId xmlns="" xmlns:a16="http://schemas.microsoft.com/office/drawing/2014/main" id="{30A3C37A-A840-4CBF-9BA9-4716308D67D3}"/>
                </a:ext>
              </a:extLst>
            </p:cNvPr>
            <p:cNvSpPr/>
            <p:nvPr/>
          </p:nvSpPr>
          <p:spPr>
            <a:xfrm>
              <a:off x="2279576" y="5008230"/>
              <a:ext cx="646331" cy="646331"/>
            </a:xfrm>
            <a:prstGeom prst="ellipse">
              <a:avLst/>
            </a:prstGeom>
            <a:solidFill>
              <a:srgbClr val="CA06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a:extLst>
                <a:ext uri="{FF2B5EF4-FFF2-40B4-BE49-F238E27FC236}">
                  <a16:creationId xmlns="" xmlns:a16="http://schemas.microsoft.com/office/drawing/2014/main" id="{BA29A85C-E403-475A-8D2D-D377A718C111}"/>
                </a:ext>
              </a:extLst>
            </p:cNvPr>
            <p:cNvSpPr/>
            <p:nvPr/>
          </p:nvSpPr>
          <p:spPr>
            <a:xfrm>
              <a:off x="1595500" y="5008230"/>
              <a:ext cx="646331" cy="646331"/>
            </a:xfrm>
            <a:prstGeom prst="ellipse">
              <a:avLst/>
            </a:prstGeom>
            <a:solidFill>
              <a:srgbClr val="CA06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a:extLst>
                <a:ext uri="{FF2B5EF4-FFF2-40B4-BE49-F238E27FC236}">
                  <a16:creationId xmlns="" xmlns:a16="http://schemas.microsoft.com/office/drawing/2014/main" id="{5E7C0D37-6374-4387-A2D0-C77D2E7DAFD4}"/>
                </a:ext>
              </a:extLst>
            </p:cNvPr>
            <p:cNvSpPr/>
            <p:nvPr/>
          </p:nvSpPr>
          <p:spPr>
            <a:xfrm>
              <a:off x="911424" y="5008230"/>
              <a:ext cx="646331" cy="646331"/>
            </a:xfrm>
            <a:prstGeom prst="ellipse">
              <a:avLst/>
            </a:prstGeom>
            <a:solidFill>
              <a:srgbClr val="CA06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a:extLst>
                <a:ext uri="{FF2B5EF4-FFF2-40B4-BE49-F238E27FC236}">
                  <a16:creationId xmlns="" xmlns:a16="http://schemas.microsoft.com/office/drawing/2014/main" id="{935D0464-57A5-48DF-8A69-AC3D79A48370}"/>
                </a:ext>
              </a:extLst>
            </p:cNvPr>
            <p:cNvSpPr/>
            <p:nvPr/>
          </p:nvSpPr>
          <p:spPr>
            <a:xfrm>
              <a:off x="2963652" y="5008230"/>
              <a:ext cx="646331" cy="646331"/>
            </a:xfrm>
            <a:prstGeom prst="ellipse">
              <a:avLst/>
            </a:prstGeom>
            <a:solidFill>
              <a:srgbClr val="CA06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 xmlns:a16="http://schemas.microsoft.com/office/drawing/2014/main" id="{8410DECB-BB18-4096-AD00-14EEAA1FFF6F}"/>
                </a:ext>
              </a:extLst>
            </p:cNvPr>
            <p:cNvSpPr txBox="1"/>
            <p:nvPr/>
          </p:nvSpPr>
          <p:spPr>
            <a:xfrm>
              <a:off x="926703" y="4978067"/>
              <a:ext cx="2683279" cy="646331"/>
            </a:xfrm>
            <a:prstGeom prst="rect">
              <a:avLst/>
            </a:prstGeom>
            <a:noFill/>
          </p:spPr>
          <p:txBody>
            <a:bodyPr wrap="square" rtlCol="0">
              <a:spAutoFit/>
            </a:bodyPr>
            <a:lstStyle/>
            <a:p>
              <a:pPr algn="dist"/>
              <a:r>
                <a:rPr lang="zh-CN" altLang="en-US" sz="3600" dirty="0">
                  <a:solidFill>
                    <a:schemeClr val="bg1"/>
                  </a:solidFill>
                  <a:latin typeface="华文新魏" panose="02010800040101010101" pitchFamily="2" charset="-122"/>
                  <a:ea typeface="华文新魏" panose="02010800040101010101" pitchFamily="2" charset="-122"/>
                </a:rPr>
                <a:t>公共服务</a:t>
              </a:r>
            </a:p>
          </p:txBody>
        </p:sp>
      </p:grpSp>
      <p:grpSp>
        <p:nvGrpSpPr>
          <p:cNvPr id="17" name="组合 16">
            <a:extLst>
              <a:ext uri="{FF2B5EF4-FFF2-40B4-BE49-F238E27FC236}">
                <a16:creationId xmlns="" xmlns:a16="http://schemas.microsoft.com/office/drawing/2014/main" id="{C1352495-ED64-4848-AF97-68F812C7ACE6}"/>
              </a:ext>
            </a:extLst>
          </p:cNvPr>
          <p:cNvGrpSpPr/>
          <p:nvPr/>
        </p:nvGrpSpPr>
        <p:grpSpPr>
          <a:xfrm>
            <a:off x="722084" y="4653136"/>
            <a:ext cx="10739046" cy="1368152"/>
            <a:chOff x="722084" y="4653136"/>
            <a:chExt cx="10739046" cy="1368152"/>
          </a:xfrm>
        </p:grpSpPr>
        <p:cxnSp>
          <p:nvCxnSpPr>
            <p:cNvPr id="8" name="直接连接符 7">
              <a:extLst>
                <a:ext uri="{FF2B5EF4-FFF2-40B4-BE49-F238E27FC236}">
                  <a16:creationId xmlns="" xmlns:a16="http://schemas.microsoft.com/office/drawing/2014/main" id="{A67037B1-E5B2-4788-9208-88A38DCA3222}"/>
                </a:ext>
              </a:extLst>
            </p:cNvPr>
            <p:cNvCxnSpPr/>
            <p:nvPr/>
          </p:nvCxnSpPr>
          <p:spPr>
            <a:xfrm>
              <a:off x="722084" y="4653136"/>
              <a:ext cx="10739046"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 xmlns:a16="http://schemas.microsoft.com/office/drawing/2014/main" id="{B4DBC438-BEF1-4BCB-9DEF-710C7B4B2B2A}"/>
                </a:ext>
              </a:extLst>
            </p:cNvPr>
            <p:cNvCxnSpPr>
              <a:cxnSpLocks/>
            </p:cNvCxnSpPr>
            <p:nvPr/>
          </p:nvCxnSpPr>
          <p:spPr>
            <a:xfrm>
              <a:off x="722084" y="6021288"/>
              <a:ext cx="10739046"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85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35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85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350"/>
                            </p:stCondLst>
                            <p:childTnLst>
                              <p:par>
                                <p:cTn id="21" presetID="16" presetClass="entr" presetSubtype="21"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par>
                          <p:cTn id="24" fill="hold">
                            <p:stCondLst>
                              <p:cond delay="2850"/>
                            </p:stCondLst>
                            <p:childTnLst>
                              <p:par>
                                <p:cTn id="25" presetID="31"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1000" fill="hold"/>
                                        <p:tgtEl>
                                          <p:spTgt spid="16"/>
                                        </p:tgtEl>
                                        <p:attrNameLst>
                                          <p:attrName>ppt_w</p:attrName>
                                        </p:attrNameLst>
                                      </p:cBhvr>
                                      <p:tavLst>
                                        <p:tav tm="0">
                                          <p:val>
                                            <p:fltVal val="0"/>
                                          </p:val>
                                        </p:tav>
                                        <p:tav tm="100000">
                                          <p:val>
                                            <p:strVal val="#ppt_w"/>
                                          </p:val>
                                        </p:tav>
                                      </p:tavLst>
                                    </p:anim>
                                    <p:anim calcmode="lin" valueType="num">
                                      <p:cBhvr>
                                        <p:cTn id="28" dur="1000" fill="hold"/>
                                        <p:tgtEl>
                                          <p:spTgt spid="16"/>
                                        </p:tgtEl>
                                        <p:attrNameLst>
                                          <p:attrName>ppt_h</p:attrName>
                                        </p:attrNameLst>
                                      </p:cBhvr>
                                      <p:tavLst>
                                        <p:tav tm="0">
                                          <p:val>
                                            <p:fltVal val="0"/>
                                          </p:val>
                                        </p:tav>
                                        <p:tav tm="100000">
                                          <p:val>
                                            <p:strVal val="#ppt_h"/>
                                          </p:val>
                                        </p:tav>
                                      </p:tavLst>
                                    </p:anim>
                                    <p:anim calcmode="lin" valueType="num">
                                      <p:cBhvr>
                                        <p:cTn id="29" dur="1000" fill="hold"/>
                                        <p:tgtEl>
                                          <p:spTgt spid="16"/>
                                        </p:tgtEl>
                                        <p:attrNameLst>
                                          <p:attrName>style.rotation</p:attrName>
                                        </p:attrNameLst>
                                      </p:cBhvr>
                                      <p:tavLst>
                                        <p:tav tm="0">
                                          <p:val>
                                            <p:fltVal val="90"/>
                                          </p:val>
                                        </p:tav>
                                        <p:tav tm="100000">
                                          <p:val>
                                            <p:fltVal val="0"/>
                                          </p:val>
                                        </p:tav>
                                      </p:tavLst>
                                    </p:anim>
                                    <p:animEffect transition="in" filter="fade">
                                      <p:cBhvr>
                                        <p:cTn id="30" dur="1000"/>
                                        <p:tgtEl>
                                          <p:spTgt spid="16"/>
                                        </p:tgtEl>
                                      </p:cBhvr>
                                    </p:animEffect>
                                  </p:childTnLst>
                                </p:cTn>
                              </p:par>
                            </p:childTnLst>
                          </p:cTn>
                        </p:par>
                        <p:par>
                          <p:cTn id="31" fill="hold">
                            <p:stCondLst>
                              <p:cond delay="3850"/>
                            </p:stCondLst>
                            <p:childTnLst>
                              <p:par>
                                <p:cTn id="32" presetID="10" presetClass="entr" presetSubtype="0" fill="hold" grpId="0" nodeType="afterEffect">
                                  <p:stCondLst>
                                    <p:cond delay="0"/>
                                  </p:stCondLst>
                                  <p:iterate type="wd">
                                    <p:tmPct val="10000"/>
                                  </p:iterate>
                                  <p:childTnLst>
                                    <p:set>
                                      <p:cBhvr>
                                        <p:cTn id="33" dur="1" fill="hold">
                                          <p:stCondLst>
                                            <p:cond delay="0"/>
                                          </p:stCondLst>
                                        </p:cTn>
                                        <p:tgtEl>
                                          <p:spTgt spid="70667"/>
                                        </p:tgtEl>
                                        <p:attrNameLst>
                                          <p:attrName>style.visibility</p:attrName>
                                        </p:attrNameLst>
                                      </p:cBhvr>
                                      <p:to>
                                        <p:strVal val="visible"/>
                                      </p:to>
                                    </p:set>
                                    <p:animEffect transition="in" filter="fade">
                                      <p:cBhvr>
                                        <p:cTn id="34" dur="500"/>
                                        <p:tgtEl>
                                          <p:spTgt spid="70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7" grpId="0"/>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24616"/>
          <p:cNvSpPr>
            <a:spLocks noChangeArrowheads="1"/>
          </p:cNvSpPr>
          <p:nvPr/>
        </p:nvSpPr>
        <p:spPr bwMode="auto">
          <a:xfrm>
            <a:off x="2258643" y="3009734"/>
            <a:ext cx="7674715" cy="923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45716" tIns="45716" rIns="45716" bIns="45716" anchor="ctr">
            <a:spAutoFit/>
          </a:bodyPr>
          <a:lstStyle>
            <a:lvl1pPr marL="457200">
              <a:defRPr sz="3600">
                <a:solidFill>
                  <a:srgbClr val="000000"/>
                </a:solidFill>
                <a:latin typeface="Helvetica" panose="020B0604020202020204" pitchFamily="34" charset="0"/>
                <a:sym typeface="Helvetica" panose="020B0604020202020204" pitchFamily="34" charset="0"/>
              </a:defRPr>
            </a:lvl1pPr>
            <a:lvl2pPr>
              <a:defRPr sz="3600">
                <a:solidFill>
                  <a:srgbClr val="000000"/>
                </a:solidFill>
                <a:latin typeface="Helvetica" panose="020B0604020202020204" pitchFamily="34" charset="0"/>
                <a:sym typeface="Helvetica" panose="020B0604020202020204" pitchFamily="34" charset="0"/>
              </a:defRPr>
            </a:lvl2pPr>
            <a:lvl3pPr>
              <a:defRPr sz="3600">
                <a:solidFill>
                  <a:srgbClr val="000000"/>
                </a:solidFill>
                <a:latin typeface="Helvetica" panose="020B0604020202020204" pitchFamily="34" charset="0"/>
                <a:sym typeface="Helvetica" panose="020B0604020202020204" pitchFamily="34" charset="0"/>
              </a:defRPr>
            </a:lvl3pPr>
            <a:lvl4pPr>
              <a:defRPr sz="3600">
                <a:solidFill>
                  <a:srgbClr val="000000"/>
                </a:solidFill>
                <a:latin typeface="Helvetica" panose="020B0604020202020204" pitchFamily="34" charset="0"/>
                <a:sym typeface="Helvetica" panose="020B0604020202020204" pitchFamily="34" charset="0"/>
              </a:defRPr>
            </a:lvl4pPr>
            <a:lvl5pPr>
              <a:defRPr sz="3600">
                <a:solidFill>
                  <a:srgbClr val="000000"/>
                </a:solidFill>
                <a:latin typeface="Helvetica" panose="020B0604020202020204" pitchFamily="34" charset="0"/>
                <a:sym typeface="Helvetica" panose="020B0604020202020204" pitchFamily="34" charset="0"/>
              </a:defRPr>
            </a:lvl5pPr>
            <a:lvl6pPr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6pPr>
            <a:lvl7pPr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7pPr>
            <a:lvl8pPr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8pPr>
            <a:lvl9pPr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9pPr>
          </a:lstStyle>
          <a:p>
            <a:pPr marL="0" marR="0" lvl="0" indent="0" algn="ctr" defTabSz="914400" rtl="0" eaLnBrk="1" fontAlgn="base" latinLnBrk="0" hangingPunct="0">
              <a:lnSpc>
                <a:spcPct val="100000"/>
              </a:lnSpc>
              <a:spcBef>
                <a:spcPct val="0"/>
              </a:spcBef>
              <a:spcAft>
                <a:spcPct val="0"/>
              </a:spcAft>
              <a:buClrTx/>
              <a:buSzTx/>
              <a:buFont typeface="Arial" panose="020B0604020202020204" pitchFamily="34" charset="0"/>
              <a:buNone/>
              <a:tabLst/>
              <a:defRPr/>
            </a:pPr>
            <a:r>
              <a:rPr kumimoji="0" lang="zh-CN" alt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sym typeface="Heiti SC Medium" charset="0"/>
              </a:rPr>
              <a:t>决胜全面建成小康社会</a:t>
            </a:r>
          </a:p>
        </p:txBody>
      </p:sp>
      <p:sp>
        <p:nvSpPr>
          <p:cNvPr id="6" name="矩形 5"/>
          <p:cNvSpPr/>
          <p:nvPr/>
        </p:nvSpPr>
        <p:spPr>
          <a:xfrm>
            <a:off x="4146641" y="1948918"/>
            <a:ext cx="3898718" cy="946413"/>
          </a:xfrm>
          <a:prstGeom prst="rect">
            <a:avLst/>
          </a:prstGeom>
        </p:spPr>
        <p:txBody>
          <a:bodyPr wrap="square">
            <a:spAutoFit/>
          </a:bodyPr>
          <a:lstStyle/>
          <a:p>
            <a:pPr marL="0" marR="0" lvl="0" indent="0" algn="ctr" defTabSz="914400" rtl="0" eaLnBrk="1" fontAlgn="base" latinLnBrk="0" hangingPunct="0">
              <a:lnSpc>
                <a:spcPct val="90000"/>
              </a:lnSpc>
              <a:spcBef>
                <a:spcPct val="0"/>
              </a:spcBef>
              <a:spcAft>
                <a:spcPct val="0"/>
              </a:spcAft>
              <a:buClrTx/>
              <a:buSzTx/>
              <a:buFont typeface="Arial" panose="020B0604020202020204" pitchFamily="34" charset="0"/>
              <a:buNone/>
              <a:tabLst/>
              <a:defRPr/>
            </a:pPr>
            <a:r>
              <a:rPr kumimoji="0" lang="zh-CN" altLang="en-US" sz="6000" i="0" u="none" strike="noStrike" kern="1200" cap="none" spc="0" normalizeH="0" baseline="0" noProof="1">
                <a:ln>
                  <a:noFill/>
                </a:ln>
                <a:solidFill>
                  <a:prstClr val="white"/>
                </a:solidFill>
                <a:effectLst>
                  <a:outerShdw blurRad="38100" dist="38100" dir="2700000" algn="tl">
                    <a:srgbClr val="000000">
                      <a:alpha val="43137"/>
                    </a:srgbClr>
                  </a:outerShdw>
                </a:effectLst>
                <a:uLnTx/>
                <a:uFillTx/>
                <a:latin typeface="华文行楷" panose="02010800040101010101" pitchFamily="2" charset="-122"/>
                <a:ea typeface="华文行楷" panose="02010800040101010101" pitchFamily="2" charset="-122"/>
                <a:cs typeface="+mn-cs"/>
                <a:sym typeface="Heiti SC Medium" charset="0"/>
              </a:rPr>
              <a:t>第十一讲</a:t>
            </a:r>
            <a:endParaRPr kumimoji="0" lang="zh-CN" altLang="en-US" sz="4000" i="0" u="none" strike="noStrike" kern="1200" cap="none" spc="0" normalizeH="0" baseline="0" noProof="1">
              <a:ln>
                <a:noFill/>
              </a:ln>
              <a:solidFill>
                <a:prstClr val="white"/>
              </a:solidFill>
              <a:effectLst>
                <a:outerShdw blurRad="38100" dist="38100" dir="2700000" algn="tl">
                  <a:srgbClr val="000000">
                    <a:alpha val="43137"/>
                  </a:srgbClr>
                </a:outerShdw>
              </a:effectLst>
              <a:uLnTx/>
              <a:uFillTx/>
              <a:latin typeface="华文行楷" panose="02010800040101010101" pitchFamily="2" charset="-122"/>
              <a:ea typeface="华文行楷" panose="02010800040101010101" pitchFamily="2" charset="-122"/>
              <a:cs typeface="+mn-cs"/>
              <a:sym typeface="Helvetica"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5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 xmlns:a16="http://schemas.microsoft.com/office/drawing/2014/main" id="{8C49B789-31A2-4914-9B49-F1DCCEE74273}"/>
              </a:ext>
            </a:extLst>
          </p:cNvPr>
          <p:cNvGrpSpPr/>
          <p:nvPr/>
        </p:nvGrpSpPr>
        <p:grpSpPr>
          <a:xfrm>
            <a:off x="681864" y="3457875"/>
            <a:ext cx="3441700" cy="2277778"/>
            <a:chOff x="4377097" y="3457875"/>
            <a:chExt cx="3441700" cy="2277778"/>
          </a:xfrm>
        </p:grpSpPr>
        <p:pic>
          <p:nvPicPr>
            <p:cNvPr id="16" name="图片 15"/>
            <p:cNvPicPr>
              <a:picLocks noChangeAspect="1"/>
            </p:cNvPicPr>
            <p:nvPr/>
          </p:nvPicPr>
          <p:blipFill>
            <a:blip r:embed="rId3" cstate="print"/>
            <a:stretch>
              <a:fillRect/>
            </a:stretch>
          </p:blipFill>
          <p:spPr>
            <a:xfrm>
              <a:off x="4377097" y="3457875"/>
              <a:ext cx="3441700" cy="2277778"/>
            </a:xfrm>
            <a:prstGeom prst="roundRect">
              <a:avLst>
                <a:gd name="adj" fmla="val 9852"/>
              </a:avLst>
            </a:prstGeom>
            <a:ln>
              <a:solidFill>
                <a:schemeClr val="bg2"/>
              </a:solidFill>
            </a:ln>
            <a:effectLst>
              <a:outerShdw blurRad="63500" sx="101000" sy="101000" algn="ctr" rotWithShape="0">
                <a:prstClr val="black">
                  <a:alpha val="5000"/>
                </a:prstClr>
              </a:outerShdw>
            </a:effectLst>
          </p:spPr>
        </p:pic>
        <p:sp>
          <p:nvSpPr>
            <p:cNvPr id="26" name="任意多边形: 形状 25">
              <a:extLst>
                <a:ext uri="{FF2B5EF4-FFF2-40B4-BE49-F238E27FC236}">
                  <a16:creationId xmlns="" xmlns:a16="http://schemas.microsoft.com/office/drawing/2014/main" id="{3D574F25-8751-4385-A984-11F7044089D6}"/>
                </a:ext>
              </a:extLst>
            </p:cNvPr>
            <p:cNvSpPr/>
            <p:nvPr/>
          </p:nvSpPr>
          <p:spPr>
            <a:xfrm>
              <a:off x="7263842" y="5196632"/>
              <a:ext cx="554955" cy="539021"/>
            </a:xfrm>
            <a:custGeom>
              <a:avLst/>
              <a:gdLst>
                <a:gd name="connsiteX0" fmla="*/ 823423 w 823423"/>
                <a:gd name="connsiteY0" fmla="*/ 0 h 799781"/>
                <a:gd name="connsiteX1" fmla="*/ 823423 w 823423"/>
                <a:gd name="connsiteY1" fmla="*/ 528467 h 799781"/>
                <a:gd name="connsiteX2" fmla="*/ 552109 w 823423"/>
                <a:gd name="connsiteY2" fmla="*/ 799781 h 799781"/>
                <a:gd name="connsiteX3" fmla="*/ 0 w 823423"/>
                <a:gd name="connsiteY3" fmla="*/ 799781 h 799781"/>
                <a:gd name="connsiteX4" fmla="*/ 56661 w 823423"/>
                <a:gd name="connsiteY4" fmla="*/ 779043 h 799781"/>
                <a:gd name="connsiteX5" fmla="*/ 816333 w 823423"/>
                <a:gd name="connsiteY5" fmla="*/ 19371 h 799781"/>
                <a:gd name="connsiteX6" fmla="*/ 823423 w 823423"/>
                <a:gd name="connsiteY6" fmla="*/ 0 h 79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3423" h="799781">
                  <a:moveTo>
                    <a:pt x="823423" y="0"/>
                  </a:moveTo>
                  <a:lnTo>
                    <a:pt x="823423" y="528467"/>
                  </a:lnTo>
                  <a:cubicBezTo>
                    <a:pt x="823423" y="678310"/>
                    <a:pt x="701952" y="799781"/>
                    <a:pt x="552109" y="799781"/>
                  </a:cubicBezTo>
                  <a:lnTo>
                    <a:pt x="0" y="799781"/>
                  </a:lnTo>
                  <a:lnTo>
                    <a:pt x="56661" y="779043"/>
                  </a:lnTo>
                  <a:cubicBezTo>
                    <a:pt x="398229" y="634572"/>
                    <a:pt x="671863" y="360938"/>
                    <a:pt x="816333" y="19371"/>
                  </a:cubicBezTo>
                  <a:lnTo>
                    <a:pt x="823423" y="0"/>
                  </a:lnTo>
                  <a:close/>
                </a:path>
              </a:pathLst>
            </a:custGeom>
            <a:solidFill>
              <a:srgbClr val="F32A32"/>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a:extLst>
              <a:ext uri="{FF2B5EF4-FFF2-40B4-BE49-F238E27FC236}">
                <a16:creationId xmlns="" xmlns:a16="http://schemas.microsoft.com/office/drawing/2014/main" id="{1DB6A98C-CF01-4BB5-BFA0-E68A04801DDA}"/>
              </a:ext>
            </a:extLst>
          </p:cNvPr>
          <p:cNvGrpSpPr/>
          <p:nvPr/>
        </p:nvGrpSpPr>
        <p:grpSpPr>
          <a:xfrm>
            <a:off x="4334689" y="3457875"/>
            <a:ext cx="3441700" cy="2271028"/>
            <a:chOff x="776015" y="3457875"/>
            <a:chExt cx="3441700" cy="2271028"/>
          </a:xfrm>
        </p:grpSpPr>
        <p:pic>
          <p:nvPicPr>
            <p:cNvPr id="15" name="图片 14"/>
            <p:cNvPicPr>
              <a:picLocks noChangeAspect="1"/>
            </p:cNvPicPr>
            <p:nvPr/>
          </p:nvPicPr>
          <p:blipFill>
            <a:blip r:embed="rId4" cstate="print"/>
            <a:stretch>
              <a:fillRect/>
            </a:stretch>
          </p:blipFill>
          <p:spPr>
            <a:xfrm>
              <a:off x="776015" y="3457875"/>
              <a:ext cx="3441700" cy="2271028"/>
            </a:xfrm>
            <a:prstGeom prst="roundRect">
              <a:avLst>
                <a:gd name="adj" fmla="val 9852"/>
              </a:avLst>
            </a:prstGeom>
            <a:ln>
              <a:solidFill>
                <a:schemeClr val="bg2"/>
              </a:solidFill>
            </a:ln>
            <a:effectLst>
              <a:outerShdw blurRad="63500" sx="101000" sy="101000" algn="ctr" rotWithShape="0">
                <a:prstClr val="black">
                  <a:alpha val="5000"/>
                </a:prstClr>
              </a:outerShdw>
            </a:effectLst>
          </p:spPr>
        </p:pic>
        <p:sp>
          <p:nvSpPr>
            <p:cNvPr id="29" name="任意多边形: 形状 28">
              <a:extLst>
                <a:ext uri="{FF2B5EF4-FFF2-40B4-BE49-F238E27FC236}">
                  <a16:creationId xmlns="" xmlns:a16="http://schemas.microsoft.com/office/drawing/2014/main" id="{D540AFE0-8A2A-4B48-8FB4-4DAE32D3227E}"/>
                </a:ext>
              </a:extLst>
            </p:cNvPr>
            <p:cNvSpPr/>
            <p:nvPr/>
          </p:nvSpPr>
          <p:spPr>
            <a:xfrm>
              <a:off x="3662760" y="5189882"/>
              <a:ext cx="554955" cy="539021"/>
            </a:xfrm>
            <a:custGeom>
              <a:avLst/>
              <a:gdLst>
                <a:gd name="connsiteX0" fmla="*/ 823423 w 823423"/>
                <a:gd name="connsiteY0" fmla="*/ 0 h 799781"/>
                <a:gd name="connsiteX1" fmla="*/ 823423 w 823423"/>
                <a:gd name="connsiteY1" fmla="*/ 528467 h 799781"/>
                <a:gd name="connsiteX2" fmla="*/ 552109 w 823423"/>
                <a:gd name="connsiteY2" fmla="*/ 799781 h 799781"/>
                <a:gd name="connsiteX3" fmla="*/ 0 w 823423"/>
                <a:gd name="connsiteY3" fmla="*/ 799781 h 799781"/>
                <a:gd name="connsiteX4" fmla="*/ 56661 w 823423"/>
                <a:gd name="connsiteY4" fmla="*/ 779043 h 799781"/>
                <a:gd name="connsiteX5" fmla="*/ 816333 w 823423"/>
                <a:gd name="connsiteY5" fmla="*/ 19371 h 799781"/>
                <a:gd name="connsiteX6" fmla="*/ 823423 w 823423"/>
                <a:gd name="connsiteY6" fmla="*/ 0 h 79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3423" h="799781">
                  <a:moveTo>
                    <a:pt x="823423" y="0"/>
                  </a:moveTo>
                  <a:lnTo>
                    <a:pt x="823423" y="528467"/>
                  </a:lnTo>
                  <a:cubicBezTo>
                    <a:pt x="823423" y="678310"/>
                    <a:pt x="701952" y="799781"/>
                    <a:pt x="552109" y="799781"/>
                  </a:cubicBezTo>
                  <a:lnTo>
                    <a:pt x="0" y="799781"/>
                  </a:lnTo>
                  <a:lnTo>
                    <a:pt x="56661" y="779043"/>
                  </a:lnTo>
                  <a:cubicBezTo>
                    <a:pt x="398229" y="634572"/>
                    <a:pt x="671863" y="360938"/>
                    <a:pt x="816333" y="19371"/>
                  </a:cubicBezTo>
                  <a:lnTo>
                    <a:pt x="823423" y="0"/>
                  </a:lnTo>
                  <a:close/>
                </a:path>
              </a:pathLst>
            </a:custGeom>
            <a:solidFill>
              <a:srgbClr val="D7192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a:extLst>
              <a:ext uri="{FF2B5EF4-FFF2-40B4-BE49-F238E27FC236}">
                <a16:creationId xmlns="" xmlns:a16="http://schemas.microsoft.com/office/drawing/2014/main" id="{1892A390-8F84-4018-9B93-9418895B6150}"/>
              </a:ext>
            </a:extLst>
          </p:cNvPr>
          <p:cNvGrpSpPr/>
          <p:nvPr/>
        </p:nvGrpSpPr>
        <p:grpSpPr>
          <a:xfrm>
            <a:off x="8097962" y="3429000"/>
            <a:ext cx="3470646" cy="2314894"/>
            <a:chOff x="8165041" y="3429000"/>
            <a:chExt cx="3470646" cy="2314894"/>
          </a:xfrm>
        </p:grpSpPr>
        <p:pic>
          <p:nvPicPr>
            <p:cNvPr id="6" name="图片 5">
              <a:extLst>
                <a:ext uri="{FF2B5EF4-FFF2-40B4-BE49-F238E27FC236}">
                  <a16:creationId xmlns="" xmlns:a16="http://schemas.microsoft.com/office/drawing/2014/main" id="{8F186ACD-1297-4B90-949E-C61E67EBF5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5041" y="3429000"/>
              <a:ext cx="3470646" cy="2314894"/>
            </a:xfrm>
            <a:prstGeom prst="roundRect">
              <a:avLst>
                <a:gd name="adj" fmla="val 8594"/>
              </a:avLst>
            </a:prstGeom>
            <a:solidFill>
              <a:srgbClr val="FFFFFF">
                <a:shade val="85000"/>
              </a:srgbClr>
            </a:solidFill>
            <a:ln>
              <a:noFill/>
            </a:ln>
            <a:effectLst/>
          </p:spPr>
        </p:pic>
        <p:sp>
          <p:nvSpPr>
            <p:cNvPr id="30" name="任意多边形: 形状 29">
              <a:extLst>
                <a:ext uri="{FF2B5EF4-FFF2-40B4-BE49-F238E27FC236}">
                  <a16:creationId xmlns="" xmlns:a16="http://schemas.microsoft.com/office/drawing/2014/main" id="{C5945B53-DA46-42C1-9271-7237EBE737DD}"/>
                </a:ext>
              </a:extLst>
            </p:cNvPr>
            <p:cNvSpPr/>
            <p:nvPr/>
          </p:nvSpPr>
          <p:spPr>
            <a:xfrm>
              <a:off x="11080732" y="5204873"/>
              <a:ext cx="554955" cy="539021"/>
            </a:xfrm>
            <a:custGeom>
              <a:avLst/>
              <a:gdLst>
                <a:gd name="connsiteX0" fmla="*/ 823423 w 823423"/>
                <a:gd name="connsiteY0" fmla="*/ 0 h 799781"/>
                <a:gd name="connsiteX1" fmla="*/ 823423 w 823423"/>
                <a:gd name="connsiteY1" fmla="*/ 528467 h 799781"/>
                <a:gd name="connsiteX2" fmla="*/ 552109 w 823423"/>
                <a:gd name="connsiteY2" fmla="*/ 799781 h 799781"/>
                <a:gd name="connsiteX3" fmla="*/ 0 w 823423"/>
                <a:gd name="connsiteY3" fmla="*/ 799781 h 799781"/>
                <a:gd name="connsiteX4" fmla="*/ 56661 w 823423"/>
                <a:gd name="connsiteY4" fmla="*/ 779043 h 799781"/>
                <a:gd name="connsiteX5" fmla="*/ 816333 w 823423"/>
                <a:gd name="connsiteY5" fmla="*/ 19371 h 799781"/>
                <a:gd name="connsiteX6" fmla="*/ 823423 w 823423"/>
                <a:gd name="connsiteY6" fmla="*/ 0 h 79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3423" h="799781">
                  <a:moveTo>
                    <a:pt x="823423" y="0"/>
                  </a:moveTo>
                  <a:lnTo>
                    <a:pt x="823423" y="528467"/>
                  </a:lnTo>
                  <a:cubicBezTo>
                    <a:pt x="823423" y="678310"/>
                    <a:pt x="701952" y="799781"/>
                    <a:pt x="552109" y="799781"/>
                  </a:cubicBezTo>
                  <a:lnTo>
                    <a:pt x="0" y="799781"/>
                  </a:lnTo>
                  <a:lnTo>
                    <a:pt x="56661" y="779043"/>
                  </a:lnTo>
                  <a:cubicBezTo>
                    <a:pt x="398229" y="634572"/>
                    <a:pt x="671863" y="360938"/>
                    <a:pt x="816333" y="19371"/>
                  </a:cubicBezTo>
                  <a:lnTo>
                    <a:pt x="823423" y="0"/>
                  </a:lnTo>
                  <a:close/>
                </a:path>
              </a:pathLst>
            </a:custGeom>
            <a:solidFill>
              <a:srgbClr val="F32A32"/>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a:extLst>
              <a:ext uri="{FF2B5EF4-FFF2-40B4-BE49-F238E27FC236}">
                <a16:creationId xmlns="" xmlns:a16="http://schemas.microsoft.com/office/drawing/2014/main" id="{A26727BD-ABCE-4ED6-A7C8-CABF64B64CF8}"/>
              </a:ext>
            </a:extLst>
          </p:cNvPr>
          <p:cNvGrpSpPr/>
          <p:nvPr/>
        </p:nvGrpSpPr>
        <p:grpSpPr>
          <a:xfrm>
            <a:off x="1755340" y="1052736"/>
            <a:ext cx="9021179" cy="2016224"/>
            <a:chOff x="1755340" y="1052736"/>
            <a:chExt cx="9021179" cy="2016224"/>
          </a:xfrm>
        </p:grpSpPr>
        <p:sp>
          <p:nvSpPr>
            <p:cNvPr id="41" name="圆角矩形 29">
              <a:extLst>
                <a:ext uri="{FF2B5EF4-FFF2-40B4-BE49-F238E27FC236}">
                  <a16:creationId xmlns="" xmlns:a16="http://schemas.microsoft.com/office/drawing/2014/main" id="{CEA4A2AA-8C65-4201-87EF-6BAB680CD3A8}"/>
                </a:ext>
              </a:extLst>
            </p:cNvPr>
            <p:cNvSpPr/>
            <p:nvPr/>
          </p:nvSpPr>
          <p:spPr bwMode="auto">
            <a:xfrm>
              <a:off x="1755340" y="1052736"/>
              <a:ext cx="9021179" cy="2016224"/>
            </a:xfrm>
            <a:prstGeom prst="roundRect">
              <a:avLst/>
            </a:prstGeom>
            <a:solidFill>
              <a:srgbClr val="FFFCD3"/>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pic>
          <p:nvPicPr>
            <p:cNvPr id="40" name="图片 122">
              <a:extLst>
                <a:ext uri="{FF2B5EF4-FFF2-40B4-BE49-F238E27FC236}">
                  <a16:creationId xmlns="" xmlns:a16="http://schemas.microsoft.com/office/drawing/2014/main" id="{B2A62A19-F826-4957-80EB-A631CD5159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9223528" y="1268760"/>
              <a:ext cx="1290393" cy="1212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矩形 146">
              <a:extLst>
                <a:ext uri="{FF2B5EF4-FFF2-40B4-BE49-F238E27FC236}">
                  <a16:creationId xmlns="" xmlns:a16="http://schemas.microsoft.com/office/drawing/2014/main" id="{C3088797-3EA8-4C56-A959-7A2DFD5C6C6C}"/>
                </a:ext>
              </a:extLst>
            </p:cNvPr>
            <p:cNvSpPr>
              <a:spLocks noChangeArrowheads="1"/>
            </p:cNvSpPr>
            <p:nvPr/>
          </p:nvSpPr>
          <p:spPr bwMode="auto">
            <a:xfrm>
              <a:off x="3359696" y="1322067"/>
              <a:ext cx="5846360" cy="1458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spcBef>
                  <a:spcPct val="0"/>
                </a:spcBef>
                <a:buNone/>
              </a:pPr>
              <a:r>
                <a:rPr lang="zh-CN" altLang="en-US" sz="2000" dirty="0">
                  <a:solidFill>
                    <a:schemeClr val="tx1">
                      <a:lumMod val="85000"/>
                      <a:lumOff val="15000"/>
                    </a:schemeClr>
                  </a:solidFill>
                  <a:latin typeface="Helvetica" panose="020B0604020202020204" pitchFamily="34" charset="0"/>
                  <a:ea typeface="微软雅黑" panose="020B0503020204020204" pitchFamily="34" charset="-122"/>
                </a:rPr>
                <a:t> 幼有所育、学有所教、劳有所得、病有所医、老有所养、住有所居、弱有所扶。</a:t>
              </a:r>
              <a:endParaRPr lang="en-US" altLang="zh-CN" sz="2000" dirty="0">
                <a:solidFill>
                  <a:schemeClr val="tx1">
                    <a:lumMod val="85000"/>
                    <a:lumOff val="15000"/>
                  </a:schemeClr>
                </a:solidFill>
                <a:latin typeface="Helvetica" panose="020B0604020202020204" pitchFamily="34" charset="0"/>
                <a:ea typeface="微软雅黑" panose="020B0503020204020204" pitchFamily="34" charset="-122"/>
              </a:endParaRPr>
            </a:p>
            <a:p>
              <a:pPr algn="r" eaLnBrk="1" hangingPunct="1">
                <a:lnSpc>
                  <a:spcPct val="120000"/>
                </a:lnSpc>
                <a:spcBef>
                  <a:spcPct val="0"/>
                </a:spcBef>
                <a:buNone/>
              </a:pP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algn="r" eaLnBrk="1" hangingPunct="1">
                <a:lnSpc>
                  <a:spcPct val="120000"/>
                </a:lnSpc>
                <a:spcBef>
                  <a:spcPct val="0"/>
                </a:spcBef>
                <a:buNone/>
              </a:pP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——2017</a:t>
              </a:r>
              <a:r>
                <a:rPr lang="zh-CN" altLang="zh-CN" sz="1200" dirty="0">
                  <a:solidFill>
                    <a:schemeClr val="tx1">
                      <a:lumMod val="85000"/>
                      <a:lumOff val="15000"/>
                    </a:schemeClr>
                  </a:solidFill>
                  <a:latin typeface="微软雅黑" panose="020B0503020204020204" pitchFamily="34" charset="-122"/>
                  <a:ea typeface="微软雅黑" panose="020B0503020204020204" pitchFamily="34" charset="-122"/>
                </a:rPr>
                <a:t>年</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10</a:t>
              </a:r>
              <a:r>
                <a:rPr lang="zh-CN" altLang="zh-CN" sz="1200" dirty="0">
                  <a:solidFill>
                    <a:schemeClr val="tx1">
                      <a:lumMod val="85000"/>
                      <a:lumOff val="15000"/>
                    </a:schemeClr>
                  </a:solidFill>
                  <a:latin typeface="微软雅黑" panose="020B0503020204020204" pitchFamily="34" charset="-122"/>
                  <a:ea typeface="微软雅黑" panose="020B0503020204020204" pitchFamily="34" charset="-122"/>
                </a:rPr>
                <a:t>月</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18</a:t>
              </a:r>
              <a:r>
                <a:rPr lang="zh-CN" altLang="zh-CN" sz="1200" dirty="0">
                  <a:solidFill>
                    <a:schemeClr val="tx1">
                      <a:lumMod val="85000"/>
                      <a:lumOff val="15000"/>
                    </a:schemeClr>
                  </a:solidFill>
                  <a:latin typeface="微软雅黑" panose="020B0503020204020204" pitchFamily="34" charset="-122"/>
                  <a:ea typeface="微软雅黑" panose="020B0503020204020204" pitchFamily="34" charset="-122"/>
                </a:rPr>
                <a:t>日，习近平在中国共产党第十九次全国代表大会上的报告</a:t>
              </a:r>
            </a:p>
          </p:txBody>
        </p:sp>
        <p:pic>
          <p:nvPicPr>
            <p:cNvPr id="13" name="图片 2">
              <a:extLst>
                <a:ext uri="{FF2B5EF4-FFF2-40B4-BE49-F238E27FC236}">
                  <a16:creationId xmlns="" xmlns:a16="http://schemas.microsoft.com/office/drawing/2014/main" id="{8AD015D8-0810-42CB-9C5B-19B8D31488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2064022" y="1322067"/>
              <a:ext cx="1173395" cy="855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7" name="矩形 116"/>
          <p:cNvSpPr>
            <a:spLocks noChangeArrowheads="1"/>
          </p:cNvSpPr>
          <p:nvPr/>
        </p:nvSpPr>
        <p:spPr bwMode="auto">
          <a:xfrm>
            <a:off x="1271464" y="4975491"/>
            <a:ext cx="9577064" cy="143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spcBef>
                <a:spcPct val="0"/>
              </a:spcBef>
              <a:buNone/>
            </a:pPr>
            <a:r>
              <a:rPr lang="zh-CN" altLang="en-US" sz="2200" b="1" dirty="0">
                <a:solidFill>
                  <a:srgbClr val="C00000"/>
                </a:solidFill>
                <a:latin typeface="Helvetica" panose="020B0604020202020204" pitchFamily="34" charset="0"/>
                <a:ea typeface="微软雅黑" panose="020B0503020204020204" pitchFamily="34" charset="-122"/>
              </a:rPr>
              <a:t> </a:t>
            </a:r>
            <a:r>
              <a:rPr lang="zh-CN" altLang="en-US" sz="2000" b="1" dirty="0">
                <a:solidFill>
                  <a:srgbClr val="C00000"/>
                </a:solidFill>
                <a:latin typeface="Helvetica" panose="020B0604020202020204" pitchFamily="34" charset="0"/>
                <a:ea typeface="微软雅黑" panose="020B0503020204020204" pitchFamily="34" charset="-122"/>
              </a:rPr>
              <a:t>中国梦</a:t>
            </a:r>
            <a:r>
              <a:rPr lang="zh-CN" altLang="en-US" sz="1800" dirty="0">
                <a:solidFill>
                  <a:schemeClr val="tx1">
                    <a:lumMod val="85000"/>
                    <a:lumOff val="15000"/>
                  </a:schemeClr>
                </a:solidFill>
                <a:latin typeface="Helvetica" panose="020B0604020202020204" pitchFamily="34" charset="0"/>
                <a:ea typeface="微软雅黑" panose="020B0503020204020204" pitchFamily="34" charset="-122"/>
              </a:rPr>
              <a:t>和</a:t>
            </a:r>
            <a:r>
              <a:rPr lang="zh-CN" altLang="en-US" sz="2000" b="1" dirty="0">
                <a:solidFill>
                  <a:srgbClr val="C00000"/>
                </a:solidFill>
                <a:latin typeface="Helvetica" panose="020B0604020202020204" pitchFamily="34" charset="0"/>
                <a:ea typeface="微软雅黑" panose="020B0503020204020204" pitchFamily="34" charset="-122"/>
              </a:rPr>
              <a:t>社会主义核心价值观</a:t>
            </a:r>
            <a:r>
              <a:rPr lang="zh-CN" altLang="en-US" sz="1800" dirty="0">
                <a:solidFill>
                  <a:schemeClr val="tx1">
                    <a:lumMod val="85000"/>
                    <a:lumOff val="15000"/>
                  </a:schemeClr>
                </a:solidFill>
                <a:latin typeface="Helvetica" panose="020B0604020202020204" pitchFamily="34" charset="0"/>
                <a:ea typeface="微软雅黑" panose="020B0503020204020204" pitchFamily="34" charset="-122"/>
              </a:rPr>
              <a:t>更加深入人心，爱国主义、集体主义、社会主义思想广泛弘扬，向上向善、诚信互助的社会风尚更加浓厚，国民思想道德素质、科学文化素质、健康素质明显提高，全社会法治意识不断增强。</a:t>
            </a:r>
          </a:p>
        </p:txBody>
      </p:sp>
      <p:sp>
        <p:nvSpPr>
          <p:cNvPr id="3" name="矩形 2"/>
          <p:cNvSpPr/>
          <p:nvPr/>
        </p:nvSpPr>
        <p:spPr>
          <a:xfrm>
            <a:off x="2891645" y="549274"/>
            <a:ext cx="6408711" cy="646331"/>
          </a:xfrm>
          <a:prstGeom prst="rect">
            <a:avLst/>
          </a:prstGeom>
        </p:spPr>
        <p:txBody>
          <a:bodyPr wrap="square">
            <a:spAutoFit/>
          </a:bodyPr>
          <a:lstStyle/>
          <a:p>
            <a:pPr marL="0" indent="0" algn="ctr" eaLnBrk="1" hangingPunct="1">
              <a:lnSpc>
                <a:spcPct val="150000"/>
              </a:lnSpc>
            </a:pPr>
            <a:r>
              <a:rPr lang="en-US" altLang="zh-CN" sz="2400" b="1" dirty="0">
                <a:solidFill>
                  <a:schemeClr val="tx1"/>
                </a:solidFill>
                <a:latin typeface="微软雅黑" panose="020B0503020204020204" pitchFamily="34" charset="-122"/>
                <a:ea typeface="微软雅黑" panose="020B0503020204020204" pitchFamily="34" charset="-122"/>
              </a:rPr>
              <a:t>5. </a:t>
            </a:r>
            <a:r>
              <a:rPr lang="zh-CN" altLang="en-US" sz="2400" b="1" dirty="0">
                <a:solidFill>
                  <a:schemeClr val="tx1"/>
                </a:solidFill>
                <a:latin typeface="微软雅黑" panose="020B0503020204020204" pitchFamily="34" charset="-122"/>
                <a:ea typeface="微软雅黑" panose="020B0503020204020204" pitchFamily="34" charset="-122"/>
              </a:rPr>
              <a:t>国民素质和社会文明程度显著提高</a:t>
            </a:r>
          </a:p>
        </p:txBody>
      </p:sp>
      <p:pic>
        <p:nvPicPr>
          <p:cNvPr id="7" name="图片 6">
            <a:extLst>
              <a:ext uri="{FF2B5EF4-FFF2-40B4-BE49-F238E27FC236}">
                <a16:creationId xmlns="" xmlns:a16="http://schemas.microsoft.com/office/drawing/2014/main" id="{3B0CD4FC-3F49-4B38-A0D6-35685150BE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5640" y="1465368"/>
            <a:ext cx="6480720" cy="324036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95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950"/>
                            </p:stCondLst>
                            <p:childTnLst>
                              <p:par>
                                <p:cTn id="15" presetID="10" presetClass="entr" presetSubtype="0" fill="hold" grpId="0" nodeType="afterEffect">
                                  <p:stCondLst>
                                    <p:cond delay="0"/>
                                  </p:stCondLst>
                                  <p:iterate type="wd">
                                    <p:tmPct val="10000"/>
                                  </p:iterate>
                                  <p:childTnLst>
                                    <p:set>
                                      <p:cBhvr>
                                        <p:cTn id="16" dur="1" fill="hold">
                                          <p:stCondLst>
                                            <p:cond delay="0"/>
                                          </p:stCondLst>
                                        </p:cTn>
                                        <p:tgtEl>
                                          <p:spTgt spid="70667"/>
                                        </p:tgtEl>
                                        <p:attrNameLst>
                                          <p:attrName>style.visibility</p:attrName>
                                        </p:attrNameLst>
                                      </p:cBhvr>
                                      <p:to>
                                        <p:strVal val="visible"/>
                                      </p:to>
                                    </p:set>
                                    <p:animEffect transition="in" filter="fade">
                                      <p:cBhvr>
                                        <p:cTn id="17" dur="500"/>
                                        <p:tgtEl>
                                          <p:spTgt spid="70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7"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15"/>
          <p:cNvSpPr/>
          <p:nvPr/>
        </p:nvSpPr>
        <p:spPr bwMode="auto">
          <a:xfrm>
            <a:off x="7159909" y="2082538"/>
            <a:ext cx="5015880" cy="936104"/>
          </a:xfrm>
          <a:prstGeom prst="roundRect">
            <a:avLst/>
          </a:prstGeom>
          <a:no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sp>
        <p:nvSpPr>
          <p:cNvPr id="19" name="矩形 18"/>
          <p:cNvSpPr/>
          <p:nvPr/>
        </p:nvSpPr>
        <p:spPr>
          <a:xfrm>
            <a:off x="2891645" y="549274"/>
            <a:ext cx="6408711" cy="646331"/>
          </a:xfrm>
          <a:prstGeom prst="rect">
            <a:avLst/>
          </a:prstGeom>
        </p:spPr>
        <p:txBody>
          <a:bodyPr wrap="square">
            <a:spAutoFit/>
          </a:bodyPr>
          <a:lstStyle/>
          <a:p>
            <a:pPr marL="0" indent="0" algn="ctr" eaLnBrk="1" hangingPunct="1">
              <a:lnSpc>
                <a:spcPct val="150000"/>
              </a:lnSpc>
            </a:pPr>
            <a:r>
              <a:rPr lang="en-US" altLang="zh-CN" sz="2400" b="1" dirty="0">
                <a:solidFill>
                  <a:schemeClr val="tx1">
                    <a:lumMod val="85000"/>
                    <a:lumOff val="15000"/>
                  </a:schemeClr>
                </a:solidFill>
                <a:latin typeface="微软雅黑" panose="020B0503020204020204" pitchFamily="34" charset="-122"/>
                <a:ea typeface="微软雅黑" panose="020B0503020204020204" pitchFamily="34" charset="-122"/>
              </a:rPr>
              <a:t>6. </a:t>
            </a: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生态环境质量总体改善</a:t>
            </a:r>
          </a:p>
        </p:txBody>
      </p:sp>
      <p:grpSp>
        <p:nvGrpSpPr>
          <p:cNvPr id="11" name="组合 10">
            <a:extLst>
              <a:ext uri="{FF2B5EF4-FFF2-40B4-BE49-F238E27FC236}">
                <a16:creationId xmlns="" xmlns:a16="http://schemas.microsoft.com/office/drawing/2014/main" id="{36B7793D-CA86-4CE3-B2F1-6259CEEC3CD8}"/>
              </a:ext>
            </a:extLst>
          </p:cNvPr>
          <p:cNvGrpSpPr/>
          <p:nvPr/>
        </p:nvGrpSpPr>
        <p:grpSpPr>
          <a:xfrm>
            <a:off x="614575" y="4030388"/>
            <a:ext cx="5245263" cy="1887303"/>
            <a:chOff x="614575" y="4030388"/>
            <a:chExt cx="5245263" cy="1887303"/>
          </a:xfrm>
        </p:grpSpPr>
        <p:sp>
          <p:nvSpPr>
            <p:cNvPr id="18" name="矩形 17"/>
            <p:cNvSpPr/>
            <p:nvPr/>
          </p:nvSpPr>
          <p:spPr>
            <a:xfrm>
              <a:off x="614575" y="4030388"/>
              <a:ext cx="5245263" cy="1872209"/>
            </a:xfrm>
            <a:prstGeom prst="rect">
              <a:avLst/>
            </a:prstGeom>
            <a:solidFill>
              <a:srgbClr val="FFFFFF"/>
            </a:solidFill>
            <a:ln w="0" cap="flat" cmpd="sng" algn="ctr">
              <a:noFill/>
              <a:prstDash val="solid"/>
              <a:miter lim="800000"/>
            </a:ln>
            <a:effectLst>
              <a:outerShdw blurRad="190500" sx="102000" sy="102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sz="2000">
                <a:solidFill>
                  <a:prstClr val="white"/>
                </a:solidFill>
                <a:latin typeface="等线" panose="020F0502020204030204"/>
                <a:ea typeface="等线" panose="02010600030101010101" pitchFamily="2" charset="-122"/>
              </a:endParaRPr>
            </a:p>
          </p:txBody>
        </p:sp>
        <p:sp>
          <p:nvSpPr>
            <p:cNvPr id="70667" name="矩形 116"/>
            <p:cNvSpPr>
              <a:spLocks noChangeArrowheads="1"/>
            </p:cNvSpPr>
            <p:nvPr/>
          </p:nvSpPr>
          <p:spPr bwMode="auto">
            <a:xfrm>
              <a:off x="779480" y="4172386"/>
              <a:ext cx="474045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lnSpc>
                  <a:spcPct val="120000"/>
                </a:lnSpc>
                <a:spcBef>
                  <a:spcPct val="0"/>
                </a:spcBef>
                <a:buNone/>
              </a:pPr>
              <a:r>
                <a:rPr lang="zh-CN" altLang="en-US" sz="2000" dirty="0">
                  <a:solidFill>
                    <a:schemeClr val="tx1">
                      <a:lumMod val="85000"/>
                      <a:lumOff val="15000"/>
                    </a:schemeClr>
                  </a:solidFill>
                  <a:latin typeface="Helvetica" panose="020B0604020202020204" pitchFamily="34" charset="0"/>
                  <a:ea typeface="微软雅黑" panose="020B0503020204020204" pitchFamily="34" charset="-122"/>
                </a:rPr>
                <a:t> 能源资源开发利用效率大幅提高，能源和水资源消耗、建设用地、碳排放总量得到有效控制，主要污染物排放总量大幅减少。</a:t>
              </a:r>
            </a:p>
          </p:txBody>
        </p:sp>
        <p:sp>
          <p:nvSpPr>
            <p:cNvPr id="14" name="矩形 13">
              <a:extLst>
                <a:ext uri="{FF2B5EF4-FFF2-40B4-BE49-F238E27FC236}">
                  <a16:creationId xmlns="" xmlns:a16="http://schemas.microsoft.com/office/drawing/2014/main" id="{D54B14A4-73D9-4BFD-B866-019040E64587}"/>
                </a:ext>
              </a:extLst>
            </p:cNvPr>
            <p:cNvSpPr/>
            <p:nvPr/>
          </p:nvSpPr>
          <p:spPr>
            <a:xfrm>
              <a:off x="614575" y="5871972"/>
              <a:ext cx="5243179" cy="4571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zh-CN" altLang="en-US" sz="2000"/>
            </a:p>
          </p:txBody>
        </p:sp>
      </p:grpSp>
      <p:grpSp>
        <p:nvGrpSpPr>
          <p:cNvPr id="7" name="组合 6">
            <a:extLst>
              <a:ext uri="{FF2B5EF4-FFF2-40B4-BE49-F238E27FC236}">
                <a16:creationId xmlns="" xmlns:a16="http://schemas.microsoft.com/office/drawing/2014/main" id="{12F01D4D-FC10-410B-A812-3B4E570D6744}"/>
              </a:ext>
            </a:extLst>
          </p:cNvPr>
          <p:cNvGrpSpPr/>
          <p:nvPr/>
        </p:nvGrpSpPr>
        <p:grpSpPr>
          <a:xfrm>
            <a:off x="8760295" y="4022724"/>
            <a:ext cx="2693318" cy="1847076"/>
            <a:chOff x="8760295" y="4047755"/>
            <a:chExt cx="2693318" cy="1847076"/>
          </a:xfrm>
        </p:grpSpPr>
        <p:pic>
          <p:nvPicPr>
            <p:cNvPr id="13" name="图片 12"/>
            <p:cNvPicPr>
              <a:picLocks noChangeAspect="1"/>
            </p:cNvPicPr>
            <p:nvPr/>
          </p:nvPicPr>
          <p:blipFill rotWithShape="1">
            <a:blip r:embed="rId2" cstate="print">
              <a:extLst>
                <a:ext uri="{28A0092B-C50C-407E-A947-70E740481C1C}">
                  <a14:useLocalDpi xmlns:a14="http://schemas.microsoft.com/office/drawing/2010/main" val="0"/>
                </a:ext>
              </a:extLst>
            </a:blip>
            <a:srcRect l="2694"/>
            <a:stretch/>
          </p:blipFill>
          <p:spPr>
            <a:xfrm>
              <a:off x="8760295" y="4047755"/>
              <a:ext cx="2691829" cy="1845139"/>
            </a:xfrm>
            <a:prstGeom prst="roundRect">
              <a:avLst>
                <a:gd name="adj" fmla="val 9852"/>
              </a:avLst>
            </a:prstGeom>
            <a:ln>
              <a:solidFill>
                <a:schemeClr val="bg2"/>
              </a:solidFill>
            </a:ln>
            <a:effectLst>
              <a:outerShdw blurRad="63500" sx="101000" sy="101000" algn="ctr" rotWithShape="0">
                <a:prstClr val="black">
                  <a:alpha val="5000"/>
                </a:prstClr>
              </a:outerShdw>
            </a:effectLst>
          </p:spPr>
        </p:pic>
        <p:sp>
          <p:nvSpPr>
            <p:cNvPr id="23" name="任意多边形: 形状 22">
              <a:extLst>
                <a:ext uri="{FF2B5EF4-FFF2-40B4-BE49-F238E27FC236}">
                  <a16:creationId xmlns="" xmlns:a16="http://schemas.microsoft.com/office/drawing/2014/main" id="{1AA7EC4B-2C90-4BCD-A08B-D0A92A912FF6}"/>
                </a:ext>
              </a:extLst>
            </p:cNvPr>
            <p:cNvSpPr/>
            <p:nvPr/>
          </p:nvSpPr>
          <p:spPr>
            <a:xfrm>
              <a:off x="11023193" y="5476769"/>
              <a:ext cx="430420" cy="418062"/>
            </a:xfrm>
            <a:custGeom>
              <a:avLst/>
              <a:gdLst>
                <a:gd name="connsiteX0" fmla="*/ 823423 w 823423"/>
                <a:gd name="connsiteY0" fmla="*/ 0 h 799781"/>
                <a:gd name="connsiteX1" fmla="*/ 823423 w 823423"/>
                <a:gd name="connsiteY1" fmla="*/ 528467 h 799781"/>
                <a:gd name="connsiteX2" fmla="*/ 552109 w 823423"/>
                <a:gd name="connsiteY2" fmla="*/ 799781 h 799781"/>
                <a:gd name="connsiteX3" fmla="*/ 0 w 823423"/>
                <a:gd name="connsiteY3" fmla="*/ 799781 h 799781"/>
                <a:gd name="connsiteX4" fmla="*/ 56661 w 823423"/>
                <a:gd name="connsiteY4" fmla="*/ 779043 h 799781"/>
                <a:gd name="connsiteX5" fmla="*/ 816333 w 823423"/>
                <a:gd name="connsiteY5" fmla="*/ 19371 h 799781"/>
                <a:gd name="connsiteX6" fmla="*/ 823423 w 823423"/>
                <a:gd name="connsiteY6" fmla="*/ 0 h 79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3423" h="799781">
                  <a:moveTo>
                    <a:pt x="823423" y="0"/>
                  </a:moveTo>
                  <a:lnTo>
                    <a:pt x="823423" y="528467"/>
                  </a:lnTo>
                  <a:cubicBezTo>
                    <a:pt x="823423" y="678310"/>
                    <a:pt x="701952" y="799781"/>
                    <a:pt x="552109" y="799781"/>
                  </a:cubicBezTo>
                  <a:lnTo>
                    <a:pt x="0" y="799781"/>
                  </a:lnTo>
                  <a:lnTo>
                    <a:pt x="56661" y="779043"/>
                  </a:lnTo>
                  <a:cubicBezTo>
                    <a:pt x="398229" y="634572"/>
                    <a:pt x="671863" y="360938"/>
                    <a:pt x="816333" y="19371"/>
                  </a:cubicBezTo>
                  <a:lnTo>
                    <a:pt x="823423" y="0"/>
                  </a:lnTo>
                  <a:close/>
                </a:path>
              </a:pathLst>
            </a:custGeom>
            <a:solidFill>
              <a:srgbClr val="A9040B"/>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15" name="组合 14"/>
          <p:cNvGrpSpPr/>
          <p:nvPr/>
        </p:nvGrpSpPr>
        <p:grpSpPr>
          <a:xfrm>
            <a:off x="6023992" y="4005063"/>
            <a:ext cx="2592288" cy="1872503"/>
            <a:chOff x="6023992" y="4005063"/>
            <a:chExt cx="2592288" cy="1872503"/>
          </a:xfrm>
        </p:grpSpPr>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1748" r="6734" b="903"/>
            <a:stretch/>
          </p:blipFill>
          <p:spPr>
            <a:xfrm>
              <a:off x="6023992" y="4005063"/>
              <a:ext cx="2592288" cy="1872209"/>
            </a:xfrm>
            <a:prstGeom prst="roundRect">
              <a:avLst>
                <a:gd name="adj" fmla="val 8594"/>
              </a:avLst>
            </a:prstGeom>
            <a:solidFill>
              <a:srgbClr val="FFFFFF">
                <a:shade val="85000"/>
              </a:srgbClr>
            </a:solidFill>
            <a:ln>
              <a:noFill/>
            </a:ln>
            <a:effectLst/>
          </p:spPr>
        </p:pic>
        <p:sp>
          <p:nvSpPr>
            <p:cNvPr id="24" name="任意多边形: 形状 23">
              <a:extLst>
                <a:ext uri="{FF2B5EF4-FFF2-40B4-BE49-F238E27FC236}">
                  <a16:creationId xmlns="" xmlns:a16="http://schemas.microsoft.com/office/drawing/2014/main" id="{D1BDBEDC-8F15-4DB7-8B1E-21B89BC4AEB8}"/>
                </a:ext>
              </a:extLst>
            </p:cNvPr>
            <p:cNvSpPr/>
            <p:nvPr/>
          </p:nvSpPr>
          <p:spPr>
            <a:xfrm>
              <a:off x="8183825" y="5459504"/>
              <a:ext cx="430420" cy="418062"/>
            </a:xfrm>
            <a:custGeom>
              <a:avLst/>
              <a:gdLst>
                <a:gd name="connsiteX0" fmla="*/ 823423 w 823423"/>
                <a:gd name="connsiteY0" fmla="*/ 0 h 799781"/>
                <a:gd name="connsiteX1" fmla="*/ 823423 w 823423"/>
                <a:gd name="connsiteY1" fmla="*/ 528467 h 799781"/>
                <a:gd name="connsiteX2" fmla="*/ 552109 w 823423"/>
                <a:gd name="connsiteY2" fmla="*/ 799781 h 799781"/>
                <a:gd name="connsiteX3" fmla="*/ 0 w 823423"/>
                <a:gd name="connsiteY3" fmla="*/ 799781 h 799781"/>
                <a:gd name="connsiteX4" fmla="*/ 56661 w 823423"/>
                <a:gd name="connsiteY4" fmla="*/ 779043 h 799781"/>
                <a:gd name="connsiteX5" fmla="*/ 816333 w 823423"/>
                <a:gd name="connsiteY5" fmla="*/ 19371 h 799781"/>
                <a:gd name="connsiteX6" fmla="*/ 823423 w 823423"/>
                <a:gd name="connsiteY6" fmla="*/ 0 h 79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3423" h="799781">
                  <a:moveTo>
                    <a:pt x="823423" y="0"/>
                  </a:moveTo>
                  <a:lnTo>
                    <a:pt x="823423" y="528467"/>
                  </a:lnTo>
                  <a:cubicBezTo>
                    <a:pt x="823423" y="678310"/>
                    <a:pt x="701952" y="799781"/>
                    <a:pt x="552109" y="799781"/>
                  </a:cubicBezTo>
                  <a:lnTo>
                    <a:pt x="0" y="799781"/>
                  </a:lnTo>
                  <a:lnTo>
                    <a:pt x="56661" y="779043"/>
                  </a:lnTo>
                  <a:cubicBezTo>
                    <a:pt x="398229" y="634572"/>
                    <a:pt x="671863" y="360938"/>
                    <a:pt x="816333" y="19371"/>
                  </a:cubicBezTo>
                  <a:lnTo>
                    <a:pt x="823423" y="0"/>
                  </a:lnTo>
                  <a:close/>
                </a:path>
              </a:pathLst>
            </a:custGeom>
            <a:solidFill>
              <a:srgbClr val="A9040B"/>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a:extLst>
              <a:ext uri="{FF2B5EF4-FFF2-40B4-BE49-F238E27FC236}">
                <a16:creationId xmlns="" xmlns:a16="http://schemas.microsoft.com/office/drawing/2014/main" id="{463A2E17-D7D7-41B5-9F4B-B01390F25195}"/>
              </a:ext>
            </a:extLst>
          </p:cNvPr>
          <p:cNvGrpSpPr/>
          <p:nvPr/>
        </p:nvGrpSpPr>
        <p:grpSpPr>
          <a:xfrm>
            <a:off x="6772790" y="1851242"/>
            <a:ext cx="4652448" cy="1872209"/>
            <a:chOff x="6772790" y="1851242"/>
            <a:chExt cx="4652448" cy="1872209"/>
          </a:xfrm>
        </p:grpSpPr>
        <p:sp>
          <p:nvSpPr>
            <p:cNvPr id="5" name="矩形 4"/>
            <p:cNvSpPr/>
            <p:nvPr/>
          </p:nvSpPr>
          <p:spPr>
            <a:xfrm>
              <a:off x="6772790" y="1851242"/>
              <a:ext cx="4652447" cy="1872209"/>
            </a:xfrm>
            <a:prstGeom prst="rect">
              <a:avLst/>
            </a:prstGeom>
            <a:solidFill>
              <a:srgbClr val="FFFFFF"/>
            </a:solidFill>
            <a:ln w="0" cap="flat" cmpd="sng" algn="ctr">
              <a:noFill/>
              <a:prstDash val="solid"/>
              <a:miter lim="800000"/>
            </a:ln>
            <a:effectLst>
              <a:outerShdw blurRad="190500" sx="102000" sy="102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sz="2000">
                <a:solidFill>
                  <a:prstClr val="white"/>
                </a:solidFill>
                <a:latin typeface="等线" panose="020F0502020204030204"/>
                <a:ea typeface="等线" panose="02010600030101010101" pitchFamily="2" charset="-122"/>
              </a:endParaRPr>
            </a:p>
          </p:txBody>
        </p:sp>
        <p:sp>
          <p:nvSpPr>
            <p:cNvPr id="17" name="矩形 116"/>
            <p:cNvSpPr>
              <a:spLocks noChangeArrowheads="1"/>
            </p:cNvSpPr>
            <p:nvPr/>
          </p:nvSpPr>
          <p:spPr bwMode="auto">
            <a:xfrm>
              <a:off x="7146691" y="2276333"/>
              <a:ext cx="39046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lnSpc>
                  <a:spcPct val="120000"/>
                </a:lnSpc>
                <a:spcBef>
                  <a:spcPct val="0"/>
                </a:spcBef>
                <a:buNone/>
              </a:pPr>
              <a:r>
                <a:rPr lang="zh-CN" altLang="en-US" sz="2000" dirty="0">
                  <a:solidFill>
                    <a:schemeClr val="tx1">
                      <a:lumMod val="85000"/>
                      <a:lumOff val="15000"/>
                    </a:schemeClr>
                  </a:solidFill>
                  <a:latin typeface="Helvetica" panose="020B0604020202020204" pitchFamily="34" charset="0"/>
                  <a:ea typeface="微软雅黑" panose="020B0503020204020204" pitchFamily="34" charset="-122"/>
                </a:rPr>
                <a:t> 生产方式和生活方式绿色、低碳水平提升。</a:t>
              </a:r>
            </a:p>
          </p:txBody>
        </p:sp>
        <p:sp>
          <p:nvSpPr>
            <p:cNvPr id="6" name="矩形 5">
              <a:extLst>
                <a:ext uri="{FF2B5EF4-FFF2-40B4-BE49-F238E27FC236}">
                  <a16:creationId xmlns="" xmlns:a16="http://schemas.microsoft.com/office/drawing/2014/main" id="{D6D75811-0F5D-4F10-9191-AD3664BD8028}"/>
                </a:ext>
              </a:extLst>
            </p:cNvPr>
            <p:cNvSpPr/>
            <p:nvPr/>
          </p:nvSpPr>
          <p:spPr>
            <a:xfrm>
              <a:off x="6772790" y="3662200"/>
              <a:ext cx="4652448" cy="61249"/>
            </a:xfrm>
            <a:prstGeom prst="rect">
              <a:avLst/>
            </a:prstGeom>
            <a:solidFill>
              <a:srgbClr val="D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zh-CN" altLang="en-US" sz="2000"/>
            </a:p>
          </p:txBody>
        </p:sp>
      </p:grpSp>
      <p:grpSp>
        <p:nvGrpSpPr>
          <p:cNvPr id="3" name="组合 2">
            <a:extLst>
              <a:ext uri="{FF2B5EF4-FFF2-40B4-BE49-F238E27FC236}">
                <a16:creationId xmlns="" xmlns:a16="http://schemas.microsoft.com/office/drawing/2014/main" id="{0DC5640D-34D9-4E5A-B10A-A423C6ADDD07}"/>
              </a:ext>
            </a:extLst>
          </p:cNvPr>
          <p:cNvGrpSpPr/>
          <p:nvPr/>
        </p:nvGrpSpPr>
        <p:grpSpPr>
          <a:xfrm>
            <a:off x="3706412" y="1787911"/>
            <a:ext cx="2946320" cy="1966090"/>
            <a:chOff x="3706412" y="1787911"/>
            <a:chExt cx="2946320" cy="1966090"/>
          </a:xfrm>
        </p:grpSpPr>
        <p:pic>
          <p:nvPicPr>
            <p:cNvPr id="2" name="图片 1"/>
            <p:cNvPicPr>
              <a:picLocks noChangeAspect="1"/>
            </p:cNvPicPr>
            <p:nvPr/>
          </p:nvPicPr>
          <p:blipFill>
            <a:blip r:embed="rId4" cstate="print"/>
            <a:stretch>
              <a:fillRect/>
            </a:stretch>
          </p:blipFill>
          <p:spPr>
            <a:xfrm>
              <a:off x="3706412" y="1787911"/>
              <a:ext cx="2946319" cy="1966090"/>
            </a:xfrm>
            <a:prstGeom prst="roundRect">
              <a:avLst>
                <a:gd name="adj" fmla="val 9852"/>
              </a:avLst>
            </a:prstGeom>
            <a:solidFill>
              <a:srgbClr val="FFFFFF"/>
            </a:solidFill>
            <a:ln w="0" cap="flat" cmpd="sng" algn="ctr">
              <a:noFill/>
              <a:prstDash val="solid"/>
              <a:miter lim="800000"/>
            </a:ln>
            <a:effectLst>
              <a:outerShdw blurRad="190500" sx="102000" sy="102000" algn="ctr" rotWithShape="0">
                <a:prstClr val="black">
                  <a:alpha val="7000"/>
                </a:prstClr>
              </a:outerShdw>
            </a:effectLst>
          </p:spPr>
        </p:pic>
        <p:sp>
          <p:nvSpPr>
            <p:cNvPr id="20" name="任意多边形: 形状 19">
              <a:extLst>
                <a:ext uri="{FF2B5EF4-FFF2-40B4-BE49-F238E27FC236}">
                  <a16:creationId xmlns="" xmlns:a16="http://schemas.microsoft.com/office/drawing/2014/main" id="{3C2A9848-AFCA-4BD3-BD0D-A356940706B3}"/>
                </a:ext>
              </a:extLst>
            </p:cNvPr>
            <p:cNvSpPr/>
            <p:nvPr/>
          </p:nvSpPr>
          <p:spPr>
            <a:xfrm>
              <a:off x="6222312" y="3335939"/>
              <a:ext cx="430420" cy="418062"/>
            </a:xfrm>
            <a:custGeom>
              <a:avLst/>
              <a:gdLst>
                <a:gd name="connsiteX0" fmla="*/ 823423 w 823423"/>
                <a:gd name="connsiteY0" fmla="*/ 0 h 799781"/>
                <a:gd name="connsiteX1" fmla="*/ 823423 w 823423"/>
                <a:gd name="connsiteY1" fmla="*/ 528467 h 799781"/>
                <a:gd name="connsiteX2" fmla="*/ 552109 w 823423"/>
                <a:gd name="connsiteY2" fmla="*/ 799781 h 799781"/>
                <a:gd name="connsiteX3" fmla="*/ 0 w 823423"/>
                <a:gd name="connsiteY3" fmla="*/ 799781 h 799781"/>
                <a:gd name="connsiteX4" fmla="*/ 56661 w 823423"/>
                <a:gd name="connsiteY4" fmla="*/ 779043 h 799781"/>
                <a:gd name="connsiteX5" fmla="*/ 816333 w 823423"/>
                <a:gd name="connsiteY5" fmla="*/ 19371 h 799781"/>
                <a:gd name="connsiteX6" fmla="*/ 823423 w 823423"/>
                <a:gd name="connsiteY6" fmla="*/ 0 h 79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3423" h="799781">
                  <a:moveTo>
                    <a:pt x="823423" y="0"/>
                  </a:moveTo>
                  <a:lnTo>
                    <a:pt x="823423" y="528467"/>
                  </a:lnTo>
                  <a:cubicBezTo>
                    <a:pt x="823423" y="678310"/>
                    <a:pt x="701952" y="799781"/>
                    <a:pt x="552109" y="799781"/>
                  </a:cubicBezTo>
                  <a:lnTo>
                    <a:pt x="0" y="799781"/>
                  </a:lnTo>
                  <a:lnTo>
                    <a:pt x="56661" y="779043"/>
                  </a:lnTo>
                  <a:cubicBezTo>
                    <a:pt x="398229" y="634572"/>
                    <a:pt x="671863" y="360938"/>
                    <a:pt x="816333" y="19371"/>
                  </a:cubicBezTo>
                  <a:lnTo>
                    <a:pt x="823423" y="0"/>
                  </a:lnTo>
                  <a:close/>
                </a:path>
              </a:pathLst>
            </a:custGeom>
            <a:solidFill>
              <a:srgbClr val="F32A32"/>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a:extLst>
              <a:ext uri="{FF2B5EF4-FFF2-40B4-BE49-F238E27FC236}">
                <a16:creationId xmlns="" xmlns:a16="http://schemas.microsoft.com/office/drawing/2014/main" id="{3C2293B1-F6E8-4966-9E32-811B76AB1932}"/>
              </a:ext>
            </a:extLst>
          </p:cNvPr>
          <p:cNvGrpSpPr/>
          <p:nvPr/>
        </p:nvGrpSpPr>
        <p:grpSpPr>
          <a:xfrm>
            <a:off x="623392" y="1794462"/>
            <a:ext cx="2971777" cy="1970860"/>
            <a:chOff x="614575" y="1790688"/>
            <a:chExt cx="2971777" cy="1970860"/>
          </a:xfrm>
        </p:grpSpPr>
        <p:pic>
          <p:nvPicPr>
            <p:cNvPr id="8" name="图片 7">
              <a:extLst>
                <a:ext uri="{FF2B5EF4-FFF2-40B4-BE49-F238E27FC236}">
                  <a16:creationId xmlns="" xmlns:a16="http://schemas.microsoft.com/office/drawing/2014/main" id="{CA76405D-285F-4E9A-A433-71FCCA8E57F4}"/>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19000"/>
                      </a14:imgEffect>
                      <a14:imgEffect>
                        <a14:saturation sat="148000"/>
                      </a14:imgEffect>
                      <a14:imgEffect>
                        <a14:brightnessContrast contrast="26000"/>
                      </a14:imgEffect>
                    </a14:imgLayer>
                  </a14:imgProps>
                </a:ext>
                <a:ext uri="{28A0092B-C50C-407E-A947-70E740481C1C}">
                  <a14:useLocalDpi xmlns:a14="http://schemas.microsoft.com/office/drawing/2010/main" val="0"/>
                </a:ext>
              </a:extLst>
            </a:blip>
            <a:stretch>
              <a:fillRect/>
            </a:stretch>
          </p:blipFill>
          <p:spPr>
            <a:xfrm>
              <a:off x="614575" y="1790688"/>
              <a:ext cx="2971777" cy="1945441"/>
            </a:xfrm>
            <a:prstGeom prst="roundRect">
              <a:avLst>
                <a:gd name="adj" fmla="val 8594"/>
              </a:avLst>
            </a:prstGeom>
            <a:solidFill>
              <a:srgbClr val="FFFFFF">
                <a:shade val="85000"/>
              </a:srgbClr>
            </a:solidFill>
            <a:ln>
              <a:noFill/>
            </a:ln>
            <a:effectLst/>
          </p:spPr>
        </p:pic>
        <p:sp>
          <p:nvSpPr>
            <p:cNvPr id="22" name="任意多边形: 形状 21">
              <a:extLst>
                <a:ext uri="{FF2B5EF4-FFF2-40B4-BE49-F238E27FC236}">
                  <a16:creationId xmlns="" xmlns:a16="http://schemas.microsoft.com/office/drawing/2014/main" id="{9ABCFEA2-A3F0-4620-9DE5-4C657B29D769}"/>
                </a:ext>
              </a:extLst>
            </p:cNvPr>
            <p:cNvSpPr/>
            <p:nvPr/>
          </p:nvSpPr>
          <p:spPr>
            <a:xfrm>
              <a:off x="3155932" y="3343486"/>
              <a:ext cx="430420" cy="418062"/>
            </a:xfrm>
            <a:custGeom>
              <a:avLst/>
              <a:gdLst>
                <a:gd name="connsiteX0" fmla="*/ 823423 w 823423"/>
                <a:gd name="connsiteY0" fmla="*/ 0 h 799781"/>
                <a:gd name="connsiteX1" fmla="*/ 823423 w 823423"/>
                <a:gd name="connsiteY1" fmla="*/ 528467 h 799781"/>
                <a:gd name="connsiteX2" fmla="*/ 552109 w 823423"/>
                <a:gd name="connsiteY2" fmla="*/ 799781 h 799781"/>
                <a:gd name="connsiteX3" fmla="*/ 0 w 823423"/>
                <a:gd name="connsiteY3" fmla="*/ 799781 h 799781"/>
                <a:gd name="connsiteX4" fmla="*/ 56661 w 823423"/>
                <a:gd name="connsiteY4" fmla="*/ 779043 h 799781"/>
                <a:gd name="connsiteX5" fmla="*/ 816333 w 823423"/>
                <a:gd name="connsiteY5" fmla="*/ 19371 h 799781"/>
                <a:gd name="connsiteX6" fmla="*/ 823423 w 823423"/>
                <a:gd name="connsiteY6" fmla="*/ 0 h 79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3423" h="799781">
                  <a:moveTo>
                    <a:pt x="823423" y="0"/>
                  </a:moveTo>
                  <a:lnTo>
                    <a:pt x="823423" y="528467"/>
                  </a:lnTo>
                  <a:cubicBezTo>
                    <a:pt x="823423" y="678310"/>
                    <a:pt x="701952" y="799781"/>
                    <a:pt x="552109" y="799781"/>
                  </a:cubicBezTo>
                  <a:lnTo>
                    <a:pt x="0" y="799781"/>
                  </a:lnTo>
                  <a:lnTo>
                    <a:pt x="56661" y="779043"/>
                  </a:lnTo>
                  <a:cubicBezTo>
                    <a:pt x="398229" y="634572"/>
                    <a:pt x="671863" y="360938"/>
                    <a:pt x="816333" y="19371"/>
                  </a:cubicBezTo>
                  <a:lnTo>
                    <a:pt x="823423" y="0"/>
                  </a:lnTo>
                  <a:close/>
                </a:path>
              </a:pathLst>
            </a:custGeom>
            <a:solidFill>
              <a:srgbClr val="F32A32"/>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2891645" y="548680"/>
            <a:ext cx="6408711" cy="646331"/>
          </a:xfrm>
          <a:prstGeom prst="rect">
            <a:avLst/>
          </a:prstGeom>
        </p:spPr>
        <p:txBody>
          <a:bodyPr wrap="square">
            <a:spAutoFit/>
          </a:bodyPr>
          <a:lstStyle/>
          <a:p>
            <a:pPr marL="0" indent="0" algn="ctr" eaLnBrk="1" hangingPunct="1">
              <a:lnSpc>
                <a:spcPct val="150000"/>
              </a:lnSpc>
            </a:pPr>
            <a:r>
              <a:rPr lang="en-US" altLang="zh-CN" sz="2400" b="1" dirty="0">
                <a:solidFill>
                  <a:schemeClr val="tx1">
                    <a:lumMod val="85000"/>
                    <a:lumOff val="15000"/>
                  </a:schemeClr>
                </a:solidFill>
                <a:latin typeface="微软雅黑" panose="020B0503020204020204" pitchFamily="34" charset="-122"/>
                <a:ea typeface="微软雅黑" panose="020B0503020204020204" pitchFamily="34" charset="-122"/>
              </a:rPr>
              <a:t>7. </a:t>
            </a: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各方面制度更加成熟更加定型</a:t>
            </a:r>
          </a:p>
        </p:txBody>
      </p:sp>
      <p:grpSp>
        <p:nvGrpSpPr>
          <p:cNvPr id="2" name="组合 1">
            <a:extLst>
              <a:ext uri="{FF2B5EF4-FFF2-40B4-BE49-F238E27FC236}">
                <a16:creationId xmlns="" xmlns:a16="http://schemas.microsoft.com/office/drawing/2014/main" id="{688E78AE-C6CB-40B6-900C-D99EB6575F49}"/>
              </a:ext>
            </a:extLst>
          </p:cNvPr>
          <p:cNvGrpSpPr/>
          <p:nvPr/>
        </p:nvGrpSpPr>
        <p:grpSpPr>
          <a:xfrm>
            <a:off x="757759" y="1916832"/>
            <a:ext cx="5253636" cy="1003417"/>
            <a:chOff x="757759" y="1916832"/>
            <a:chExt cx="5253636" cy="1003417"/>
          </a:xfrm>
        </p:grpSpPr>
        <p:sp>
          <p:nvSpPr>
            <p:cNvPr id="18" name="矩形 17">
              <a:extLst>
                <a:ext uri="{FF2B5EF4-FFF2-40B4-BE49-F238E27FC236}">
                  <a16:creationId xmlns="" xmlns:a16="http://schemas.microsoft.com/office/drawing/2014/main" id="{7AFFA160-199A-4AD2-83EE-A6DF7F64435E}"/>
                </a:ext>
              </a:extLst>
            </p:cNvPr>
            <p:cNvSpPr/>
            <p:nvPr/>
          </p:nvSpPr>
          <p:spPr>
            <a:xfrm>
              <a:off x="911424" y="1916832"/>
              <a:ext cx="5040560" cy="1003417"/>
            </a:xfrm>
            <a:prstGeom prst="rect">
              <a:avLst/>
            </a:prstGeom>
            <a:solidFill>
              <a:srgbClr val="FFFFFF"/>
            </a:solidFill>
            <a:ln w="0" cap="flat" cmpd="sng" algn="ctr">
              <a:noFill/>
              <a:prstDash val="solid"/>
              <a:miter lim="800000"/>
            </a:ln>
            <a:effectLst>
              <a:outerShdw blurRad="190500" sx="102000" sy="102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tx1">
                    <a:lumMod val="85000"/>
                    <a:lumOff val="15000"/>
                  </a:schemeClr>
                </a:solidFill>
                <a:effectLst/>
                <a:uLnTx/>
                <a:uFillTx/>
                <a:latin typeface="等线" panose="020F0502020204030204"/>
                <a:ea typeface="等线" panose="02010600030101010101" pitchFamily="2" charset="-122"/>
                <a:cs typeface="+mn-cs"/>
              </a:endParaRPr>
            </a:p>
          </p:txBody>
        </p:sp>
        <p:sp>
          <p:nvSpPr>
            <p:cNvPr id="10" name="内容占位符 2"/>
            <p:cNvSpPr txBox="1"/>
            <p:nvPr/>
          </p:nvSpPr>
          <p:spPr>
            <a:xfrm>
              <a:off x="1199456" y="1916832"/>
              <a:ext cx="4756056" cy="1003417"/>
            </a:xfrm>
            <a:prstGeom prst="rect">
              <a:avLst/>
            </a:prstGeom>
          </p:spPr>
          <p:txBody>
            <a:bodyPr vert="horz">
              <a:noAutofit/>
            </a:bodyPr>
            <a:lstStyle>
              <a:lvl1pPr marL="274320" indent="-274320" algn="l" rtl="0" eaLnBrk="1" latinLnBrk="0" hangingPunct="1">
                <a:spcBef>
                  <a:spcPts val="600"/>
                </a:spcBef>
                <a:buClr>
                  <a:schemeClr val="accent1"/>
                </a:buClr>
                <a:buSzPct val="70000"/>
                <a:buFont typeface="Wingdings" panose="05000000000000000000"/>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panose="05020102010507070707"/>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panose="05000000000000000000"/>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panose="05000000000000000000"/>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panose="05020102010507070707"/>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panose="05000000000000000000"/>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marR="0" lvl="0" indent="0" algn="l" defTabSz="914400" rtl="0" eaLnBrk="1" fontAlgn="auto" latinLnBrk="0" hangingPunct="1">
                <a:lnSpc>
                  <a:spcPct val="150000"/>
                </a:lnSpc>
                <a:spcBef>
                  <a:spcPts val="600"/>
                </a:spcBef>
                <a:spcAft>
                  <a:spcPts val="0"/>
                </a:spcAft>
                <a:buClr>
                  <a:srgbClr val="FE8637"/>
                </a:buClr>
                <a:buSzPct val="70000"/>
                <a:buNone/>
                <a:defRPr/>
              </a:pPr>
              <a:r>
                <a:rPr kumimoji="0" lang="zh-CN" altLang="en-US" sz="200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rPr>
                <a:t>国家治理体系和治理能力现代化</a:t>
              </a:r>
              <a:r>
                <a:rPr kumimoji="0" lang="zh-CN" altLang="en-US" sz="20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rPr>
                <a:t>取得重大进展，各领域基础性制度体系基本形成</a:t>
              </a:r>
              <a:endParaRPr kumimoji="0" lang="en-US" altLang="zh-CN" sz="20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endParaRPr>
            </a:p>
          </p:txBody>
        </p:sp>
        <p:sp>
          <p:nvSpPr>
            <p:cNvPr id="11" name="îṡlïďê">
              <a:extLst>
                <a:ext uri="{FF2B5EF4-FFF2-40B4-BE49-F238E27FC236}">
                  <a16:creationId xmlns="" xmlns:a16="http://schemas.microsoft.com/office/drawing/2014/main" id="{0E974EB8-250E-498D-86EF-241B40A45EE1}"/>
                </a:ext>
              </a:extLst>
            </p:cNvPr>
            <p:cNvSpPr/>
            <p:nvPr/>
          </p:nvSpPr>
          <p:spPr>
            <a:xfrm>
              <a:off x="757759" y="2242898"/>
              <a:ext cx="353148" cy="353240"/>
            </a:xfrm>
            <a:prstGeom prst="roundRect">
              <a:avLst/>
            </a:prstGeom>
            <a:solidFill>
              <a:srgbClr val="D71921"/>
            </a:solidFill>
            <a:ln w="12700">
              <a:miter lim="400000"/>
            </a:ln>
          </p:spPr>
          <p:txBody>
            <a:bodyPr wrap="square" lIns="91440" tIns="45720" rIns="91440" bIns="45720" anchor="ctr">
              <a:normAutofit lnSpcReduction="10000"/>
            </a:bodyPr>
            <a:lstStyle/>
            <a:p>
              <a:pPr marL="0" marR="0" lvl="0" indent="0" algn="ctr" defTabSz="914400" eaLnBrk="1" fontAlgn="auto" latinLnBrk="0" hangingPunct="1">
                <a:lnSpc>
                  <a:spcPct val="100000"/>
                </a:lnSpc>
                <a:spcBef>
                  <a:spcPts val="0"/>
                </a:spcBef>
                <a:spcAft>
                  <a:spcPts val="0"/>
                </a:spcAft>
                <a:buClrTx/>
                <a:buSzTx/>
                <a:buFontTx/>
                <a:buNone/>
                <a:defRPr sz="1300"/>
              </a:pPr>
              <a:endParaRPr kumimoji="0" lang="en-US" sz="1600" b="0" i="0" u="none" strike="noStrike" kern="0" cap="none" spc="0" normalizeH="0" baseline="0" noProof="0" dirty="0">
                <a:ln>
                  <a:noFill/>
                </a:ln>
                <a:solidFill>
                  <a:schemeClr val="tx1">
                    <a:lumMod val="85000"/>
                    <a:lumOff val="15000"/>
                  </a:schemeClr>
                </a:solidFill>
                <a:effectLst/>
                <a:uLnTx/>
                <a:uFillTx/>
              </a:endParaRPr>
            </a:p>
          </p:txBody>
        </p:sp>
        <p:sp>
          <p:nvSpPr>
            <p:cNvPr id="6" name="矩形 5">
              <a:extLst>
                <a:ext uri="{FF2B5EF4-FFF2-40B4-BE49-F238E27FC236}">
                  <a16:creationId xmlns="" xmlns:a16="http://schemas.microsoft.com/office/drawing/2014/main" id="{6149C458-B6EB-4BE6-A030-DCF2B8B6C0AC}"/>
                </a:ext>
              </a:extLst>
            </p:cNvPr>
            <p:cNvSpPr/>
            <p:nvPr/>
          </p:nvSpPr>
          <p:spPr>
            <a:xfrm>
              <a:off x="5965676" y="1916832"/>
              <a:ext cx="45719" cy="1003417"/>
            </a:xfrm>
            <a:prstGeom prst="rect">
              <a:avLst/>
            </a:prstGeom>
            <a:solidFill>
              <a:srgbClr val="D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grpSp>
      <p:grpSp>
        <p:nvGrpSpPr>
          <p:cNvPr id="4" name="组合 3">
            <a:extLst>
              <a:ext uri="{FF2B5EF4-FFF2-40B4-BE49-F238E27FC236}">
                <a16:creationId xmlns="" xmlns:a16="http://schemas.microsoft.com/office/drawing/2014/main" id="{B20085C3-A5E4-4B82-90AE-39B0F62C6FF7}"/>
              </a:ext>
            </a:extLst>
          </p:cNvPr>
          <p:cNvGrpSpPr/>
          <p:nvPr/>
        </p:nvGrpSpPr>
        <p:grpSpPr>
          <a:xfrm>
            <a:off x="757759" y="3162711"/>
            <a:ext cx="5253636" cy="1004250"/>
            <a:chOff x="757759" y="3162711"/>
            <a:chExt cx="5253636" cy="1004250"/>
          </a:xfrm>
        </p:grpSpPr>
        <p:sp>
          <p:nvSpPr>
            <p:cNvPr id="22" name="矩形 21">
              <a:extLst>
                <a:ext uri="{FF2B5EF4-FFF2-40B4-BE49-F238E27FC236}">
                  <a16:creationId xmlns="" xmlns:a16="http://schemas.microsoft.com/office/drawing/2014/main" id="{160C7BE1-D032-422C-A7B1-227004064546}"/>
                </a:ext>
              </a:extLst>
            </p:cNvPr>
            <p:cNvSpPr/>
            <p:nvPr/>
          </p:nvSpPr>
          <p:spPr>
            <a:xfrm>
              <a:off x="911424" y="3163544"/>
              <a:ext cx="5040560" cy="1003417"/>
            </a:xfrm>
            <a:prstGeom prst="rect">
              <a:avLst/>
            </a:prstGeom>
            <a:solidFill>
              <a:srgbClr val="FFFFFF"/>
            </a:solidFill>
            <a:ln w="0" cap="flat" cmpd="sng" algn="ctr">
              <a:noFill/>
              <a:prstDash val="solid"/>
              <a:miter lim="800000"/>
            </a:ln>
            <a:effectLst>
              <a:outerShdw blurRad="190500" sx="102000" sy="102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tx1">
                    <a:lumMod val="85000"/>
                    <a:lumOff val="15000"/>
                  </a:schemeClr>
                </a:solidFill>
                <a:effectLst/>
                <a:uLnTx/>
                <a:uFillTx/>
                <a:latin typeface="等线" panose="020F0502020204030204"/>
                <a:ea typeface="等线" panose="02010600030101010101" pitchFamily="2" charset="-122"/>
                <a:cs typeface="+mn-cs"/>
              </a:endParaRPr>
            </a:p>
          </p:txBody>
        </p:sp>
        <p:sp>
          <p:nvSpPr>
            <p:cNvPr id="23" name="内容占位符 2">
              <a:extLst>
                <a:ext uri="{FF2B5EF4-FFF2-40B4-BE49-F238E27FC236}">
                  <a16:creationId xmlns="" xmlns:a16="http://schemas.microsoft.com/office/drawing/2014/main" id="{083CA22F-E345-41B7-8BEB-49E43C8462AA}"/>
                </a:ext>
              </a:extLst>
            </p:cNvPr>
            <p:cNvSpPr txBox="1"/>
            <p:nvPr/>
          </p:nvSpPr>
          <p:spPr>
            <a:xfrm>
              <a:off x="1199456" y="3389370"/>
              <a:ext cx="4630089" cy="575416"/>
            </a:xfrm>
            <a:prstGeom prst="rect">
              <a:avLst/>
            </a:prstGeom>
          </p:spPr>
          <p:txBody>
            <a:bodyPr vert="horz">
              <a:noAutofit/>
            </a:bodyPr>
            <a:lstStyle>
              <a:lvl1pPr marL="274320" indent="-274320" algn="l" rtl="0" eaLnBrk="1" latinLnBrk="0" hangingPunct="1">
                <a:spcBef>
                  <a:spcPts val="600"/>
                </a:spcBef>
                <a:buClr>
                  <a:schemeClr val="accent1"/>
                </a:buClr>
                <a:buSzPct val="70000"/>
                <a:buFont typeface="Wingdings" panose="05000000000000000000"/>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panose="05020102010507070707"/>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panose="05000000000000000000"/>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panose="05000000000000000000"/>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panose="05020102010507070707"/>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panose="05000000000000000000"/>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fontAlgn="auto">
                <a:lnSpc>
                  <a:spcPct val="150000"/>
                </a:lnSpc>
                <a:spcAft>
                  <a:spcPts val="0"/>
                </a:spcAft>
                <a:buClr>
                  <a:srgbClr val="FE8637"/>
                </a:buClr>
                <a:buNone/>
                <a:defRPr/>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人权得到切实保障，产权得到有效保护</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4" name="îṡlïďê">
              <a:extLst>
                <a:ext uri="{FF2B5EF4-FFF2-40B4-BE49-F238E27FC236}">
                  <a16:creationId xmlns="" xmlns:a16="http://schemas.microsoft.com/office/drawing/2014/main" id="{B794B11A-400A-4AB5-A05B-261110B2BD0B}"/>
                </a:ext>
              </a:extLst>
            </p:cNvPr>
            <p:cNvSpPr/>
            <p:nvPr/>
          </p:nvSpPr>
          <p:spPr>
            <a:xfrm>
              <a:off x="757759" y="3489610"/>
              <a:ext cx="353148" cy="353240"/>
            </a:xfrm>
            <a:prstGeom prst="roundRect">
              <a:avLst/>
            </a:prstGeom>
            <a:solidFill>
              <a:srgbClr val="A9040B"/>
            </a:solidFill>
            <a:ln w="12700">
              <a:miter lim="400000"/>
            </a:ln>
          </p:spPr>
          <p:txBody>
            <a:bodyPr wrap="square" lIns="91440" tIns="45720" rIns="91440" bIns="45720" anchor="ctr">
              <a:normAutofit/>
            </a:bodyPr>
            <a:lstStyle/>
            <a:p>
              <a:pPr marL="0" marR="0" lvl="0" indent="0" algn="ctr" defTabSz="914400" eaLnBrk="1" fontAlgn="auto" latinLnBrk="0" hangingPunct="1">
                <a:lnSpc>
                  <a:spcPct val="100000"/>
                </a:lnSpc>
                <a:spcBef>
                  <a:spcPts val="0"/>
                </a:spcBef>
                <a:spcAft>
                  <a:spcPts val="0"/>
                </a:spcAft>
                <a:buClrTx/>
                <a:buSzTx/>
                <a:buFontTx/>
                <a:buNone/>
                <a:defRPr sz="1300"/>
              </a:pPr>
              <a:endParaRPr kumimoji="0" lang="en-US" sz="1300" b="0" i="0" u="none" strike="noStrike" kern="0" cap="none" spc="0" normalizeH="0" baseline="0" noProof="0" dirty="0">
                <a:ln>
                  <a:noFill/>
                </a:ln>
                <a:solidFill>
                  <a:schemeClr val="tx1">
                    <a:lumMod val="85000"/>
                    <a:lumOff val="15000"/>
                  </a:schemeClr>
                </a:solidFill>
                <a:effectLst/>
                <a:uLnTx/>
                <a:uFillTx/>
              </a:endParaRPr>
            </a:p>
          </p:txBody>
        </p:sp>
        <p:sp>
          <p:nvSpPr>
            <p:cNvPr id="38" name="矩形 37">
              <a:extLst>
                <a:ext uri="{FF2B5EF4-FFF2-40B4-BE49-F238E27FC236}">
                  <a16:creationId xmlns="" xmlns:a16="http://schemas.microsoft.com/office/drawing/2014/main" id="{A618BE6C-51C0-4C45-BEA7-4D8D1A4A6BD3}"/>
                </a:ext>
              </a:extLst>
            </p:cNvPr>
            <p:cNvSpPr/>
            <p:nvPr/>
          </p:nvSpPr>
          <p:spPr>
            <a:xfrm>
              <a:off x="5965676" y="3162711"/>
              <a:ext cx="45719" cy="1003417"/>
            </a:xfrm>
            <a:prstGeom prst="rect">
              <a:avLst/>
            </a:prstGeom>
            <a:solidFill>
              <a:srgbClr val="A904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grpSp>
      <p:grpSp>
        <p:nvGrpSpPr>
          <p:cNvPr id="7" name="组合 6">
            <a:extLst>
              <a:ext uri="{FF2B5EF4-FFF2-40B4-BE49-F238E27FC236}">
                <a16:creationId xmlns="" xmlns:a16="http://schemas.microsoft.com/office/drawing/2014/main" id="{9D28B714-3723-480C-9999-2AF3346E0AF8}"/>
              </a:ext>
            </a:extLst>
          </p:cNvPr>
          <p:cNvGrpSpPr/>
          <p:nvPr/>
        </p:nvGrpSpPr>
        <p:grpSpPr>
          <a:xfrm>
            <a:off x="771451" y="4405878"/>
            <a:ext cx="5239944" cy="1003417"/>
            <a:chOff x="771451" y="4405878"/>
            <a:chExt cx="5239944" cy="1003417"/>
          </a:xfrm>
        </p:grpSpPr>
        <p:sp>
          <p:nvSpPr>
            <p:cNvPr id="30" name="矩形 29">
              <a:extLst>
                <a:ext uri="{FF2B5EF4-FFF2-40B4-BE49-F238E27FC236}">
                  <a16:creationId xmlns="" xmlns:a16="http://schemas.microsoft.com/office/drawing/2014/main" id="{AAA43BAC-2B1B-4256-BEBD-DFDA0A0AC7E5}"/>
                </a:ext>
              </a:extLst>
            </p:cNvPr>
            <p:cNvSpPr/>
            <p:nvPr/>
          </p:nvSpPr>
          <p:spPr>
            <a:xfrm>
              <a:off x="925116" y="4405878"/>
              <a:ext cx="5040560" cy="1003417"/>
            </a:xfrm>
            <a:prstGeom prst="rect">
              <a:avLst/>
            </a:prstGeom>
            <a:solidFill>
              <a:srgbClr val="FFFFFF"/>
            </a:solidFill>
            <a:ln w="0" cap="flat" cmpd="sng" algn="ctr">
              <a:noFill/>
              <a:prstDash val="solid"/>
              <a:miter lim="800000"/>
            </a:ln>
            <a:effectLst>
              <a:outerShdw blurRad="190500" sx="102000" sy="102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tx1">
                    <a:lumMod val="85000"/>
                    <a:lumOff val="15000"/>
                  </a:schemeClr>
                </a:solidFill>
                <a:effectLst/>
                <a:uLnTx/>
                <a:uFillTx/>
                <a:latin typeface="等线" panose="020F0502020204030204"/>
                <a:ea typeface="等线" panose="02010600030101010101" pitchFamily="2" charset="-122"/>
                <a:cs typeface="+mn-cs"/>
              </a:endParaRPr>
            </a:p>
          </p:txBody>
        </p:sp>
        <p:sp>
          <p:nvSpPr>
            <p:cNvPr id="31" name="内容占位符 2">
              <a:extLst>
                <a:ext uri="{FF2B5EF4-FFF2-40B4-BE49-F238E27FC236}">
                  <a16:creationId xmlns="" xmlns:a16="http://schemas.microsoft.com/office/drawing/2014/main" id="{7BD34752-A733-4242-821B-BC5119DE55F2}"/>
                </a:ext>
              </a:extLst>
            </p:cNvPr>
            <p:cNvSpPr txBox="1"/>
            <p:nvPr/>
          </p:nvSpPr>
          <p:spPr>
            <a:xfrm>
              <a:off x="1199456" y="4655236"/>
              <a:ext cx="4457439" cy="575416"/>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panose="05000000000000000000"/>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panose="05020102010507070707"/>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panose="05000000000000000000"/>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panose="05000000000000000000"/>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panose="05020102010507070707"/>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panose="05000000000000000000"/>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lvl="0" indent="0" fontAlgn="auto">
                <a:lnSpc>
                  <a:spcPct val="150000"/>
                </a:lnSpc>
                <a:spcAft>
                  <a:spcPts val="0"/>
                </a:spcAft>
                <a:buClr>
                  <a:srgbClr val="FE8637"/>
                </a:buClr>
                <a:buNone/>
                <a:defRPr/>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中国特色现代军事力量体系更加完善</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2" name="îṡlïďê">
              <a:extLst>
                <a:ext uri="{FF2B5EF4-FFF2-40B4-BE49-F238E27FC236}">
                  <a16:creationId xmlns="" xmlns:a16="http://schemas.microsoft.com/office/drawing/2014/main" id="{60353BED-9558-4D36-A5F8-98B6028CFA6C}"/>
                </a:ext>
              </a:extLst>
            </p:cNvPr>
            <p:cNvSpPr/>
            <p:nvPr/>
          </p:nvSpPr>
          <p:spPr>
            <a:xfrm>
              <a:off x="771451" y="4731944"/>
              <a:ext cx="353148" cy="353240"/>
            </a:xfrm>
            <a:prstGeom prst="roundRect">
              <a:avLst/>
            </a:prstGeom>
            <a:solidFill>
              <a:srgbClr val="E7242C"/>
            </a:solidFill>
            <a:ln w="12700">
              <a:miter lim="400000"/>
            </a:ln>
          </p:spPr>
          <p:txBody>
            <a:bodyPr wrap="square" lIns="91440" tIns="45720" rIns="91440" bIns="45720" anchor="ctr">
              <a:normAutofit/>
            </a:bodyPr>
            <a:lstStyle/>
            <a:p>
              <a:pPr marL="0" marR="0" lvl="0" indent="0" algn="ctr" defTabSz="914400" eaLnBrk="1" fontAlgn="auto" latinLnBrk="0" hangingPunct="1">
                <a:lnSpc>
                  <a:spcPct val="100000"/>
                </a:lnSpc>
                <a:spcBef>
                  <a:spcPts val="0"/>
                </a:spcBef>
                <a:spcAft>
                  <a:spcPts val="0"/>
                </a:spcAft>
                <a:buClrTx/>
                <a:buSzTx/>
                <a:buFontTx/>
                <a:buNone/>
                <a:defRPr sz="1300"/>
              </a:pPr>
              <a:endParaRPr kumimoji="0" lang="en-US" sz="1300" b="0" i="0" u="none" strike="noStrike" kern="0" cap="none" spc="0" normalizeH="0" baseline="0" noProof="0" dirty="0">
                <a:ln>
                  <a:noFill/>
                </a:ln>
                <a:solidFill>
                  <a:schemeClr val="tx1">
                    <a:lumMod val="85000"/>
                    <a:lumOff val="15000"/>
                  </a:schemeClr>
                </a:solidFill>
                <a:effectLst/>
                <a:uLnTx/>
                <a:uFillTx/>
              </a:endParaRPr>
            </a:p>
          </p:txBody>
        </p:sp>
        <p:sp>
          <p:nvSpPr>
            <p:cNvPr id="39" name="矩形 38">
              <a:extLst>
                <a:ext uri="{FF2B5EF4-FFF2-40B4-BE49-F238E27FC236}">
                  <a16:creationId xmlns="" xmlns:a16="http://schemas.microsoft.com/office/drawing/2014/main" id="{214D007B-821E-4D1E-A53F-F4C0852F3AD1}"/>
                </a:ext>
              </a:extLst>
            </p:cNvPr>
            <p:cNvSpPr/>
            <p:nvPr/>
          </p:nvSpPr>
          <p:spPr>
            <a:xfrm>
              <a:off x="5965676" y="4405878"/>
              <a:ext cx="45719" cy="1003417"/>
            </a:xfrm>
            <a:prstGeom prst="rect">
              <a:avLst/>
            </a:prstGeom>
            <a:solidFill>
              <a:srgbClr val="E724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grpSp>
      <p:grpSp>
        <p:nvGrpSpPr>
          <p:cNvPr id="3" name="组合 2">
            <a:extLst>
              <a:ext uri="{FF2B5EF4-FFF2-40B4-BE49-F238E27FC236}">
                <a16:creationId xmlns="" xmlns:a16="http://schemas.microsoft.com/office/drawing/2014/main" id="{1C6E4CB5-F89B-4193-950E-75AA182C9BD3}"/>
              </a:ext>
            </a:extLst>
          </p:cNvPr>
          <p:cNvGrpSpPr/>
          <p:nvPr/>
        </p:nvGrpSpPr>
        <p:grpSpPr>
          <a:xfrm>
            <a:off x="6312025" y="1916832"/>
            <a:ext cx="5347890" cy="1003417"/>
            <a:chOff x="6312025" y="1916832"/>
            <a:chExt cx="5347890" cy="1003417"/>
          </a:xfrm>
        </p:grpSpPr>
        <p:sp>
          <p:nvSpPr>
            <p:cNvPr id="17" name="矩形 16">
              <a:extLst>
                <a:ext uri="{FF2B5EF4-FFF2-40B4-BE49-F238E27FC236}">
                  <a16:creationId xmlns="" xmlns:a16="http://schemas.microsoft.com/office/drawing/2014/main" id="{49BE6996-6CE5-4A06-BA18-3E1548D12954}"/>
                </a:ext>
              </a:extLst>
            </p:cNvPr>
            <p:cNvSpPr/>
            <p:nvPr/>
          </p:nvSpPr>
          <p:spPr>
            <a:xfrm>
              <a:off x="6465690" y="1916832"/>
              <a:ext cx="5040560" cy="1003417"/>
            </a:xfrm>
            <a:prstGeom prst="rect">
              <a:avLst/>
            </a:prstGeom>
            <a:solidFill>
              <a:srgbClr val="FFFFFF"/>
            </a:solidFill>
            <a:ln w="0" cap="flat" cmpd="sng" algn="ctr">
              <a:noFill/>
              <a:prstDash val="solid"/>
              <a:miter lim="800000"/>
            </a:ln>
            <a:effectLst>
              <a:outerShdw blurRad="190500" sx="102000" sy="102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tx1">
                    <a:lumMod val="85000"/>
                    <a:lumOff val="15000"/>
                  </a:schemeClr>
                </a:solidFill>
                <a:effectLst/>
                <a:uLnTx/>
                <a:uFillTx/>
                <a:latin typeface="等线" panose="020F0502020204030204"/>
                <a:ea typeface="等线" panose="02010600030101010101" pitchFamily="2" charset="-122"/>
                <a:cs typeface="+mn-cs"/>
              </a:endParaRPr>
            </a:p>
          </p:txBody>
        </p:sp>
        <p:sp>
          <p:nvSpPr>
            <p:cNvPr id="19" name="内容占位符 2">
              <a:extLst>
                <a:ext uri="{FF2B5EF4-FFF2-40B4-BE49-F238E27FC236}">
                  <a16:creationId xmlns="" xmlns:a16="http://schemas.microsoft.com/office/drawing/2014/main" id="{35B71A9C-D48F-41F3-9C41-1B58E6158DF2}"/>
                </a:ext>
              </a:extLst>
            </p:cNvPr>
            <p:cNvSpPr txBox="1"/>
            <p:nvPr/>
          </p:nvSpPr>
          <p:spPr>
            <a:xfrm>
              <a:off x="6823137" y="1916832"/>
              <a:ext cx="4836778" cy="1003417"/>
            </a:xfrm>
            <a:prstGeom prst="rect">
              <a:avLst/>
            </a:prstGeom>
          </p:spPr>
          <p:txBody>
            <a:bodyPr vert="horz">
              <a:noAutofit/>
            </a:bodyPr>
            <a:lstStyle>
              <a:lvl1pPr marL="274320" indent="-274320" algn="l" rtl="0" eaLnBrk="1" latinLnBrk="0" hangingPunct="1">
                <a:spcBef>
                  <a:spcPts val="600"/>
                </a:spcBef>
                <a:buClr>
                  <a:schemeClr val="accent1"/>
                </a:buClr>
                <a:buSzPct val="70000"/>
                <a:buFont typeface="Wingdings" panose="05000000000000000000"/>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panose="05020102010507070707"/>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panose="05000000000000000000"/>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panose="05000000000000000000"/>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panose="05020102010507070707"/>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panose="05000000000000000000"/>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lvl="0" indent="0" fontAlgn="auto">
                <a:lnSpc>
                  <a:spcPct val="150000"/>
                </a:lnSpc>
                <a:spcAft>
                  <a:spcPts val="0"/>
                </a:spcAft>
                <a:buClr>
                  <a:srgbClr val="FE8637"/>
                </a:buClr>
                <a:buNone/>
                <a:defRPr/>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人民民主更加健全，法治政府基本建成，司法公信力明显提高</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0" name="îṡlïďê">
              <a:extLst>
                <a:ext uri="{FF2B5EF4-FFF2-40B4-BE49-F238E27FC236}">
                  <a16:creationId xmlns="" xmlns:a16="http://schemas.microsoft.com/office/drawing/2014/main" id="{6FF7A342-201F-42FF-8650-1235EF3A5B4A}"/>
                </a:ext>
              </a:extLst>
            </p:cNvPr>
            <p:cNvSpPr/>
            <p:nvPr/>
          </p:nvSpPr>
          <p:spPr>
            <a:xfrm>
              <a:off x="6312025" y="2242898"/>
              <a:ext cx="353148" cy="353240"/>
            </a:xfrm>
            <a:prstGeom prst="roundRect">
              <a:avLst/>
            </a:prstGeom>
            <a:solidFill>
              <a:srgbClr val="F32A32"/>
            </a:solidFill>
            <a:ln w="12700">
              <a:miter lim="400000"/>
            </a:ln>
          </p:spPr>
          <p:txBody>
            <a:bodyPr wrap="square" lIns="91440" tIns="45720" rIns="91440" bIns="45720" anchor="ctr">
              <a:normAutofit lnSpcReduction="10000"/>
            </a:bodyPr>
            <a:lstStyle/>
            <a:p>
              <a:pPr algn="ctr" eaLnBrk="1" fontAlgn="auto" hangingPunct="1">
                <a:spcBef>
                  <a:spcPts val="0"/>
                </a:spcBef>
                <a:spcAft>
                  <a:spcPts val="0"/>
                </a:spcAft>
              </a:pPr>
              <a:endParaRPr lang="en-US" sz="1600" kern="0" dirty="0">
                <a:solidFill>
                  <a:schemeClr val="tx1">
                    <a:lumMod val="85000"/>
                    <a:lumOff val="15000"/>
                  </a:schemeClr>
                </a:solidFill>
              </a:endParaRPr>
            </a:p>
          </p:txBody>
        </p:sp>
        <p:sp>
          <p:nvSpPr>
            <p:cNvPr id="40" name="矩形 39">
              <a:extLst>
                <a:ext uri="{FF2B5EF4-FFF2-40B4-BE49-F238E27FC236}">
                  <a16:creationId xmlns="" xmlns:a16="http://schemas.microsoft.com/office/drawing/2014/main" id="{84BCF1C7-5265-41ED-80C7-5A2EECB968BF}"/>
                </a:ext>
              </a:extLst>
            </p:cNvPr>
            <p:cNvSpPr/>
            <p:nvPr/>
          </p:nvSpPr>
          <p:spPr>
            <a:xfrm>
              <a:off x="11514650" y="1916832"/>
              <a:ext cx="45719" cy="1003417"/>
            </a:xfrm>
            <a:prstGeom prst="rect">
              <a:avLst/>
            </a:prstGeom>
            <a:solidFill>
              <a:srgbClr val="F32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grpSp>
      <p:grpSp>
        <p:nvGrpSpPr>
          <p:cNvPr id="5" name="组合 4">
            <a:extLst>
              <a:ext uri="{FF2B5EF4-FFF2-40B4-BE49-F238E27FC236}">
                <a16:creationId xmlns="" xmlns:a16="http://schemas.microsoft.com/office/drawing/2014/main" id="{166F9BCE-9FA6-49FC-A953-EFAAC86E6977}"/>
              </a:ext>
            </a:extLst>
          </p:cNvPr>
          <p:cNvGrpSpPr/>
          <p:nvPr/>
        </p:nvGrpSpPr>
        <p:grpSpPr>
          <a:xfrm>
            <a:off x="6312025" y="3162711"/>
            <a:ext cx="5248344" cy="1004250"/>
            <a:chOff x="6312025" y="3162711"/>
            <a:chExt cx="5248344" cy="1004250"/>
          </a:xfrm>
        </p:grpSpPr>
        <p:sp>
          <p:nvSpPr>
            <p:cNvPr id="26" name="矩形 25">
              <a:extLst>
                <a:ext uri="{FF2B5EF4-FFF2-40B4-BE49-F238E27FC236}">
                  <a16:creationId xmlns="" xmlns:a16="http://schemas.microsoft.com/office/drawing/2014/main" id="{06A77EF7-897C-4EA8-9305-EBE0DBE2F874}"/>
                </a:ext>
              </a:extLst>
            </p:cNvPr>
            <p:cNvSpPr/>
            <p:nvPr/>
          </p:nvSpPr>
          <p:spPr>
            <a:xfrm>
              <a:off x="6465690" y="3163544"/>
              <a:ext cx="5040560" cy="1003417"/>
            </a:xfrm>
            <a:prstGeom prst="rect">
              <a:avLst/>
            </a:prstGeom>
            <a:solidFill>
              <a:srgbClr val="FFFFFF"/>
            </a:solidFill>
            <a:ln w="0" cap="flat" cmpd="sng" algn="ctr">
              <a:noFill/>
              <a:prstDash val="solid"/>
              <a:miter lim="800000"/>
            </a:ln>
            <a:effectLst>
              <a:outerShdw blurRad="190500" sx="102000" sy="102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tx1">
                    <a:lumMod val="85000"/>
                    <a:lumOff val="15000"/>
                  </a:schemeClr>
                </a:solidFill>
                <a:effectLst/>
                <a:uLnTx/>
                <a:uFillTx/>
                <a:latin typeface="等线" panose="020F0502020204030204"/>
                <a:ea typeface="等线" panose="02010600030101010101" pitchFamily="2" charset="-122"/>
                <a:cs typeface="+mn-cs"/>
              </a:endParaRPr>
            </a:p>
          </p:txBody>
        </p:sp>
        <p:sp>
          <p:nvSpPr>
            <p:cNvPr id="27" name="内容占位符 2">
              <a:extLst>
                <a:ext uri="{FF2B5EF4-FFF2-40B4-BE49-F238E27FC236}">
                  <a16:creationId xmlns="" xmlns:a16="http://schemas.microsoft.com/office/drawing/2014/main" id="{CB47AB71-9372-4924-9873-7F79F98058D1}"/>
                </a:ext>
              </a:extLst>
            </p:cNvPr>
            <p:cNvSpPr txBox="1"/>
            <p:nvPr/>
          </p:nvSpPr>
          <p:spPr>
            <a:xfrm>
              <a:off x="6823137" y="3429648"/>
              <a:ext cx="4457439" cy="575416"/>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panose="05000000000000000000"/>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panose="05020102010507070707"/>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panose="05000000000000000000"/>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panose="05000000000000000000"/>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panose="05020102010507070707"/>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panose="05000000000000000000"/>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lvl="0" indent="0" fontAlgn="auto">
                <a:lnSpc>
                  <a:spcPct val="150000"/>
                </a:lnSpc>
                <a:spcAft>
                  <a:spcPts val="0"/>
                </a:spcAft>
                <a:buClr>
                  <a:srgbClr val="FE8637"/>
                </a:buClr>
                <a:buNone/>
                <a:defRPr/>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开放型经济新体制基本形成</a:t>
              </a:r>
              <a:endParaRPr kumimoji="0" lang="en-US" altLang="zh-CN" sz="20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endParaRPr>
            </a:p>
          </p:txBody>
        </p:sp>
        <p:sp>
          <p:nvSpPr>
            <p:cNvPr id="28" name="îṡlïďê">
              <a:extLst>
                <a:ext uri="{FF2B5EF4-FFF2-40B4-BE49-F238E27FC236}">
                  <a16:creationId xmlns="" xmlns:a16="http://schemas.microsoft.com/office/drawing/2014/main" id="{EEEDB566-778A-4DCD-B01A-1488841C6133}"/>
                </a:ext>
              </a:extLst>
            </p:cNvPr>
            <p:cNvSpPr/>
            <p:nvPr/>
          </p:nvSpPr>
          <p:spPr>
            <a:xfrm>
              <a:off x="6312025" y="3489610"/>
              <a:ext cx="353148" cy="353240"/>
            </a:xfrm>
            <a:prstGeom prst="roundRect">
              <a:avLst/>
            </a:prstGeom>
            <a:solidFill>
              <a:srgbClr val="F55159"/>
            </a:solidFill>
            <a:ln w="12700">
              <a:miter lim="400000"/>
            </a:ln>
          </p:spPr>
          <p:txBody>
            <a:bodyPr wrap="square" lIns="91440" tIns="45720" rIns="91440" bIns="45720" anchor="ctr">
              <a:normAutofit/>
            </a:bodyPr>
            <a:lstStyle/>
            <a:p>
              <a:pPr marL="0" marR="0" lvl="0" indent="0" algn="ctr" defTabSz="914400" eaLnBrk="1" fontAlgn="auto" latinLnBrk="0" hangingPunct="1">
                <a:lnSpc>
                  <a:spcPct val="100000"/>
                </a:lnSpc>
                <a:spcBef>
                  <a:spcPts val="0"/>
                </a:spcBef>
                <a:spcAft>
                  <a:spcPts val="0"/>
                </a:spcAft>
                <a:buClrTx/>
                <a:buSzTx/>
                <a:buFontTx/>
                <a:buNone/>
                <a:defRPr sz="1300"/>
              </a:pPr>
              <a:endParaRPr kumimoji="0" lang="en-US" sz="1300" b="0" i="0" u="none" strike="noStrike" kern="0" cap="none" spc="0" normalizeH="0" baseline="0" noProof="0" dirty="0">
                <a:ln>
                  <a:noFill/>
                </a:ln>
                <a:solidFill>
                  <a:schemeClr val="tx1">
                    <a:lumMod val="85000"/>
                    <a:lumOff val="15000"/>
                  </a:schemeClr>
                </a:solidFill>
                <a:effectLst/>
                <a:uLnTx/>
                <a:uFillTx/>
              </a:endParaRPr>
            </a:p>
          </p:txBody>
        </p:sp>
        <p:sp>
          <p:nvSpPr>
            <p:cNvPr id="41" name="矩形 40">
              <a:extLst>
                <a:ext uri="{FF2B5EF4-FFF2-40B4-BE49-F238E27FC236}">
                  <a16:creationId xmlns="" xmlns:a16="http://schemas.microsoft.com/office/drawing/2014/main" id="{10731A11-F3FA-41C8-A8F6-D2196D78DED6}"/>
                </a:ext>
              </a:extLst>
            </p:cNvPr>
            <p:cNvSpPr/>
            <p:nvPr/>
          </p:nvSpPr>
          <p:spPr>
            <a:xfrm>
              <a:off x="11514650" y="3162711"/>
              <a:ext cx="45719" cy="1003417"/>
            </a:xfrm>
            <a:prstGeom prst="rect">
              <a:avLst/>
            </a:prstGeom>
            <a:solidFill>
              <a:srgbClr val="F55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grpSp>
      <p:grpSp>
        <p:nvGrpSpPr>
          <p:cNvPr id="8" name="组合 7">
            <a:extLst>
              <a:ext uri="{FF2B5EF4-FFF2-40B4-BE49-F238E27FC236}">
                <a16:creationId xmlns="" xmlns:a16="http://schemas.microsoft.com/office/drawing/2014/main" id="{18DB0454-8C74-4FB8-80AF-B960FBFE7553}"/>
              </a:ext>
            </a:extLst>
          </p:cNvPr>
          <p:cNvGrpSpPr/>
          <p:nvPr/>
        </p:nvGrpSpPr>
        <p:grpSpPr>
          <a:xfrm>
            <a:off x="6318301" y="4405878"/>
            <a:ext cx="5242068" cy="1003417"/>
            <a:chOff x="6318301" y="4405878"/>
            <a:chExt cx="5242068" cy="1003417"/>
          </a:xfrm>
        </p:grpSpPr>
        <p:sp>
          <p:nvSpPr>
            <p:cNvPr id="34" name="矩形 33">
              <a:extLst>
                <a:ext uri="{FF2B5EF4-FFF2-40B4-BE49-F238E27FC236}">
                  <a16:creationId xmlns="" xmlns:a16="http://schemas.microsoft.com/office/drawing/2014/main" id="{F6F82C02-4CBD-4783-A865-E8135A1CC798}"/>
                </a:ext>
              </a:extLst>
            </p:cNvPr>
            <p:cNvSpPr/>
            <p:nvPr/>
          </p:nvSpPr>
          <p:spPr>
            <a:xfrm>
              <a:off x="6471966" y="4405878"/>
              <a:ext cx="5040560" cy="1003417"/>
            </a:xfrm>
            <a:prstGeom prst="rect">
              <a:avLst/>
            </a:prstGeom>
            <a:solidFill>
              <a:srgbClr val="FFFFFF"/>
            </a:solidFill>
            <a:ln w="0" cap="flat" cmpd="sng" algn="ctr">
              <a:noFill/>
              <a:prstDash val="solid"/>
              <a:miter lim="800000"/>
            </a:ln>
            <a:effectLst>
              <a:outerShdw blurRad="190500" sx="102000" sy="102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tx1">
                    <a:lumMod val="85000"/>
                    <a:lumOff val="15000"/>
                  </a:schemeClr>
                </a:solidFill>
                <a:effectLst/>
                <a:uLnTx/>
                <a:uFillTx/>
                <a:latin typeface="等线" panose="020F0502020204030204"/>
                <a:ea typeface="等线" panose="02010600030101010101" pitchFamily="2" charset="-122"/>
                <a:cs typeface="+mn-cs"/>
              </a:endParaRPr>
            </a:p>
          </p:txBody>
        </p:sp>
        <p:sp>
          <p:nvSpPr>
            <p:cNvPr id="35" name="内容占位符 2">
              <a:extLst>
                <a:ext uri="{FF2B5EF4-FFF2-40B4-BE49-F238E27FC236}">
                  <a16:creationId xmlns="" xmlns:a16="http://schemas.microsoft.com/office/drawing/2014/main" id="{891D82C9-1D74-4E18-A5B4-EF8D36B92CAF}"/>
                </a:ext>
              </a:extLst>
            </p:cNvPr>
            <p:cNvSpPr txBox="1"/>
            <p:nvPr/>
          </p:nvSpPr>
          <p:spPr>
            <a:xfrm>
              <a:off x="6823137" y="4655236"/>
              <a:ext cx="4457439" cy="575416"/>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panose="05000000000000000000"/>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panose="05020102010507070707"/>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panose="05000000000000000000"/>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panose="05000000000000000000"/>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panose="05020102010507070707"/>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panose="05000000000000000000"/>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fontAlgn="auto">
                <a:lnSpc>
                  <a:spcPct val="150000"/>
                </a:lnSpc>
                <a:spcAft>
                  <a:spcPts val="0"/>
                </a:spcAft>
                <a:buClr>
                  <a:srgbClr val="FE8637"/>
                </a:buClr>
                <a:buNone/>
                <a:defRPr/>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党的建设制度化水平显著提高</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endParaRPr>
            </a:p>
            <a:p>
              <a:pPr marL="0" lvl="0" indent="0" fontAlgn="auto">
                <a:lnSpc>
                  <a:spcPct val="150000"/>
                </a:lnSpc>
                <a:spcAft>
                  <a:spcPts val="0"/>
                </a:spcAft>
                <a:buClr>
                  <a:srgbClr val="FE8637"/>
                </a:buClr>
                <a:buNone/>
                <a:defRPr/>
              </a:pPr>
              <a:endParaRPr kumimoji="0" lang="en-US" altLang="zh-CN" sz="18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endParaRPr>
            </a:p>
          </p:txBody>
        </p:sp>
        <p:sp>
          <p:nvSpPr>
            <p:cNvPr id="36" name="îṡlïďê">
              <a:extLst>
                <a:ext uri="{FF2B5EF4-FFF2-40B4-BE49-F238E27FC236}">
                  <a16:creationId xmlns="" xmlns:a16="http://schemas.microsoft.com/office/drawing/2014/main" id="{C0155380-3ABE-40E8-9C34-2BC33F3C7406}"/>
                </a:ext>
              </a:extLst>
            </p:cNvPr>
            <p:cNvSpPr/>
            <p:nvPr/>
          </p:nvSpPr>
          <p:spPr>
            <a:xfrm>
              <a:off x="6318301" y="4731944"/>
              <a:ext cx="353148" cy="353240"/>
            </a:xfrm>
            <a:prstGeom prst="roundRect">
              <a:avLst/>
            </a:prstGeom>
            <a:solidFill>
              <a:srgbClr val="7B0309"/>
            </a:solidFill>
            <a:ln w="12700">
              <a:miter lim="400000"/>
            </a:ln>
          </p:spPr>
          <p:txBody>
            <a:bodyPr wrap="square" lIns="91440" tIns="45720" rIns="91440" bIns="45720" anchor="ctr">
              <a:normAutofit/>
            </a:bodyPr>
            <a:lstStyle/>
            <a:p>
              <a:pPr marL="0" marR="0" lvl="0" indent="0" algn="ctr" defTabSz="914400" eaLnBrk="1" fontAlgn="auto" latinLnBrk="0" hangingPunct="1">
                <a:lnSpc>
                  <a:spcPct val="100000"/>
                </a:lnSpc>
                <a:spcBef>
                  <a:spcPts val="0"/>
                </a:spcBef>
                <a:spcAft>
                  <a:spcPts val="0"/>
                </a:spcAft>
                <a:buClrTx/>
                <a:buSzTx/>
                <a:buFontTx/>
                <a:buNone/>
                <a:defRPr sz="1300"/>
              </a:pPr>
              <a:endParaRPr kumimoji="0" lang="en-US" sz="1300" b="0" i="0" u="none" strike="noStrike" kern="0" cap="none" spc="0" normalizeH="0" baseline="0" noProof="0" dirty="0">
                <a:ln>
                  <a:noFill/>
                </a:ln>
                <a:solidFill>
                  <a:schemeClr val="tx1">
                    <a:lumMod val="85000"/>
                    <a:lumOff val="15000"/>
                  </a:schemeClr>
                </a:solidFill>
                <a:effectLst/>
                <a:uLnTx/>
                <a:uFillTx/>
              </a:endParaRPr>
            </a:p>
          </p:txBody>
        </p:sp>
        <p:sp>
          <p:nvSpPr>
            <p:cNvPr id="42" name="矩形 41">
              <a:extLst>
                <a:ext uri="{FF2B5EF4-FFF2-40B4-BE49-F238E27FC236}">
                  <a16:creationId xmlns="" xmlns:a16="http://schemas.microsoft.com/office/drawing/2014/main" id="{18407C16-C15D-45C3-A7D3-BF6C5FA18082}"/>
                </a:ext>
              </a:extLst>
            </p:cNvPr>
            <p:cNvSpPr/>
            <p:nvPr/>
          </p:nvSpPr>
          <p:spPr>
            <a:xfrm>
              <a:off x="11514650" y="4405878"/>
              <a:ext cx="45719" cy="1003417"/>
            </a:xfrm>
            <a:prstGeom prst="rect">
              <a:avLst/>
            </a:prstGeom>
            <a:solidFill>
              <a:srgbClr val="7B0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9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400"/>
                            </p:stCondLst>
                            <p:childTnLst>
                              <p:par>
                                <p:cTn id="13" presetID="22" presetClass="entr" presetSubtype="8"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par>
                          <p:cTn id="16" fill="hold">
                            <p:stCondLst>
                              <p:cond delay="1900"/>
                            </p:stCondLst>
                            <p:childTnLst>
                              <p:par>
                                <p:cTn id="17" presetID="22" presetClass="entr" presetSubtype="8"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par>
                          <p:cTn id="20" fill="hold">
                            <p:stCondLst>
                              <p:cond delay="2400"/>
                            </p:stCondLst>
                            <p:childTnLst>
                              <p:par>
                                <p:cTn id="21" presetID="22" presetClass="entr" presetSubtype="8"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par>
                          <p:cTn id="24" fill="hold">
                            <p:stCondLst>
                              <p:cond delay="2900"/>
                            </p:stCondLst>
                            <p:childTnLst>
                              <p:par>
                                <p:cTn id="25" presetID="22" presetClass="entr" presetSubtype="8"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par>
                          <p:cTn id="28" fill="hold">
                            <p:stCondLst>
                              <p:cond delay="3400"/>
                            </p:stCondLst>
                            <p:childTnLst>
                              <p:par>
                                <p:cTn id="29" presetID="22" presetClass="entr" presetSubtype="8"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556" y="-1467544"/>
            <a:ext cx="12631236" cy="8424936"/>
          </a:xfrm>
          <a:prstGeom prst="rect">
            <a:avLst/>
          </a:prstGeom>
        </p:spPr>
      </p:pic>
      <p:grpSp>
        <p:nvGrpSpPr>
          <p:cNvPr id="2" name="组合 1">
            <a:extLst>
              <a:ext uri="{FF2B5EF4-FFF2-40B4-BE49-F238E27FC236}">
                <a16:creationId xmlns="" xmlns:a16="http://schemas.microsoft.com/office/drawing/2014/main" id="{AFA6BBA5-8D68-475F-B4F0-C2011ED791E8}"/>
              </a:ext>
            </a:extLst>
          </p:cNvPr>
          <p:cNvGrpSpPr/>
          <p:nvPr/>
        </p:nvGrpSpPr>
        <p:grpSpPr>
          <a:xfrm>
            <a:off x="-365244" y="3918134"/>
            <a:ext cx="12725940" cy="2319178"/>
            <a:chOff x="-365244" y="3918134"/>
            <a:chExt cx="12725940" cy="2319178"/>
          </a:xfrm>
        </p:grpSpPr>
        <p:sp>
          <p:nvSpPr>
            <p:cNvPr id="4" name="矩形 3"/>
            <p:cNvSpPr/>
            <p:nvPr/>
          </p:nvSpPr>
          <p:spPr>
            <a:xfrm>
              <a:off x="-365244" y="3918134"/>
              <a:ext cx="12725940" cy="2319178"/>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20">
              <a:extLst>
                <a:ext uri="{FF2B5EF4-FFF2-40B4-BE49-F238E27FC236}">
                  <a16:creationId xmlns="" xmlns:a16="http://schemas.microsoft.com/office/drawing/2014/main" id="{796818E6-215C-4BDF-BB62-ECE07B3FA478}"/>
                </a:ext>
              </a:extLst>
            </p:cNvPr>
            <p:cNvCxnSpPr/>
            <p:nvPr/>
          </p:nvCxnSpPr>
          <p:spPr>
            <a:xfrm>
              <a:off x="0" y="4178202"/>
              <a:ext cx="12192000" cy="0"/>
            </a:xfrm>
            <a:prstGeom prst="line">
              <a:avLst/>
            </a:prstGeom>
          </p:spPr>
          <p:style>
            <a:lnRef idx="1">
              <a:schemeClr val="accent3"/>
            </a:lnRef>
            <a:fillRef idx="0">
              <a:schemeClr val="accent3"/>
            </a:fillRef>
            <a:effectRef idx="0">
              <a:schemeClr val="accent3"/>
            </a:effectRef>
            <a:fontRef idx="minor">
              <a:schemeClr val="tx1"/>
            </a:fontRef>
          </p:style>
        </p:cxnSp>
        <p:grpSp>
          <p:nvGrpSpPr>
            <p:cNvPr id="22" name="组合 21">
              <a:extLst>
                <a:ext uri="{FF2B5EF4-FFF2-40B4-BE49-F238E27FC236}">
                  <a16:creationId xmlns="" xmlns:a16="http://schemas.microsoft.com/office/drawing/2014/main" id="{FBC37AF4-1384-4674-ADF3-27D1CEDF1F6D}"/>
                </a:ext>
              </a:extLst>
            </p:cNvPr>
            <p:cNvGrpSpPr/>
            <p:nvPr/>
          </p:nvGrpSpPr>
          <p:grpSpPr>
            <a:xfrm>
              <a:off x="3368086" y="4108532"/>
              <a:ext cx="241545" cy="241545"/>
              <a:chOff x="3023010" y="4215296"/>
              <a:chExt cx="241545" cy="241545"/>
            </a:xfrm>
          </p:grpSpPr>
          <p:sp>
            <p:nvSpPr>
              <p:cNvPr id="23" name="椭圆 22">
                <a:extLst>
                  <a:ext uri="{FF2B5EF4-FFF2-40B4-BE49-F238E27FC236}">
                    <a16:creationId xmlns="" xmlns:a16="http://schemas.microsoft.com/office/drawing/2014/main" id="{D0590947-2276-4FBA-8FC9-EF9F39025282}"/>
                  </a:ext>
                </a:extLst>
              </p:cNvPr>
              <p:cNvSpPr/>
              <p:nvPr/>
            </p:nvSpPr>
            <p:spPr>
              <a:xfrm>
                <a:off x="3023010" y="4215296"/>
                <a:ext cx="241545" cy="241545"/>
              </a:xfrm>
              <a:prstGeom prst="ellipse">
                <a:avLst/>
              </a:prstGeom>
              <a:solidFill>
                <a:srgbClr val="C000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a:extLst>
                  <a:ext uri="{FF2B5EF4-FFF2-40B4-BE49-F238E27FC236}">
                    <a16:creationId xmlns="" xmlns:a16="http://schemas.microsoft.com/office/drawing/2014/main" id="{0DF9205A-C091-405A-B84D-9D59273DD65F}"/>
                  </a:ext>
                </a:extLst>
              </p:cNvPr>
              <p:cNvSpPr/>
              <p:nvPr/>
            </p:nvSpPr>
            <p:spPr>
              <a:xfrm>
                <a:off x="3083451" y="4275737"/>
                <a:ext cx="120662" cy="12066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 name="组合 24">
              <a:extLst>
                <a:ext uri="{FF2B5EF4-FFF2-40B4-BE49-F238E27FC236}">
                  <a16:creationId xmlns="" xmlns:a16="http://schemas.microsoft.com/office/drawing/2014/main" id="{5F1FB241-8CCD-4C92-AF7A-095656BF3D67}"/>
                </a:ext>
              </a:extLst>
            </p:cNvPr>
            <p:cNvGrpSpPr/>
            <p:nvPr/>
          </p:nvGrpSpPr>
          <p:grpSpPr>
            <a:xfrm>
              <a:off x="8735967" y="4053677"/>
              <a:ext cx="241545" cy="241545"/>
              <a:chOff x="3023010" y="4215296"/>
              <a:chExt cx="241545" cy="241545"/>
            </a:xfrm>
          </p:grpSpPr>
          <p:sp>
            <p:nvSpPr>
              <p:cNvPr id="26" name="椭圆 25">
                <a:extLst>
                  <a:ext uri="{FF2B5EF4-FFF2-40B4-BE49-F238E27FC236}">
                    <a16:creationId xmlns="" xmlns:a16="http://schemas.microsoft.com/office/drawing/2014/main" id="{D21AB5E4-0A8F-4900-88A4-34FB4E83AA8D}"/>
                  </a:ext>
                </a:extLst>
              </p:cNvPr>
              <p:cNvSpPr/>
              <p:nvPr/>
            </p:nvSpPr>
            <p:spPr>
              <a:xfrm>
                <a:off x="3023010" y="4215296"/>
                <a:ext cx="241545" cy="241545"/>
              </a:xfrm>
              <a:prstGeom prst="ellipse">
                <a:avLst/>
              </a:prstGeom>
              <a:solidFill>
                <a:srgbClr val="C000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a:extLst>
                  <a:ext uri="{FF2B5EF4-FFF2-40B4-BE49-F238E27FC236}">
                    <a16:creationId xmlns="" xmlns:a16="http://schemas.microsoft.com/office/drawing/2014/main" id="{56E4A90B-0D7B-48B3-AE1A-AB2958765C66}"/>
                  </a:ext>
                </a:extLst>
              </p:cNvPr>
              <p:cNvSpPr/>
              <p:nvPr/>
            </p:nvSpPr>
            <p:spPr>
              <a:xfrm>
                <a:off x="3083451" y="4275737"/>
                <a:ext cx="120662" cy="12066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8" name="矩形 7"/>
          <p:cNvSpPr/>
          <p:nvPr/>
        </p:nvSpPr>
        <p:spPr>
          <a:xfrm>
            <a:off x="839416" y="4370328"/>
            <a:ext cx="5256583" cy="1938992"/>
          </a:xfrm>
          <a:prstGeom prst="rect">
            <a:avLst/>
          </a:prstGeom>
        </p:spPr>
        <p:txBody>
          <a:bodyPr wrap="square">
            <a:spAutoFit/>
          </a:bodyPr>
          <a:lstStyle/>
          <a:p>
            <a:pPr indent="457200" algn="just" eaLnBrk="1" hangingPunct="1">
              <a:lnSpc>
                <a:spcPct val="150000"/>
              </a:lnSpc>
              <a:defRPr/>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 从现在到</a:t>
            </a: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2020</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年，是全面建成小康社会决胜</a:t>
            </a:r>
            <a:r>
              <a:rPr lang="zh-CN" altLang="en-US" sz="2000">
                <a:solidFill>
                  <a:schemeClr val="tx1">
                    <a:lumMod val="85000"/>
                    <a:lumOff val="15000"/>
                  </a:schemeClr>
                </a:solidFill>
                <a:latin typeface="微软雅黑" panose="020B0503020204020204" pitchFamily="34" charset="-122"/>
                <a:ea typeface="微软雅黑" panose="020B0503020204020204" pitchFamily="34" charset="-122"/>
              </a:rPr>
              <a:t>期。从</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党的十九大到党的二十大，是“两个一百年”奋斗目标的历史交汇期。</a:t>
            </a:r>
          </a:p>
          <a:p>
            <a:pPr indent="457200" algn="just" eaLnBrk="1" hangingPunct="1">
              <a:lnSpc>
                <a:spcPct val="150000"/>
              </a:lnSpc>
              <a:defRPr/>
            </a:pPr>
            <a:endPar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5" name="矩形 14"/>
          <p:cNvSpPr/>
          <p:nvPr/>
        </p:nvSpPr>
        <p:spPr>
          <a:xfrm>
            <a:off x="6456040" y="4370328"/>
            <a:ext cx="4835424" cy="1892826"/>
          </a:xfrm>
          <a:prstGeom prst="rect">
            <a:avLst/>
          </a:prstGeom>
        </p:spPr>
        <p:txBody>
          <a:bodyPr wrap="square">
            <a:spAutoFit/>
          </a:bodyPr>
          <a:lstStyle/>
          <a:p>
            <a:pPr indent="457200" algn="just" eaLnBrk="1" hangingPunct="1">
              <a:lnSpc>
                <a:spcPct val="150000"/>
              </a:lnSpc>
              <a:defRPr/>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 全面建成小康社会，必须考虑更长远时期的发展要求，为实现第二个百年奋斗目标奠定更为牢固的基础。</a:t>
            </a:r>
          </a:p>
          <a:p>
            <a:pPr indent="457200" algn="just" eaLnBrk="1" hangingPunct="1">
              <a:lnSpc>
                <a:spcPct val="150000"/>
              </a:lnSpc>
              <a:defRPr/>
            </a:pP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iterate type="wd">
                                    <p:tmPct val="10000"/>
                                  </p:iterate>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2850"/>
                            </p:stCondLst>
                            <p:childTnLst>
                              <p:par>
                                <p:cTn id="14" presetID="10" presetClass="entr" presetSubtype="0" fill="hold" grpId="0" nodeType="afterEffect">
                                  <p:stCondLst>
                                    <p:cond delay="0"/>
                                  </p:stCondLst>
                                  <p:iterate type="wd">
                                    <p:tmPct val="10000"/>
                                  </p:iterate>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TextBox 102"/>
          <p:cNvSpPr txBox="1">
            <a:spLocks noChangeArrowheads="1"/>
          </p:cNvSpPr>
          <p:nvPr/>
        </p:nvSpPr>
        <p:spPr bwMode="auto">
          <a:xfrm>
            <a:off x="3071664" y="1900818"/>
            <a:ext cx="6413500" cy="58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9" rIns="91436" bIns="45719" anchor="ctr">
            <a:spAutoFit/>
          </a:bodyPr>
          <a:lstStyle>
            <a:lvl1pPr defTabSz="1828800">
              <a:defRPr sz="3600">
                <a:solidFill>
                  <a:srgbClr val="000000"/>
                </a:solidFill>
                <a:latin typeface="Helvetica" panose="020B0604020202020204" pitchFamily="34" charset="0"/>
                <a:sym typeface="Helvetica" panose="020B0604020202020204" pitchFamily="34" charset="0"/>
              </a:defRPr>
            </a:lvl1pPr>
            <a:lvl2pPr defTabSz="1828800">
              <a:defRPr sz="3600">
                <a:solidFill>
                  <a:srgbClr val="000000"/>
                </a:solidFill>
                <a:latin typeface="Helvetica" panose="020B0604020202020204" pitchFamily="34" charset="0"/>
                <a:sym typeface="Helvetica" panose="020B0604020202020204" pitchFamily="34" charset="0"/>
              </a:defRPr>
            </a:lvl2pPr>
            <a:lvl3pPr defTabSz="1828800">
              <a:defRPr sz="3600">
                <a:solidFill>
                  <a:srgbClr val="000000"/>
                </a:solidFill>
                <a:latin typeface="Helvetica" panose="020B0604020202020204" pitchFamily="34" charset="0"/>
                <a:sym typeface="Helvetica" panose="020B0604020202020204" pitchFamily="34" charset="0"/>
              </a:defRPr>
            </a:lvl3pPr>
            <a:lvl4pPr defTabSz="1828800">
              <a:defRPr sz="3600">
                <a:solidFill>
                  <a:srgbClr val="000000"/>
                </a:solidFill>
                <a:latin typeface="Helvetica" panose="020B0604020202020204" pitchFamily="34" charset="0"/>
                <a:sym typeface="Helvetica" panose="020B0604020202020204" pitchFamily="34" charset="0"/>
              </a:defRPr>
            </a:lvl4pPr>
            <a:lvl5pPr defTabSz="1828800">
              <a:defRPr sz="3600">
                <a:solidFill>
                  <a:srgbClr val="000000"/>
                </a:solidFill>
                <a:latin typeface="Helvetica" panose="020B0604020202020204" pitchFamily="34" charset="0"/>
                <a:sym typeface="Helvetica" panose="020B0604020202020204" pitchFamily="34" charset="0"/>
              </a:defRPr>
            </a:lvl5pPr>
            <a:lvl6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6pPr>
            <a:lvl7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7pPr>
            <a:lvl8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8pPr>
            <a:lvl9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9pPr>
          </a:lstStyle>
          <a:p>
            <a:pPr algn="ctr" eaLnBrk="1" hangingPunct="1">
              <a:buFont typeface="Arial" panose="020B0604020202020204" pitchFamily="34" charset="0"/>
              <a:buNone/>
              <a:defRPr/>
            </a:pPr>
            <a:r>
              <a:rPr lang="zh-CN" altLang="en-US" sz="3200" b="1" dirty="0">
                <a:solidFill>
                  <a:srgbClr val="C00000"/>
                </a:solidFill>
                <a:latin typeface="微软雅黑" panose="020B0503020204020204" pitchFamily="34" charset="-122"/>
                <a:ea typeface="微软雅黑" panose="020B0503020204020204" pitchFamily="34" charset="-122"/>
              </a:rPr>
              <a:t>三、全面小康是全面发展的小康</a:t>
            </a:r>
          </a:p>
        </p:txBody>
      </p:sp>
      <p:sp>
        <p:nvSpPr>
          <p:cNvPr id="3" name="文本框 2"/>
          <p:cNvSpPr txBox="1"/>
          <p:nvPr/>
        </p:nvSpPr>
        <p:spPr>
          <a:xfrm>
            <a:off x="3362089" y="2932250"/>
            <a:ext cx="5832649" cy="646331"/>
          </a:xfrm>
          <a:prstGeom prst="rect">
            <a:avLst/>
          </a:prstGeom>
          <a:noFill/>
        </p:spPr>
        <p:txBody>
          <a:bodyPr wrap="square" rtlCol="0">
            <a:spAutoFit/>
          </a:bodyPr>
          <a:lstStyle/>
          <a:p>
            <a:pPr algn="ctr"/>
            <a:r>
              <a:rPr lang="zh-CN" altLang="en-US" sz="3600" b="1" dirty="0">
                <a:solidFill>
                  <a:schemeClr val="tx1">
                    <a:lumMod val="85000"/>
                    <a:lumOff val="15000"/>
                  </a:schemeClr>
                </a:solidFill>
                <a:latin typeface="华文新魏" panose="02010800040101010101" pitchFamily="2" charset="-122"/>
                <a:ea typeface="华文新魏" panose="02010800040101010101" pitchFamily="2" charset="-122"/>
              </a:rPr>
              <a:t>千钧将一羽，轻重在平衡</a:t>
            </a:r>
          </a:p>
        </p:txBody>
      </p:sp>
      <p:cxnSp>
        <p:nvCxnSpPr>
          <p:cNvPr id="6" name="直接箭头连接符 5">
            <a:extLst>
              <a:ext uri="{FF2B5EF4-FFF2-40B4-BE49-F238E27FC236}">
                <a16:creationId xmlns="" xmlns:a16="http://schemas.microsoft.com/office/drawing/2014/main" id="{AF2697AE-8CF9-4C1B-9BE6-E6A24AD526DC}"/>
              </a:ext>
            </a:extLst>
          </p:cNvPr>
          <p:cNvCxnSpPr>
            <a:cxnSpLocks/>
          </p:cNvCxnSpPr>
          <p:nvPr/>
        </p:nvCxnSpPr>
        <p:spPr>
          <a:xfrm>
            <a:off x="1055440" y="2708920"/>
            <a:ext cx="10081120" cy="0"/>
          </a:xfrm>
          <a:prstGeom prst="straightConnector1">
            <a:avLst/>
          </a:prstGeom>
          <a:ln w="12700">
            <a:solidFill>
              <a:srgbClr val="C00000"/>
            </a:solidFill>
            <a:headEnd type="diamond"/>
            <a:tailEnd type="diamon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188"/>
                                        </p:tgtEl>
                                        <p:attrNameLst>
                                          <p:attrName>style.visibility</p:attrName>
                                        </p:attrNameLst>
                                      </p:cBhvr>
                                      <p:to>
                                        <p:strVal val="visible"/>
                                      </p:to>
                                    </p:set>
                                    <p:animEffect transition="in" filter="fade">
                                      <p:cBhvr>
                                        <p:cTn id="7" dur="500"/>
                                        <p:tgtEl>
                                          <p:spTgt spid="188"/>
                                        </p:tgtEl>
                                      </p:cBhvr>
                                    </p:animEffect>
                                  </p:childTnLst>
                                </p:cTn>
                              </p:par>
                            </p:childTnLst>
                          </p:cTn>
                        </p:par>
                        <p:par>
                          <p:cTn id="8" fill="hold">
                            <p:stCondLst>
                              <p:cond delay="9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par>
                          <p:cTn id="12" fill="hold">
                            <p:stCondLst>
                              <p:cond delay="14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4680" y="1988840"/>
            <a:ext cx="12192000" cy="923330"/>
          </a:xfrm>
          <a:prstGeom prst="rect">
            <a:avLst/>
          </a:prstGeom>
          <a:noFill/>
        </p:spPr>
        <p:txBody>
          <a:bodyPr wrap="square" rtlCol="0">
            <a:spAutoFit/>
          </a:bodyPr>
          <a:lstStyle/>
          <a:p>
            <a:pPr algn="ctr"/>
            <a:r>
              <a:rPr lang="zh-CN" altLang="en-US" dirty="0"/>
              <a:t> </a:t>
            </a:r>
            <a:r>
              <a:rPr lang="zh-CN" altLang="en-US" sz="2800" dirty="0">
                <a:solidFill>
                  <a:schemeClr val="tx1">
                    <a:lumMod val="85000"/>
                    <a:lumOff val="15000"/>
                  </a:schemeClr>
                </a:solidFill>
                <a:latin typeface="微软雅黑" panose="020B0503020204020204" pitchFamily="34" charset="-122"/>
                <a:ea typeface="微软雅黑" panose="020B0503020204020204" pitchFamily="34" charset="-122"/>
              </a:rPr>
              <a:t>全面建成</a:t>
            </a:r>
            <a:r>
              <a:rPr lang="zh-CN" altLang="en-US" sz="5400" dirty="0">
                <a:solidFill>
                  <a:schemeClr val="tx1">
                    <a:lumMod val="85000"/>
                    <a:lumOff val="15000"/>
                  </a:schemeClr>
                </a:solidFill>
                <a:latin typeface="华文新魏" panose="02010800040101010101" pitchFamily="2" charset="-122"/>
                <a:ea typeface="华文新魏" panose="02010800040101010101" pitchFamily="2" charset="-122"/>
              </a:rPr>
              <a:t>小康</a:t>
            </a:r>
            <a:r>
              <a:rPr lang="zh-CN" altLang="en-US" sz="2800" dirty="0">
                <a:solidFill>
                  <a:schemeClr val="tx1">
                    <a:lumMod val="85000"/>
                    <a:lumOff val="15000"/>
                  </a:schemeClr>
                </a:solidFill>
                <a:latin typeface="微软雅黑" panose="020B0503020204020204" pitchFamily="34" charset="-122"/>
                <a:ea typeface="微软雅黑" panose="020B0503020204020204" pitchFamily="34" charset="-122"/>
              </a:rPr>
              <a:t>社会，更重要、更难做到的是</a:t>
            </a:r>
            <a:r>
              <a:rPr lang="zh-CN" altLang="en-US" sz="4400" dirty="0">
                <a:solidFill>
                  <a:srgbClr val="C00000"/>
                </a:solidFill>
                <a:latin typeface="华文新魏" panose="02010800040101010101" pitchFamily="2" charset="-122"/>
                <a:ea typeface="华文新魏" panose="02010800040101010101" pitchFamily="2" charset="-122"/>
              </a:rPr>
              <a:t>“全面”</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18" name="组合 17">
            <a:extLst>
              <a:ext uri="{FF2B5EF4-FFF2-40B4-BE49-F238E27FC236}">
                <a16:creationId xmlns="" xmlns:a16="http://schemas.microsoft.com/office/drawing/2014/main" id="{E58F15BE-AFAA-41C7-926D-ED4C0828A359}"/>
              </a:ext>
            </a:extLst>
          </p:cNvPr>
          <p:cNvGrpSpPr/>
          <p:nvPr/>
        </p:nvGrpSpPr>
        <p:grpSpPr>
          <a:xfrm>
            <a:off x="1199456" y="2912170"/>
            <a:ext cx="3710484" cy="2173014"/>
            <a:chOff x="1199456" y="2912170"/>
            <a:chExt cx="3710484" cy="2173014"/>
          </a:xfrm>
        </p:grpSpPr>
        <p:grpSp>
          <p:nvGrpSpPr>
            <p:cNvPr id="11" name="组合 10">
              <a:extLst>
                <a:ext uri="{FF2B5EF4-FFF2-40B4-BE49-F238E27FC236}">
                  <a16:creationId xmlns="" xmlns:a16="http://schemas.microsoft.com/office/drawing/2014/main" id="{37B8DC4F-73CE-4E82-B019-93730DDB24FC}"/>
                </a:ext>
              </a:extLst>
            </p:cNvPr>
            <p:cNvGrpSpPr/>
            <p:nvPr/>
          </p:nvGrpSpPr>
          <p:grpSpPr>
            <a:xfrm>
              <a:off x="1199456" y="4244138"/>
              <a:ext cx="3710484" cy="841046"/>
              <a:chOff x="1199456" y="4100122"/>
              <a:chExt cx="3710484" cy="841046"/>
            </a:xfrm>
          </p:grpSpPr>
          <p:sp>
            <p:nvSpPr>
              <p:cNvPr id="3" name="矩形: 圆角 2">
                <a:extLst>
                  <a:ext uri="{FF2B5EF4-FFF2-40B4-BE49-F238E27FC236}">
                    <a16:creationId xmlns="" xmlns:a16="http://schemas.microsoft.com/office/drawing/2014/main" id="{608F8A60-CF4B-4882-929F-E4EBAE97B807}"/>
                  </a:ext>
                </a:extLst>
              </p:cNvPr>
              <p:cNvSpPr/>
              <p:nvPr/>
            </p:nvSpPr>
            <p:spPr>
              <a:xfrm>
                <a:off x="1525564" y="4100122"/>
                <a:ext cx="3384376" cy="625022"/>
              </a:xfrm>
              <a:prstGeom prst="roundRect">
                <a:avLst>
                  <a:gd name="adj" fmla="val 50000"/>
                </a:avLst>
              </a:prstGeom>
              <a:solidFill>
                <a:srgbClr val="A400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199456" y="4226742"/>
                <a:ext cx="3489732" cy="714426"/>
              </a:xfrm>
              <a:prstGeom prst="rect">
                <a:avLst/>
              </a:prstGeom>
            </p:spPr>
            <p:txBody>
              <a:bodyPr wrap="square">
                <a:spAutoFit/>
              </a:bodyPr>
              <a:lstStyle/>
              <a:p>
                <a:pPr indent="457200" algn="ctr">
                  <a:lnSpc>
                    <a:spcPts val="2500"/>
                  </a:lnSpc>
                  <a:defRPr/>
                </a:pPr>
                <a:r>
                  <a:rPr lang="zh-CN" altLang="en-US" sz="2000" b="1" dirty="0">
                    <a:solidFill>
                      <a:schemeClr val="bg1"/>
                    </a:solidFill>
                    <a:latin typeface="微软雅黑" panose="020B0503020204020204" pitchFamily="34" charset="-122"/>
                    <a:ea typeface="微软雅黑" panose="020B0503020204020204" pitchFamily="34" charset="-122"/>
                  </a:rPr>
                  <a:t>“小康”</a:t>
                </a:r>
                <a:r>
                  <a:rPr lang="zh-CN" altLang="en-US" sz="2000" dirty="0">
                    <a:solidFill>
                      <a:schemeClr val="bg1"/>
                    </a:solidFill>
                    <a:latin typeface="微软雅黑" panose="020B0503020204020204" pitchFamily="34" charset="-122"/>
                    <a:ea typeface="微软雅黑" panose="020B0503020204020204" pitchFamily="34" charset="-122"/>
                  </a:rPr>
                  <a:t>讲的是发展水平</a:t>
                </a:r>
              </a:p>
              <a:p>
                <a:pPr indent="457200" algn="just">
                  <a:lnSpc>
                    <a:spcPts val="2500"/>
                  </a:lnSpc>
                  <a:defRPr/>
                </a:pP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cxnSp>
          <p:nvCxnSpPr>
            <p:cNvPr id="10" name="直接箭头连接符 9">
              <a:extLst>
                <a:ext uri="{FF2B5EF4-FFF2-40B4-BE49-F238E27FC236}">
                  <a16:creationId xmlns="" xmlns:a16="http://schemas.microsoft.com/office/drawing/2014/main" id="{E868F391-F1BE-49A3-8E71-933793030A37}"/>
                </a:ext>
              </a:extLst>
            </p:cNvPr>
            <p:cNvCxnSpPr>
              <a:cxnSpLocks/>
            </p:cNvCxnSpPr>
            <p:nvPr/>
          </p:nvCxnSpPr>
          <p:spPr>
            <a:xfrm>
              <a:off x="3215680" y="2912170"/>
              <a:ext cx="0" cy="118795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 name="组合 18">
            <a:extLst>
              <a:ext uri="{FF2B5EF4-FFF2-40B4-BE49-F238E27FC236}">
                <a16:creationId xmlns="" xmlns:a16="http://schemas.microsoft.com/office/drawing/2014/main" id="{BCD76FB4-52FC-467E-B7D5-41859283098C}"/>
              </a:ext>
            </a:extLst>
          </p:cNvPr>
          <p:cNvGrpSpPr/>
          <p:nvPr/>
        </p:nvGrpSpPr>
        <p:grpSpPr>
          <a:xfrm>
            <a:off x="6528048" y="2912170"/>
            <a:ext cx="4498684" cy="2101006"/>
            <a:chOff x="6528048" y="2912170"/>
            <a:chExt cx="4498684" cy="2101006"/>
          </a:xfrm>
        </p:grpSpPr>
        <p:grpSp>
          <p:nvGrpSpPr>
            <p:cNvPr id="16" name="组合 15">
              <a:extLst>
                <a:ext uri="{FF2B5EF4-FFF2-40B4-BE49-F238E27FC236}">
                  <a16:creationId xmlns="" xmlns:a16="http://schemas.microsoft.com/office/drawing/2014/main" id="{C8DE2838-8E7B-4028-9F47-F245FA66A666}"/>
                </a:ext>
              </a:extLst>
            </p:cNvPr>
            <p:cNvGrpSpPr/>
            <p:nvPr/>
          </p:nvGrpSpPr>
          <p:grpSpPr>
            <a:xfrm>
              <a:off x="6528048" y="3997513"/>
              <a:ext cx="4498684" cy="1015663"/>
              <a:chOff x="6997916" y="4092571"/>
              <a:chExt cx="4498684" cy="1015663"/>
            </a:xfrm>
          </p:grpSpPr>
          <p:sp>
            <p:nvSpPr>
              <p:cNvPr id="9" name="矩形: 圆角 8">
                <a:extLst>
                  <a:ext uri="{FF2B5EF4-FFF2-40B4-BE49-F238E27FC236}">
                    <a16:creationId xmlns="" xmlns:a16="http://schemas.microsoft.com/office/drawing/2014/main" id="{9B8F6FAF-A84D-4613-9D48-018C39303FD8}"/>
                  </a:ext>
                </a:extLst>
              </p:cNvPr>
              <p:cNvSpPr/>
              <p:nvPr/>
            </p:nvSpPr>
            <p:spPr>
              <a:xfrm>
                <a:off x="6997916" y="4100122"/>
                <a:ext cx="4498684" cy="1008112"/>
              </a:xfrm>
              <a:prstGeom prst="roundRect">
                <a:avLst>
                  <a:gd name="adj" fmla="val 50000"/>
                </a:avLst>
              </a:prstGeom>
              <a:solidFill>
                <a:srgbClr val="A400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7243348" y="4092571"/>
                <a:ext cx="4201144" cy="1015663"/>
              </a:xfrm>
              <a:prstGeom prst="rect">
                <a:avLst/>
              </a:prstGeom>
            </p:spPr>
            <p:txBody>
              <a:bodyPr wrap="square">
                <a:spAutoFit/>
              </a:bodyPr>
              <a:lstStyle/>
              <a:p>
                <a:pPr indent="457200" algn="just">
                  <a:lnSpc>
                    <a:spcPct val="150000"/>
                  </a:lnSpc>
                  <a:defRPr/>
                </a:pPr>
                <a:r>
                  <a:rPr lang="zh-CN" altLang="en-US" sz="2000" b="1" dirty="0">
                    <a:solidFill>
                      <a:schemeClr val="bg1"/>
                    </a:solidFill>
                    <a:latin typeface="微软雅黑" panose="020B0503020204020204" pitchFamily="34" charset="-122"/>
                    <a:ea typeface="微软雅黑" panose="020B0503020204020204" pitchFamily="34" charset="-122"/>
                  </a:rPr>
                  <a:t>“全面”</a:t>
                </a:r>
                <a:r>
                  <a:rPr lang="zh-CN" altLang="en-US" sz="2000" dirty="0">
                    <a:solidFill>
                      <a:schemeClr val="bg1"/>
                    </a:solidFill>
                    <a:latin typeface="微软雅黑" panose="020B0503020204020204" pitchFamily="34" charset="-122"/>
                    <a:ea typeface="微软雅黑" panose="020B0503020204020204" pitchFamily="34" charset="-122"/>
                  </a:rPr>
                  <a:t>讲的是发展的平衡性、协调性、可持续性</a:t>
                </a:r>
              </a:p>
            </p:txBody>
          </p:sp>
        </p:grpSp>
        <p:cxnSp>
          <p:nvCxnSpPr>
            <p:cNvPr id="13" name="直接箭头连接符 12">
              <a:extLst>
                <a:ext uri="{FF2B5EF4-FFF2-40B4-BE49-F238E27FC236}">
                  <a16:creationId xmlns="" xmlns:a16="http://schemas.microsoft.com/office/drawing/2014/main" id="{FE6CE40C-3162-4806-93BD-4170F28F7930}"/>
                </a:ext>
              </a:extLst>
            </p:cNvPr>
            <p:cNvCxnSpPr>
              <a:cxnSpLocks/>
            </p:cNvCxnSpPr>
            <p:nvPr/>
          </p:nvCxnSpPr>
          <p:spPr>
            <a:xfrm>
              <a:off x="9624392" y="2912170"/>
              <a:ext cx="0" cy="96165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150"/>
                            </p:stCondLst>
                            <p:childTnLst>
                              <p:par>
                                <p:cTn id="9" presetID="22" presetClass="entr" presetSubtype="1"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up)">
                                      <p:cBhvr>
                                        <p:cTn id="11" dur="500"/>
                                        <p:tgtEl>
                                          <p:spTgt spid="18"/>
                                        </p:tgtEl>
                                      </p:cBhvr>
                                    </p:animEffect>
                                  </p:childTnLst>
                                </p:cTn>
                              </p:par>
                            </p:childTnLst>
                          </p:cTn>
                        </p:par>
                        <p:par>
                          <p:cTn id="12" fill="hold">
                            <p:stCondLst>
                              <p:cond delay="1650"/>
                            </p:stCondLst>
                            <p:childTnLst>
                              <p:par>
                                <p:cTn id="13" presetID="22" presetClass="entr" presetSubtype="1"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up)">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7" name="矩形 116"/>
          <p:cNvSpPr>
            <a:spLocks noChangeArrowheads="1"/>
          </p:cNvSpPr>
          <p:nvPr/>
        </p:nvSpPr>
        <p:spPr bwMode="auto">
          <a:xfrm>
            <a:off x="5941141" y="2205741"/>
            <a:ext cx="4789887"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spcBef>
                <a:spcPct val="0"/>
              </a:spcBef>
              <a:buNone/>
            </a:pPr>
            <a:r>
              <a:rPr lang="zh-CN" altLang="en-US" sz="2000" dirty="0">
                <a:solidFill>
                  <a:schemeClr val="tx1">
                    <a:lumMod val="85000"/>
                    <a:lumOff val="15000"/>
                  </a:schemeClr>
                </a:solidFill>
                <a:latin typeface="Helvetica" panose="020B0604020202020204" pitchFamily="34" charset="0"/>
                <a:ea typeface="微软雅黑" panose="020B0503020204020204" pitchFamily="34" charset="-122"/>
              </a:rPr>
              <a:t> 全面小康是“</a:t>
            </a:r>
            <a:r>
              <a:rPr lang="zh-CN" altLang="en-US" sz="2000" b="1" dirty="0">
                <a:solidFill>
                  <a:srgbClr val="C00000"/>
                </a:solidFill>
                <a:latin typeface="Helvetica" panose="020B0604020202020204" pitchFamily="34" charset="0"/>
                <a:ea typeface="微软雅黑" panose="020B0503020204020204" pitchFamily="34" charset="-122"/>
              </a:rPr>
              <a:t>五位一体</a:t>
            </a:r>
            <a:r>
              <a:rPr lang="zh-CN" altLang="en-US" sz="2000" dirty="0">
                <a:solidFill>
                  <a:schemeClr val="tx1">
                    <a:lumMod val="85000"/>
                    <a:lumOff val="15000"/>
                  </a:schemeClr>
                </a:solidFill>
                <a:latin typeface="Helvetica" panose="020B0604020202020204" pitchFamily="34" charset="0"/>
                <a:ea typeface="微软雅黑" panose="020B0503020204020204" pitchFamily="34" charset="-122"/>
              </a:rPr>
              <a:t>”全面进步的小康。</a:t>
            </a:r>
          </a:p>
          <a:p>
            <a:pPr algn="just" eaLnBrk="1" hangingPunct="1">
              <a:lnSpc>
                <a:spcPct val="150000"/>
              </a:lnSpc>
              <a:spcBef>
                <a:spcPct val="0"/>
              </a:spcBef>
              <a:buNone/>
            </a:pPr>
            <a:r>
              <a:rPr lang="zh-CN" altLang="en-US" sz="2000" dirty="0">
                <a:solidFill>
                  <a:schemeClr val="tx1">
                    <a:lumMod val="85000"/>
                    <a:lumOff val="15000"/>
                  </a:schemeClr>
                </a:solidFill>
                <a:latin typeface="Helvetica" panose="020B0604020202020204" pitchFamily="34" charset="0"/>
                <a:ea typeface="微软雅黑" panose="020B0503020204020204" pitchFamily="34" charset="-122"/>
              </a:rPr>
              <a:t> 全面小康社会要求经济持续健康发展，人民民主不断扩大，文化软实力显著增强，人民生活水平全面提高，资源节约型、环境友好型社会建设取得重大进展。</a:t>
            </a:r>
          </a:p>
        </p:txBody>
      </p:sp>
      <p:grpSp>
        <p:nvGrpSpPr>
          <p:cNvPr id="2" name="组合 1">
            <a:extLst>
              <a:ext uri="{FF2B5EF4-FFF2-40B4-BE49-F238E27FC236}">
                <a16:creationId xmlns="" xmlns:a16="http://schemas.microsoft.com/office/drawing/2014/main" id="{3B78A807-4B0A-4AF2-A830-90C76C558B36}"/>
              </a:ext>
            </a:extLst>
          </p:cNvPr>
          <p:cNvGrpSpPr/>
          <p:nvPr/>
        </p:nvGrpSpPr>
        <p:grpSpPr>
          <a:xfrm>
            <a:off x="1460972" y="1704634"/>
            <a:ext cx="3883554" cy="3740590"/>
            <a:chOff x="1460972" y="1704634"/>
            <a:chExt cx="3883554" cy="3740590"/>
          </a:xfrm>
        </p:grpSpPr>
        <p:sp>
          <p:nvSpPr>
            <p:cNvPr id="21" name="ïṧļïde">
              <a:extLst>
                <a:ext uri="{FF2B5EF4-FFF2-40B4-BE49-F238E27FC236}">
                  <a16:creationId xmlns="" xmlns:a16="http://schemas.microsoft.com/office/drawing/2014/main" id="{5165AD5F-AFED-48EF-A571-04B0B262AC97}"/>
                </a:ext>
              </a:extLst>
            </p:cNvPr>
            <p:cNvSpPr/>
            <p:nvPr/>
          </p:nvSpPr>
          <p:spPr bwMode="auto">
            <a:xfrm>
              <a:off x="2829427" y="1704634"/>
              <a:ext cx="1638167" cy="1146643"/>
            </a:xfrm>
            <a:custGeom>
              <a:avLst/>
              <a:gdLst>
                <a:gd name="T0" fmla="*/ 1350 w 2223"/>
                <a:gd name="T1" fmla="*/ 1306 h 1556"/>
                <a:gd name="T2" fmla="*/ 1402 w 2223"/>
                <a:gd name="T3" fmla="*/ 1242 h 1556"/>
                <a:gd name="T4" fmla="*/ 1466 w 2223"/>
                <a:gd name="T5" fmla="*/ 1144 h 1556"/>
                <a:gd name="T6" fmla="*/ 1512 w 2223"/>
                <a:gd name="T7" fmla="*/ 1038 h 1556"/>
                <a:gd name="T8" fmla="*/ 1542 w 2223"/>
                <a:gd name="T9" fmla="*/ 928 h 1556"/>
                <a:gd name="T10" fmla="*/ 1556 w 2223"/>
                <a:gd name="T11" fmla="*/ 816 h 1556"/>
                <a:gd name="T12" fmla="*/ 1552 w 2223"/>
                <a:gd name="T13" fmla="*/ 704 h 1556"/>
                <a:gd name="T14" fmla="*/ 1534 w 2223"/>
                <a:gd name="T15" fmla="*/ 594 h 1556"/>
                <a:gd name="T16" fmla="*/ 1500 w 2223"/>
                <a:gd name="T17" fmla="*/ 488 h 1556"/>
                <a:gd name="T18" fmla="*/ 1450 w 2223"/>
                <a:gd name="T19" fmla="*/ 386 h 1556"/>
                <a:gd name="T20" fmla="*/ 1384 w 2223"/>
                <a:gd name="T21" fmla="*/ 292 h 1556"/>
                <a:gd name="T22" fmla="*/ 1304 w 2223"/>
                <a:gd name="T23" fmla="*/ 206 h 1556"/>
                <a:gd name="T24" fmla="*/ 1242 w 2223"/>
                <a:gd name="T25" fmla="*/ 154 h 1556"/>
                <a:gd name="T26" fmla="*/ 1142 w 2223"/>
                <a:gd name="T27" fmla="*/ 92 h 1556"/>
                <a:gd name="T28" fmla="*/ 1038 w 2223"/>
                <a:gd name="T29" fmla="*/ 46 h 1556"/>
                <a:gd name="T30" fmla="*/ 928 w 2223"/>
                <a:gd name="T31" fmla="*/ 16 h 1556"/>
                <a:gd name="T32" fmla="*/ 816 w 2223"/>
                <a:gd name="T33" fmla="*/ 2 h 1556"/>
                <a:gd name="T34" fmla="*/ 704 w 2223"/>
                <a:gd name="T35" fmla="*/ 4 h 1556"/>
                <a:gd name="T36" fmla="*/ 594 w 2223"/>
                <a:gd name="T37" fmla="*/ 22 h 1556"/>
                <a:gd name="T38" fmla="*/ 488 w 2223"/>
                <a:gd name="T39" fmla="*/ 58 h 1556"/>
                <a:gd name="T40" fmla="*/ 386 w 2223"/>
                <a:gd name="T41" fmla="*/ 108 h 1556"/>
                <a:gd name="T42" fmla="*/ 290 w 2223"/>
                <a:gd name="T43" fmla="*/ 172 h 1556"/>
                <a:gd name="T44" fmla="*/ 206 w 2223"/>
                <a:gd name="T45" fmla="*/ 254 h 1556"/>
                <a:gd name="T46" fmla="*/ 154 w 2223"/>
                <a:gd name="T47" fmla="*/ 314 h 1556"/>
                <a:gd name="T48" fmla="*/ 92 w 2223"/>
                <a:gd name="T49" fmla="*/ 414 h 1556"/>
                <a:gd name="T50" fmla="*/ 44 w 2223"/>
                <a:gd name="T51" fmla="*/ 520 h 1556"/>
                <a:gd name="T52" fmla="*/ 16 w 2223"/>
                <a:gd name="T53" fmla="*/ 628 h 1556"/>
                <a:gd name="T54" fmla="*/ 2 w 2223"/>
                <a:gd name="T55" fmla="*/ 740 h 1556"/>
                <a:gd name="T56" fmla="*/ 4 w 2223"/>
                <a:gd name="T57" fmla="*/ 852 h 1556"/>
                <a:gd name="T58" fmla="*/ 22 w 2223"/>
                <a:gd name="T59" fmla="*/ 962 h 1556"/>
                <a:gd name="T60" fmla="*/ 58 w 2223"/>
                <a:gd name="T61" fmla="*/ 1070 h 1556"/>
                <a:gd name="T62" fmla="*/ 106 w 2223"/>
                <a:gd name="T63" fmla="*/ 1172 h 1556"/>
                <a:gd name="T64" fmla="*/ 172 w 2223"/>
                <a:gd name="T65" fmla="*/ 1266 h 1556"/>
                <a:gd name="T66" fmla="*/ 252 w 2223"/>
                <a:gd name="T67" fmla="*/ 1352 h 1556"/>
                <a:gd name="T68" fmla="*/ 312 w 2223"/>
                <a:gd name="T69" fmla="*/ 1402 h 1556"/>
                <a:gd name="T70" fmla="*/ 408 w 2223"/>
                <a:gd name="T71" fmla="*/ 1462 h 1556"/>
                <a:gd name="T72" fmla="*/ 506 w 2223"/>
                <a:gd name="T73" fmla="*/ 1508 h 1556"/>
                <a:gd name="T74" fmla="*/ 610 w 2223"/>
                <a:gd name="T75" fmla="*/ 1538 h 1556"/>
                <a:gd name="T76" fmla="*/ 716 w 2223"/>
                <a:gd name="T77" fmla="*/ 1554 h 1556"/>
                <a:gd name="T78" fmla="*/ 822 w 2223"/>
                <a:gd name="T79" fmla="*/ 1554 h 1556"/>
                <a:gd name="T80" fmla="*/ 1956 w 2223"/>
                <a:gd name="T81" fmla="*/ 1554 h 1556"/>
                <a:gd name="T82" fmla="*/ 2016 w 2223"/>
                <a:gd name="T83" fmla="*/ 1490 h 1556"/>
                <a:gd name="T84" fmla="*/ 2115 w 2223"/>
                <a:gd name="T85" fmla="*/ 1406 h 1556"/>
                <a:gd name="T86" fmla="*/ 2223 w 2223"/>
                <a:gd name="T87" fmla="*/ 1338 h 1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23" h="1556">
                  <a:moveTo>
                    <a:pt x="1320" y="1338"/>
                  </a:moveTo>
                  <a:lnTo>
                    <a:pt x="1320" y="1338"/>
                  </a:lnTo>
                  <a:lnTo>
                    <a:pt x="1350" y="1306"/>
                  </a:lnTo>
                  <a:lnTo>
                    <a:pt x="1378" y="1274"/>
                  </a:lnTo>
                  <a:lnTo>
                    <a:pt x="1378" y="1274"/>
                  </a:lnTo>
                  <a:lnTo>
                    <a:pt x="1402" y="1242"/>
                  </a:lnTo>
                  <a:lnTo>
                    <a:pt x="1426" y="1210"/>
                  </a:lnTo>
                  <a:lnTo>
                    <a:pt x="1446" y="1176"/>
                  </a:lnTo>
                  <a:lnTo>
                    <a:pt x="1466" y="1144"/>
                  </a:lnTo>
                  <a:lnTo>
                    <a:pt x="1482" y="1108"/>
                  </a:lnTo>
                  <a:lnTo>
                    <a:pt x="1498" y="1074"/>
                  </a:lnTo>
                  <a:lnTo>
                    <a:pt x="1512" y="1038"/>
                  </a:lnTo>
                  <a:lnTo>
                    <a:pt x="1524" y="1002"/>
                  </a:lnTo>
                  <a:lnTo>
                    <a:pt x="1534" y="966"/>
                  </a:lnTo>
                  <a:lnTo>
                    <a:pt x="1542" y="928"/>
                  </a:lnTo>
                  <a:lnTo>
                    <a:pt x="1548" y="892"/>
                  </a:lnTo>
                  <a:lnTo>
                    <a:pt x="1552" y="854"/>
                  </a:lnTo>
                  <a:lnTo>
                    <a:pt x="1556" y="816"/>
                  </a:lnTo>
                  <a:lnTo>
                    <a:pt x="1556" y="780"/>
                  </a:lnTo>
                  <a:lnTo>
                    <a:pt x="1556" y="742"/>
                  </a:lnTo>
                  <a:lnTo>
                    <a:pt x="1552" y="704"/>
                  </a:lnTo>
                  <a:lnTo>
                    <a:pt x="1548" y="668"/>
                  </a:lnTo>
                  <a:lnTo>
                    <a:pt x="1542" y="632"/>
                  </a:lnTo>
                  <a:lnTo>
                    <a:pt x="1534" y="594"/>
                  </a:lnTo>
                  <a:lnTo>
                    <a:pt x="1524" y="558"/>
                  </a:lnTo>
                  <a:lnTo>
                    <a:pt x="1512" y="522"/>
                  </a:lnTo>
                  <a:lnTo>
                    <a:pt x="1500" y="488"/>
                  </a:lnTo>
                  <a:lnTo>
                    <a:pt x="1484" y="452"/>
                  </a:lnTo>
                  <a:lnTo>
                    <a:pt x="1468" y="418"/>
                  </a:lnTo>
                  <a:lnTo>
                    <a:pt x="1450" y="386"/>
                  </a:lnTo>
                  <a:lnTo>
                    <a:pt x="1430" y="354"/>
                  </a:lnTo>
                  <a:lnTo>
                    <a:pt x="1408" y="322"/>
                  </a:lnTo>
                  <a:lnTo>
                    <a:pt x="1384" y="292"/>
                  </a:lnTo>
                  <a:lnTo>
                    <a:pt x="1360" y="262"/>
                  </a:lnTo>
                  <a:lnTo>
                    <a:pt x="1332" y="232"/>
                  </a:lnTo>
                  <a:lnTo>
                    <a:pt x="1304" y="206"/>
                  </a:lnTo>
                  <a:lnTo>
                    <a:pt x="1274" y="180"/>
                  </a:lnTo>
                  <a:lnTo>
                    <a:pt x="1274" y="180"/>
                  </a:lnTo>
                  <a:lnTo>
                    <a:pt x="1242" y="154"/>
                  </a:lnTo>
                  <a:lnTo>
                    <a:pt x="1210" y="132"/>
                  </a:lnTo>
                  <a:lnTo>
                    <a:pt x="1176" y="110"/>
                  </a:lnTo>
                  <a:lnTo>
                    <a:pt x="1142" y="92"/>
                  </a:lnTo>
                  <a:lnTo>
                    <a:pt x="1108" y="74"/>
                  </a:lnTo>
                  <a:lnTo>
                    <a:pt x="1074" y="58"/>
                  </a:lnTo>
                  <a:lnTo>
                    <a:pt x="1038" y="46"/>
                  </a:lnTo>
                  <a:lnTo>
                    <a:pt x="1002" y="34"/>
                  </a:lnTo>
                  <a:lnTo>
                    <a:pt x="964" y="24"/>
                  </a:lnTo>
                  <a:lnTo>
                    <a:pt x="928" y="16"/>
                  </a:lnTo>
                  <a:lnTo>
                    <a:pt x="892" y="10"/>
                  </a:lnTo>
                  <a:lnTo>
                    <a:pt x="854" y="4"/>
                  </a:lnTo>
                  <a:lnTo>
                    <a:pt x="816" y="2"/>
                  </a:lnTo>
                  <a:lnTo>
                    <a:pt x="780" y="0"/>
                  </a:lnTo>
                  <a:lnTo>
                    <a:pt x="742" y="2"/>
                  </a:lnTo>
                  <a:lnTo>
                    <a:pt x="704" y="4"/>
                  </a:lnTo>
                  <a:lnTo>
                    <a:pt x="668" y="8"/>
                  </a:lnTo>
                  <a:lnTo>
                    <a:pt x="630" y="16"/>
                  </a:lnTo>
                  <a:lnTo>
                    <a:pt x="594" y="22"/>
                  </a:lnTo>
                  <a:lnTo>
                    <a:pt x="558" y="32"/>
                  </a:lnTo>
                  <a:lnTo>
                    <a:pt x="522" y="44"/>
                  </a:lnTo>
                  <a:lnTo>
                    <a:pt x="488" y="58"/>
                  </a:lnTo>
                  <a:lnTo>
                    <a:pt x="452" y="72"/>
                  </a:lnTo>
                  <a:lnTo>
                    <a:pt x="418" y="88"/>
                  </a:lnTo>
                  <a:lnTo>
                    <a:pt x="386" y="108"/>
                  </a:lnTo>
                  <a:lnTo>
                    <a:pt x="354" y="128"/>
                  </a:lnTo>
                  <a:lnTo>
                    <a:pt x="322" y="150"/>
                  </a:lnTo>
                  <a:lnTo>
                    <a:pt x="290" y="172"/>
                  </a:lnTo>
                  <a:lnTo>
                    <a:pt x="262" y="198"/>
                  </a:lnTo>
                  <a:lnTo>
                    <a:pt x="232" y="224"/>
                  </a:lnTo>
                  <a:lnTo>
                    <a:pt x="206" y="254"/>
                  </a:lnTo>
                  <a:lnTo>
                    <a:pt x="178" y="284"/>
                  </a:lnTo>
                  <a:lnTo>
                    <a:pt x="178" y="284"/>
                  </a:lnTo>
                  <a:lnTo>
                    <a:pt x="154" y="314"/>
                  </a:lnTo>
                  <a:lnTo>
                    <a:pt x="132" y="348"/>
                  </a:lnTo>
                  <a:lnTo>
                    <a:pt x="110" y="380"/>
                  </a:lnTo>
                  <a:lnTo>
                    <a:pt x="92" y="414"/>
                  </a:lnTo>
                  <a:lnTo>
                    <a:pt x="74" y="448"/>
                  </a:lnTo>
                  <a:lnTo>
                    <a:pt x="58" y="484"/>
                  </a:lnTo>
                  <a:lnTo>
                    <a:pt x="44" y="520"/>
                  </a:lnTo>
                  <a:lnTo>
                    <a:pt x="34" y="556"/>
                  </a:lnTo>
                  <a:lnTo>
                    <a:pt x="24" y="592"/>
                  </a:lnTo>
                  <a:lnTo>
                    <a:pt x="16" y="628"/>
                  </a:lnTo>
                  <a:lnTo>
                    <a:pt x="8" y="666"/>
                  </a:lnTo>
                  <a:lnTo>
                    <a:pt x="4" y="704"/>
                  </a:lnTo>
                  <a:lnTo>
                    <a:pt x="2" y="740"/>
                  </a:lnTo>
                  <a:lnTo>
                    <a:pt x="0" y="778"/>
                  </a:lnTo>
                  <a:lnTo>
                    <a:pt x="2" y="816"/>
                  </a:lnTo>
                  <a:lnTo>
                    <a:pt x="4" y="852"/>
                  </a:lnTo>
                  <a:lnTo>
                    <a:pt x="8" y="890"/>
                  </a:lnTo>
                  <a:lnTo>
                    <a:pt x="14" y="926"/>
                  </a:lnTo>
                  <a:lnTo>
                    <a:pt x="22" y="962"/>
                  </a:lnTo>
                  <a:lnTo>
                    <a:pt x="32" y="998"/>
                  </a:lnTo>
                  <a:lnTo>
                    <a:pt x="44" y="1034"/>
                  </a:lnTo>
                  <a:lnTo>
                    <a:pt x="58" y="1070"/>
                  </a:lnTo>
                  <a:lnTo>
                    <a:pt x="72" y="1104"/>
                  </a:lnTo>
                  <a:lnTo>
                    <a:pt x="88" y="1138"/>
                  </a:lnTo>
                  <a:lnTo>
                    <a:pt x="106" y="1172"/>
                  </a:lnTo>
                  <a:lnTo>
                    <a:pt x="128" y="1204"/>
                  </a:lnTo>
                  <a:lnTo>
                    <a:pt x="148" y="1236"/>
                  </a:lnTo>
                  <a:lnTo>
                    <a:pt x="172" y="1266"/>
                  </a:lnTo>
                  <a:lnTo>
                    <a:pt x="198" y="1296"/>
                  </a:lnTo>
                  <a:lnTo>
                    <a:pt x="224" y="1324"/>
                  </a:lnTo>
                  <a:lnTo>
                    <a:pt x="252" y="1352"/>
                  </a:lnTo>
                  <a:lnTo>
                    <a:pt x="284" y="1378"/>
                  </a:lnTo>
                  <a:lnTo>
                    <a:pt x="284" y="1378"/>
                  </a:lnTo>
                  <a:lnTo>
                    <a:pt x="312" y="1402"/>
                  </a:lnTo>
                  <a:lnTo>
                    <a:pt x="344" y="1424"/>
                  </a:lnTo>
                  <a:lnTo>
                    <a:pt x="376" y="1444"/>
                  </a:lnTo>
                  <a:lnTo>
                    <a:pt x="408" y="1462"/>
                  </a:lnTo>
                  <a:lnTo>
                    <a:pt x="440" y="1478"/>
                  </a:lnTo>
                  <a:lnTo>
                    <a:pt x="474" y="1494"/>
                  </a:lnTo>
                  <a:lnTo>
                    <a:pt x="506" y="1508"/>
                  </a:lnTo>
                  <a:lnTo>
                    <a:pt x="540" y="1520"/>
                  </a:lnTo>
                  <a:lnTo>
                    <a:pt x="576" y="1530"/>
                  </a:lnTo>
                  <a:lnTo>
                    <a:pt x="610" y="1538"/>
                  </a:lnTo>
                  <a:lnTo>
                    <a:pt x="646" y="1544"/>
                  </a:lnTo>
                  <a:lnTo>
                    <a:pt x="680" y="1550"/>
                  </a:lnTo>
                  <a:lnTo>
                    <a:pt x="716" y="1554"/>
                  </a:lnTo>
                  <a:lnTo>
                    <a:pt x="752" y="1556"/>
                  </a:lnTo>
                  <a:lnTo>
                    <a:pt x="786" y="1556"/>
                  </a:lnTo>
                  <a:lnTo>
                    <a:pt x="822" y="1554"/>
                  </a:lnTo>
                  <a:lnTo>
                    <a:pt x="1956" y="1554"/>
                  </a:lnTo>
                  <a:lnTo>
                    <a:pt x="1956" y="1554"/>
                  </a:lnTo>
                  <a:lnTo>
                    <a:pt x="1956" y="1554"/>
                  </a:lnTo>
                  <a:lnTo>
                    <a:pt x="1956" y="1554"/>
                  </a:lnTo>
                  <a:lnTo>
                    <a:pt x="1986" y="1522"/>
                  </a:lnTo>
                  <a:lnTo>
                    <a:pt x="2016" y="1490"/>
                  </a:lnTo>
                  <a:lnTo>
                    <a:pt x="2048" y="1460"/>
                  </a:lnTo>
                  <a:lnTo>
                    <a:pt x="2080" y="1432"/>
                  </a:lnTo>
                  <a:lnTo>
                    <a:pt x="2115" y="1406"/>
                  </a:lnTo>
                  <a:lnTo>
                    <a:pt x="2151" y="1380"/>
                  </a:lnTo>
                  <a:lnTo>
                    <a:pt x="2187" y="1358"/>
                  </a:lnTo>
                  <a:lnTo>
                    <a:pt x="2223" y="1338"/>
                  </a:lnTo>
                  <a:lnTo>
                    <a:pt x="1320" y="1338"/>
                  </a:lnTo>
                  <a:close/>
                </a:path>
              </a:pathLst>
            </a:cu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2" name="iSlïdê">
              <a:extLst>
                <a:ext uri="{FF2B5EF4-FFF2-40B4-BE49-F238E27FC236}">
                  <a16:creationId xmlns="" xmlns:a16="http://schemas.microsoft.com/office/drawing/2014/main" id="{19DEA780-65E7-47D7-BC23-649ED7E522A2}"/>
                </a:ext>
              </a:extLst>
            </p:cNvPr>
            <p:cNvSpPr/>
            <p:nvPr/>
          </p:nvSpPr>
          <p:spPr bwMode="auto">
            <a:xfrm>
              <a:off x="2934069" y="1804855"/>
              <a:ext cx="937359" cy="938832"/>
            </a:xfrm>
            <a:custGeom>
              <a:avLst/>
              <a:gdLst>
                <a:gd name="T0" fmla="*/ 1066 w 1272"/>
                <a:gd name="T1" fmla="*/ 168 h 1274"/>
                <a:gd name="T2" fmla="*/ 1132 w 1272"/>
                <a:gd name="T3" fmla="*/ 238 h 1274"/>
                <a:gd name="T4" fmla="*/ 1186 w 1272"/>
                <a:gd name="T5" fmla="*/ 316 h 1274"/>
                <a:gd name="T6" fmla="*/ 1226 w 1272"/>
                <a:gd name="T7" fmla="*/ 398 h 1274"/>
                <a:gd name="T8" fmla="*/ 1254 w 1272"/>
                <a:gd name="T9" fmla="*/ 486 h 1274"/>
                <a:gd name="T10" fmla="*/ 1270 w 1272"/>
                <a:gd name="T11" fmla="*/ 576 h 1274"/>
                <a:gd name="T12" fmla="*/ 1272 w 1272"/>
                <a:gd name="T13" fmla="*/ 668 h 1274"/>
                <a:gd name="T14" fmla="*/ 1260 w 1272"/>
                <a:gd name="T15" fmla="*/ 760 h 1274"/>
                <a:gd name="T16" fmla="*/ 1236 w 1272"/>
                <a:gd name="T17" fmla="*/ 850 h 1274"/>
                <a:gd name="T18" fmla="*/ 1198 w 1272"/>
                <a:gd name="T19" fmla="*/ 936 h 1274"/>
                <a:gd name="T20" fmla="*/ 1146 w 1272"/>
                <a:gd name="T21" fmla="*/ 1016 h 1274"/>
                <a:gd name="T22" fmla="*/ 1106 w 1272"/>
                <a:gd name="T23" fmla="*/ 1068 h 1274"/>
                <a:gd name="T24" fmla="*/ 1036 w 1272"/>
                <a:gd name="T25" fmla="*/ 1134 h 1274"/>
                <a:gd name="T26" fmla="*/ 958 w 1272"/>
                <a:gd name="T27" fmla="*/ 1186 h 1274"/>
                <a:gd name="T28" fmla="*/ 874 w 1272"/>
                <a:gd name="T29" fmla="*/ 1228 h 1274"/>
                <a:gd name="T30" fmla="*/ 786 w 1272"/>
                <a:gd name="T31" fmla="*/ 1256 h 1274"/>
                <a:gd name="T32" fmla="*/ 696 w 1272"/>
                <a:gd name="T33" fmla="*/ 1272 h 1274"/>
                <a:gd name="T34" fmla="*/ 604 w 1272"/>
                <a:gd name="T35" fmla="*/ 1274 h 1274"/>
                <a:gd name="T36" fmla="*/ 514 w 1272"/>
                <a:gd name="T37" fmla="*/ 1262 h 1274"/>
                <a:gd name="T38" fmla="*/ 424 w 1272"/>
                <a:gd name="T39" fmla="*/ 1238 h 1274"/>
                <a:gd name="T40" fmla="*/ 338 w 1272"/>
                <a:gd name="T41" fmla="*/ 1200 h 1274"/>
                <a:gd name="T42" fmla="*/ 256 w 1272"/>
                <a:gd name="T43" fmla="*/ 1148 h 1274"/>
                <a:gd name="T44" fmla="*/ 206 w 1272"/>
                <a:gd name="T45" fmla="*/ 1106 h 1274"/>
                <a:gd name="T46" fmla="*/ 140 w 1272"/>
                <a:gd name="T47" fmla="*/ 1036 h 1274"/>
                <a:gd name="T48" fmla="*/ 86 w 1272"/>
                <a:gd name="T49" fmla="*/ 958 h 1274"/>
                <a:gd name="T50" fmla="*/ 46 w 1272"/>
                <a:gd name="T51" fmla="*/ 876 h 1274"/>
                <a:gd name="T52" fmla="*/ 18 w 1272"/>
                <a:gd name="T53" fmla="*/ 788 h 1274"/>
                <a:gd name="T54" fmla="*/ 2 w 1272"/>
                <a:gd name="T55" fmla="*/ 698 h 1274"/>
                <a:gd name="T56" fmla="*/ 0 w 1272"/>
                <a:gd name="T57" fmla="*/ 606 h 1274"/>
                <a:gd name="T58" fmla="*/ 10 w 1272"/>
                <a:gd name="T59" fmla="*/ 514 h 1274"/>
                <a:gd name="T60" fmla="*/ 36 w 1272"/>
                <a:gd name="T61" fmla="*/ 426 h 1274"/>
                <a:gd name="T62" fmla="*/ 74 w 1272"/>
                <a:gd name="T63" fmla="*/ 338 h 1274"/>
                <a:gd name="T64" fmla="*/ 124 w 1272"/>
                <a:gd name="T65" fmla="*/ 258 h 1274"/>
                <a:gd name="T66" fmla="*/ 166 w 1272"/>
                <a:gd name="T67" fmla="*/ 208 h 1274"/>
                <a:gd name="T68" fmla="*/ 236 w 1272"/>
                <a:gd name="T69" fmla="*/ 142 h 1274"/>
                <a:gd name="T70" fmla="*/ 314 w 1272"/>
                <a:gd name="T71" fmla="*/ 88 h 1274"/>
                <a:gd name="T72" fmla="*/ 398 w 1272"/>
                <a:gd name="T73" fmla="*/ 46 h 1274"/>
                <a:gd name="T74" fmla="*/ 486 w 1272"/>
                <a:gd name="T75" fmla="*/ 18 h 1274"/>
                <a:gd name="T76" fmla="*/ 576 w 1272"/>
                <a:gd name="T77" fmla="*/ 4 h 1274"/>
                <a:gd name="T78" fmla="*/ 668 w 1272"/>
                <a:gd name="T79" fmla="*/ 2 h 1274"/>
                <a:gd name="T80" fmla="*/ 758 w 1272"/>
                <a:gd name="T81" fmla="*/ 12 h 1274"/>
                <a:gd name="T82" fmla="*/ 848 w 1272"/>
                <a:gd name="T83" fmla="*/ 36 h 1274"/>
                <a:gd name="T84" fmla="*/ 934 w 1272"/>
                <a:gd name="T85" fmla="*/ 74 h 1274"/>
                <a:gd name="T86" fmla="*/ 1016 w 1272"/>
                <a:gd name="T87" fmla="*/ 126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72" h="1274">
                  <a:moveTo>
                    <a:pt x="1042" y="146"/>
                  </a:moveTo>
                  <a:lnTo>
                    <a:pt x="1042" y="146"/>
                  </a:lnTo>
                  <a:lnTo>
                    <a:pt x="1066" y="168"/>
                  </a:lnTo>
                  <a:lnTo>
                    <a:pt x="1090" y="190"/>
                  </a:lnTo>
                  <a:lnTo>
                    <a:pt x="1112" y="214"/>
                  </a:lnTo>
                  <a:lnTo>
                    <a:pt x="1132" y="238"/>
                  </a:lnTo>
                  <a:lnTo>
                    <a:pt x="1152" y="264"/>
                  </a:lnTo>
                  <a:lnTo>
                    <a:pt x="1170" y="290"/>
                  </a:lnTo>
                  <a:lnTo>
                    <a:pt x="1186" y="316"/>
                  </a:lnTo>
                  <a:lnTo>
                    <a:pt x="1200" y="342"/>
                  </a:lnTo>
                  <a:lnTo>
                    <a:pt x="1214" y="370"/>
                  </a:lnTo>
                  <a:lnTo>
                    <a:pt x="1226" y="398"/>
                  </a:lnTo>
                  <a:lnTo>
                    <a:pt x="1238" y="428"/>
                  </a:lnTo>
                  <a:lnTo>
                    <a:pt x="1246" y="456"/>
                  </a:lnTo>
                  <a:lnTo>
                    <a:pt x="1254" y="486"/>
                  </a:lnTo>
                  <a:lnTo>
                    <a:pt x="1260" y="516"/>
                  </a:lnTo>
                  <a:lnTo>
                    <a:pt x="1266" y="546"/>
                  </a:lnTo>
                  <a:lnTo>
                    <a:pt x="1270" y="576"/>
                  </a:lnTo>
                  <a:lnTo>
                    <a:pt x="1272" y="608"/>
                  </a:lnTo>
                  <a:lnTo>
                    <a:pt x="1272" y="638"/>
                  </a:lnTo>
                  <a:lnTo>
                    <a:pt x="1272" y="668"/>
                  </a:lnTo>
                  <a:lnTo>
                    <a:pt x="1270" y="700"/>
                  </a:lnTo>
                  <a:lnTo>
                    <a:pt x="1266" y="730"/>
                  </a:lnTo>
                  <a:lnTo>
                    <a:pt x="1260" y="760"/>
                  </a:lnTo>
                  <a:lnTo>
                    <a:pt x="1254" y="790"/>
                  </a:lnTo>
                  <a:lnTo>
                    <a:pt x="1246" y="820"/>
                  </a:lnTo>
                  <a:lnTo>
                    <a:pt x="1236" y="850"/>
                  </a:lnTo>
                  <a:lnTo>
                    <a:pt x="1226" y="878"/>
                  </a:lnTo>
                  <a:lnTo>
                    <a:pt x="1212" y="908"/>
                  </a:lnTo>
                  <a:lnTo>
                    <a:pt x="1198" y="936"/>
                  </a:lnTo>
                  <a:lnTo>
                    <a:pt x="1182" y="964"/>
                  </a:lnTo>
                  <a:lnTo>
                    <a:pt x="1166" y="990"/>
                  </a:lnTo>
                  <a:lnTo>
                    <a:pt x="1146" y="1016"/>
                  </a:lnTo>
                  <a:lnTo>
                    <a:pt x="1126" y="1042"/>
                  </a:lnTo>
                  <a:lnTo>
                    <a:pt x="1126" y="1042"/>
                  </a:lnTo>
                  <a:lnTo>
                    <a:pt x="1106" y="1068"/>
                  </a:lnTo>
                  <a:lnTo>
                    <a:pt x="1082" y="1090"/>
                  </a:lnTo>
                  <a:lnTo>
                    <a:pt x="1060" y="1112"/>
                  </a:lnTo>
                  <a:lnTo>
                    <a:pt x="1036" y="1134"/>
                  </a:lnTo>
                  <a:lnTo>
                    <a:pt x="1010" y="1152"/>
                  </a:lnTo>
                  <a:lnTo>
                    <a:pt x="984" y="1170"/>
                  </a:lnTo>
                  <a:lnTo>
                    <a:pt x="958" y="1186"/>
                  </a:lnTo>
                  <a:lnTo>
                    <a:pt x="930" y="1202"/>
                  </a:lnTo>
                  <a:lnTo>
                    <a:pt x="902" y="1216"/>
                  </a:lnTo>
                  <a:lnTo>
                    <a:pt x="874" y="1228"/>
                  </a:lnTo>
                  <a:lnTo>
                    <a:pt x="846" y="1238"/>
                  </a:lnTo>
                  <a:lnTo>
                    <a:pt x="816" y="1248"/>
                  </a:lnTo>
                  <a:lnTo>
                    <a:pt x="786" y="1256"/>
                  </a:lnTo>
                  <a:lnTo>
                    <a:pt x="756" y="1262"/>
                  </a:lnTo>
                  <a:lnTo>
                    <a:pt x="726" y="1268"/>
                  </a:lnTo>
                  <a:lnTo>
                    <a:pt x="696" y="1272"/>
                  </a:lnTo>
                  <a:lnTo>
                    <a:pt x="666" y="1274"/>
                  </a:lnTo>
                  <a:lnTo>
                    <a:pt x="636" y="1274"/>
                  </a:lnTo>
                  <a:lnTo>
                    <a:pt x="604" y="1274"/>
                  </a:lnTo>
                  <a:lnTo>
                    <a:pt x="574" y="1270"/>
                  </a:lnTo>
                  <a:lnTo>
                    <a:pt x="544" y="1268"/>
                  </a:lnTo>
                  <a:lnTo>
                    <a:pt x="514" y="1262"/>
                  </a:lnTo>
                  <a:lnTo>
                    <a:pt x="484" y="1256"/>
                  </a:lnTo>
                  <a:lnTo>
                    <a:pt x="454" y="1248"/>
                  </a:lnTo>
                  <a:lnTo>
                    <a:pt x="424" y="1238"/>
                  </a:lnTo>
                  <a:lnTo>
                    <a:pt x="394" y="1226"/>
                  </a:lnTo>
                  <a:lnTo>
                    <a:pt x="366" y="1214"/>
                  </a:lnTo>
                  <a:lnTo>
                    <a:pt x="338" y="1200"/>
                  </a:lnTo>
                  <a:lnTo>
                    <a:pt x="310" y="1184"/>
                  </a:lnTo>
                  <a:lnTo>
                    <a:pt x="282" y="1166"/>
                  </a:lnTo>
                  <a:lnTo>
                    <a:pt x="256" y="1148"/>
                  </a:lnTo>
                  <a:lnTo>
                    <a:pt x="230" y="1128"/>
                  </a:lnTo>
                  <a:lnTo>
                    <a:pt x="230" y="1128"/>
                  </a:lnTo>
                  <a:lnTo>
                    <a:pt x="206" y="1106"/>
                  </a:lnTo>
                  <a:lnTo>
                    <a:pt x="182" y="1084"/>
                  </a:lnTo>
                  <a:lnTo>
                    <a:pt x="160" y="1060"/>
                  </a:lnTo>
                  <a:lnTo>
                    <a:pt x="140" y="1036"/>
                  </a:lnTo>
                  <a:lnTo>
                    <a:pt x="120" y="1012"/>
                  </a:lnTo>
                  <a:lnTo>
                    <a:pt x="102" y="986"/>
                  </a:lnTo>
                  <a:lnTo>
                    <a:pt x="86" y="958"/>
                  </a:lnTo>
                  <a:lnTo>
                    <a:pt x="72" y="932"/>
                  </a:lnTo>
                  <a:lnTo>
                    <a:pt x="58" y="904"/>
                  </a:lnTo>
                  <a:lnTo>
                    <a:pt x="46" y="876"/>
                  </a:lnTo>
                  <a:lnTo>
                    <a:pt x="34" y="846"/>
                  </a:lnTo>
                  <a:lnTo>
                    <a:pt x="26" y="818"/>
                  </a:lnTo>
                  <a:lnTo>
                    <a:pt x="18" y="788"/>
                  </a:lnTo>
                  <a:lnTo>
                    <a:pt x="10" y="758"/>
                  </a:lnTo>
                  <a:lnTo>
                    <a:pt x="6" y="728"/>
                  </a:lnTo>
                  <a:lnTo>
                    <a:pt x="2" y="698"/>
                  </a:lnTo>
                  <a:lnTo>
                    <a:pt x="0" y="668"/>
                  </a:lnTo>
                  <a:lnTo>
                    <a:pt x="0" y="636"/>
                  </a:lnTo>
                  <a:lnTo>
                    <a:pt x="0" y="606"/>
                  </a:lnTo>
                  <a:lnTo>
                    <a:pt x="2" y="576"/>
                  </a:lnTo>
                  <a:lnTo>
                    <a:pt x="6" y="544"/>
                  </a:lnTo>
                  <a:lnTo>
                    <a:pt x="10" y="514"/>
                  </a:lnTo>
                  <a:lnTo>
                    <a:pt x="18" y="484"/>
                  </a:lnTo>
                  <a:lnTo>
                    <a:pt x="26" y="454"/>
                  </a:lnTo>
                  <a:lnTo>
                    <a:pt x="36" y="426"/>
                  </a:lnTo>
                  <a:lnTo>
                    <a:pt x="46" y="396"/>
                  </a:lnTo>
                  <a:lnTo>
                    <a:pt x="60" y="368"/>
                  </a:lnTo>
                  <a:lnTo>
                    <a:pt x="74" y="338"/>
                  </a:lnTo>
                  <a:lnTo>
                    <a:pt x="88" y="312"/>
                  </a:lnTo>
                  <a:lnTo>
                    <a:pt x="106" y="284"/>
                  </a:lnTo>
                  <a:lnTo>
                    <a:pt x="124" y="258"/>
                  </a:lnTo>
                  <a:lnTo>
                    <a:pt x="146" y="232"/>
                  </a:lnTo>
                  <a:lnTo>
                    <a:pt x="146" y="232"/>
                  </a:lnTo>
                  <a:lnTo>
                    <a:pt x="166" y="208"/>
                  </a:lnTo>
                  <a:lnTo>
                    <a:pt x="190" y="184"/>
                  </a:lnTo>
                  <a:lnTo>
                    <a:pt x="212" y="162"/>
                  </a:lnTo>
                  <a:lnTo>
                    <a:pt x="236" y="142"/>
                  </a:lnTo>
                  <a:lnTo>
                    <a:pt x="262" y="122"/>
                  </a:lnTo>
                  <a:lnTo>
                    <a:pt x="288" y="104"/>
                  </a:lnTo>
                  <a:lnTo>
                    <a:pt x="314" y="88"/>
                  </a:lnTo>
                  <a:lnTo>
                    <a:pt x="342" y="72"/>
                  </a:lnTo>
                  <a:lnTo>
                    <a:pt x="370" y="58"/>
                  </a:lnTo>
                  <a:lnTo>
                    <a:pt x="398" y="46"/>
                  </a:lnTo>
                  <a:lnTo>
                    <a:pt x="426" y="36"/>
                  </a:lnTo>
                  <a:lnTo>
                    <a:pt x="456" y="26"/>
                  </a:lnTo>
                  <a:lnTo>
                    <a:pt x="486" y="18"/>
                  </a:lnTo>
                  <a:lnTo>
                    <a:pt x="516" y="12"/>
                  </a:lnTo>
                  <a:lnTo>
                    <a:pt x="546" y="8"/>
                  </a:lnTo>
                  <a:lnTo>
                    <a:pt x="576" y="4"/>
                  </a:lnTo>
                  <a:lnTo>
                    <a:pt x="606" y="2"/>
                  </a:lnTo>
                  <a:lnTo>
                    <a:pt x="636" y="0"/>
                  </a:lnTo>
                  <a:lnTo>
                    <a:pt x="668" y="2"/>
                  </a:lnTo>
                  <a:lnTo>
                    <a:pt x="698" y="4"/>
                  </a:lnTo>
                  <a:lnTo>
                    <a:pt x="728" y="8"/>
                  </a:lnTo>
                  <a:lnTo>
                    <a:pt x="758" y="12"/>
                  </a:lnTo>
                  <a:lnTo>
                    <a:pt x="788" y="18"/>
                  </a:lnTo>
                  <a:lnTo>
                    <a:pt x="818" y="28"/>
                  </a:lnTo>
                  <a:lnTo>
                    <a:pt x="848" y="36"/>
                  </a:lnTo>
                  <a:lnTo>
                    <a:pt x="878" y="48"/>
                  </a:lnTo>
                  <a:lnTo>
                    <a:pt x="906" y="60"/>
                  </a:lnTo>
                  <a:lnTo>
                    <a:pt x="934" y="74"/>
                  </a:lnTo>
                  <a:lnTo>
                    <a:pt x="962" y="90"/>
                  </a:lnTo>
                  <a:lnTo>
                    <a:pt x="990" y="108"/>
                  </a:lnTo>
                  <a:lnTo>
                    <a:pt x="1016" y="126"/>
                  </a:lnTo>
                  <a:lnTo>
                    <a:pt x="1042" y="146"/>
                  </a:lnTo>
                  <a:lnTo>
                    <a:pt x="1042" y="146"/>
                  </a:lnTo>
                  <a:close/>
                </a:path>
              </a:pathLst>
            </a:custGeom>
            <a:solidFill>
              <a:srgbClr val="D71921"/>
            </a:solidFill>
            <a:ln>
              <a:noFill/>
            </a:ln>
          </p:spPr>
          <p:txBody>
            <a:bodyPr vert="horz" wrap="square" lIns="91440" tIns="45720" rIns="91440" bIns="45720" numCol="1" anchor="t" anchorCtr="0" compatLnSpc="1">
              <a:prstTxWarp prst="textNoShape">
                <a:avLst/>
              </a:prstTxWarp>
            </a:bodyPr>
            <a:lstStyle/>
            <a:p>
              <a:endParaRPr lang="id-ID"/>
            </a:p>
          </p:txBody>
        </p:sp>
        <p:sp>
          <p:nvSpPr>
            <p:cNvPr id="23" name="iṩḷíḍé">
              <a:extLst>
                <a:ext uri="{FF2B5EF4-FFF2-40B4-BE49-F238E27FC236}">
                  <a16:creationId xmlns="" xmlns:a16="http://schemas.microsoft.com/office/drawing/2014/main" id="{E6DE775C-7FEA-4C34-95E6-0C7A2AAF2E2B}"/>
                </a:ext>
              </a:extLst>
            </p:cNvPr>
            <p:cNvSpPr/>
            <p:nvPr/>
          </p:nvSpPr>
          <p:spPr bwMode="auto">
            <a:xfrm>
              <a:off x="4300314" y="2793797"/>
              <a:ext cx="939569" cy="938832"/>
            </a:xfrm>
            <a:custGeom>
              <a:avLst/>
              <a:gdLst>
                <a:gd name="T0" fmla="*/ 1069 w 1275"/>
                <a:gd name="T1" fmla="*/ 168 h 1274"/>
                <a:gd name="T2" fmla="*/ 1135 w 1275"/>
                <a:gd name="T3" fmla="*/ 238 h 1274"/>
                <a:gd name="T4" fmla="*/ 1187 w 1275"/>
                <a:gd name="T5" fmla="*/ 314 h 1274"/>
                <a:gd name="T6" fmla="*/ 1229 w 1275"/>
                <a:gd name="T7" fmla="*/ 398 h 1274"/>
                <a:gd name="T8" fmla="*/ 1257 w 1275"/>
                <a:gd name="T9" fmla="*/ 486 h 1274"/>
                <a:gd name="T10" fmla="*/ 1273 w 1275"/>
                <a:gd name="T11" fmla="*/ 576 h 1274"/>
                <a:gd name="T12" fmla="*/ 1275 w 1275"/>
                <a:gd name="T13" fmla="*/ 668 h 1274"/>
                <a:gd name="T14" fmla="*/ 1263 w 1275"/>
                <a:gd name="T15" fmla="*/ 760 h 1274"/>
                <a:gd name="T16" fmla="*/ 1239 w 1275"/>
                <a:gd name="T17" fmla="*/ 848 h 1274"/>
                <a:gd name="T18" fmla="*/ 1201 w 1275"/>
                <a:gd name="T19" fmla="*/ 934 h 1274"/>
                <a:gd name="T20" fmla="*/ 1149 w 1275"/>
                <a:gd name="T21" fmla="*/ 1016 h 1274"/>
                <a:gd name="T22" fmla="*/ 1107 w 1275"/>
                <a:gd name="T23" fmla="*/ 1066 h 1274"/>
                <a:gd name="T24" fmla="*/ 1037 w 1275"/>
                <a:gd name="T25" fmla="*/ 1132 h 1274"/>
                <a:gd name="T26" fmla="*/ 959 w 1275"/>
                <a:gd name="T27" fmla="*/ 1186 h 1274"/>
                <a:gd name="T28" fmla="*/ 877 w 1275"/>
                <a:gd name="T29" fmla="*/ 1226 h 1274"/>
                <a:gd name="T30" fmla="*/ 789 w 1275"/>
                <a:gd name="T31" fmla="*/ 1256 h 1274"/>
                <a:gd name="T32" fmla="*/ 699 w 1275"/>
                <a:gd name="T33" fmla="*/ 1270 h 1274"/>
                <a:gd name="T34" fmla="*/ 607 w 1275"/>
                <a:gd name="T35" fmla="*/ 1272 h 1274"/>
                <a:gd name="T36" fmla="*/ 515 w 1275"/>
                <a:gd name="T37" fmla="*/ 1262 h 1274"/>
                <a:gd name="T38" fmla="*/ 427 w 1275"/>
                <a:gd name="T39" fmla="*/ 1236 h 1274"/>
                <a:gd name="T40" fmla="*/ 339 w 1275"/>
                <a:gd name="T41" fmla="*/ 1200 h 1274"/>
                <a:gd name="T42" fmla="*/ 259 w 1275"/>
                <a:gd name="T43" fmla="*/ 1148 h 1274"/>
                <a:gd name="T44" fmla="*/ 209 w 1275"/>
                <a:gd name="T45" fmla="*/ 1106 h 1274"/>
                <a:gd name="T46" fmla="*/ 143 w 1275"/>
                <a:gd name="T47" fmla="*/ 1036 h 1274"/>
                <a:gd name="T48" fmla="*/ 88 w 1275"/>
                <a:gd name="T49" fmla="*/ 958 h 1274"/>
                <a:gd name="T50" fmla="*/ 46 w 1275"/>
                <a:gd name="T51" fmla="*/ 874 h 1274"/>
                <a:gd name="T52" fmla="*/ 18 w 1275"/>
                <a:gd name="T53" fmla="*/ 788 h 1274"/>
                <a:gd name="T54" fmla="*/ 4 w 1275"/>
                <a:gd name="T55" fmla="*/ 696 h 1274"/>
                <a:gd name="T56" fmla="*/ 2 w 1275"/>
                <a:gd name="T57" fmla="*/ 606 h 1274"/>
                <a:gd name="T58" fmla="*/ 12 w 1275"/>
                <a:gd name="T59" fmla="*/ 514 h 1274"/>
                <a:gd name="T60" fmla="*/ 36 w 1275"/>
                <a:gd name="T61" fmla="*/ 424 h 1274"/>
                <a:gd name="T62" fmla="*/ 74 w 1275"/>
                <a:gd name="T63" fmla="*/ 338 h 1274"/>
                <a:gd name="T64" fmla="*/ 127 w 1275"/>
                <a:gd name="T65" fmla="*/ 256 h 1274"/>
                <a:gd name="T66" fmla="*/ 169 w 1275"/>
                <a:gd name="T67" fmla="*/ 206 h 1274"/>
                <a:gd name="T68" fmla="*/ 239 w 1275"/>
                <a:gd name="T69" fmla="*/ 140 h 1274"/>
                <a:gd name="T70" fmla="*/ 317 w 1275"/>
                <a:gd name="T71" fmla="*/ 86 h 1274"/>
                <a:gd name="T72" fmla="*/ 399 w 1275"/>
                <a:gd name="T73" fmla="*/ 46 h 1274"/>
                <a:gd name="T74" fmla="*/ 487 w 1275"/>
                <a:gd name="T75" fmla="*/ 18 h 1274"/>
                <a:gd name="T76" fmla="*/ 577 w 1275"/>
                <a:gd name="T77" fmla="*/ 2 h 1274"/>
                <a:gd name="T78" fmla="*/ 669 w 1275"/>
                <a:gd name="T79" fmla="*/ 0 h 1274"/>
                <a:gd name="T80" fmla="*/ 761 w 1275"/>
                <a:gd name="T81" fmla="*/ 12 h 1274"/>
                <a:gd name="T82" fmla="*/ 851 w 1275"/>
                <a:gd name="T83" fmla="*/ 36 h 1274"/>
                <a:gd name="T84" fmla="*/ 937 w 1275"/>
                <a:gd name="T85" fmla="*/ 74 h 1274"/>
                <a:gd name="T86" fmla="*/ 1019 w 1275"/>
                <a:gd name="T87" fmla="*/ 126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75" h="1274">
                  <a:moveTo>
                    <a:pt x="1043" y="146"/>
                  </a:moveTo>
                  <a:lnTo>
                    <a:pt x="1043" y="146"/>
                  </a:lnTo>
                  <a:lnTo>
                    <a:pt x="1069" y="168"/>
                  </a:lnTo>
                  <a:lnTo>
                    <a:pt x="1091" y="190"/>
                  </a:lnTo>
                  <a:lnTo>
                    <a:pt x="1113" y="214"/>
                  </a:lnTo>
                  <a:lnTo>
                    <a:pt x="1135" y="238"/>
                  </a:lnTo>
                  <a:lnTo>
                    <a:pt x="1153" y="262"/>
                  </a:lnTo>
                  <a:lnTo>
                    <a:pt x="1171" y="288"/>
                  </a:lnTo>
                  <a:lnTo>
                    <a:pt x="1187" y="314"/>
                  </a:lnTo>
                  <a:lnTo>
                    <a:pt x="1203" y="342"/>
                  </a:lnTo>
                  <a:lnTo>
                    <a:pt x="1217" y="370"/>
                  </a:lnTo>
                  <a:lnTo>
                    <a:pt x="1229" y="398"/>
                  </a:lnTo>
                  <a:lnTo>
                    <a:pt x="1239" y="426"/>
                  </a:lnTo>
                  <a:lnTo>
                    <a:pt x="1249" y="456"/>
                  </a:lnTo>
                  <a:lnTo>
                    <a:pt x="1257" y="486"/>
                  </a:lnTo>
                  <a:lnTo>
                    <a:pt x="1263" y="516"/>
                  </a:lnTo>
                  <a:lnTo>
                    <a:pt x="1269" y="546"/>
                  </a:lnTo>
                  <a:lnTo>
                    <a:pt x="1273" y="576"/>
                  </a:lnTo>
                  <a:lnTo>
                    <a:pt x="1275" y="606"/>
                  </a:lnTo>
                  <a:lnTo>
                    <a:pt x="1275" y="638"/>
                  </a:lnTo>
                  <a:lnTo>
                    <a:pt x="1275" y="668"/>
                  </a:lnTo>
                  <a:lnTo>
                    <a:pt x="1273" y="698"/>
                  </a:lnTo>
                  <a:lnTo>
                    <a:pt x="1269" y="728"/>
                  </a:lnTo>
                  <a:lnTo>
                    <a:pt x="1263" y="760"/>
                  </a:lnTo>
                  <a:lnTo>
                    <a:pt x="1257" y="790"/>
                  </a:lnTo>
                  <a:lnTo>
                    <a:pt x="1249" y="820"/>
                  </a:lnTo>
                  <a:lnTo>
                    <a:pt x="1239" y="848"/>
                  </a:lnTo>
                  <a:lnTo>
                    <a:pt x="1227" y="878"/>
                  </a:lnTo>
                  <a:lnTo>
                    <a:pt x="1215" y="906"/>
                  </a:lnTo>
                  <a:lnTo>
                    <a:pt x="1201" y="934"/>
                  </a:lnTo>
                  <a:lnTo>
                    <a:pt x="1185" y="962"/>
                  </a:lnTo>
                  <a:lnTo>
                    <a:pt x="1169" y="990"/>
                  </a:lnTo>
                  <a:lnTo>
                    <a:pt x="1149" y="1016"/>
                  </a:lnTo>
                  <a:lnTo>
                    <a:pt x="1129" y="1042"/>
                  </a:lnTo>
                  <a:lnTo>
                    <a:pt x="1129" y="1042"/>
                  </a:lnTo>
                  <a:lnTo>
                    <a:pt x="1107" y="1066"/>
                  </a:lnTo>
                  <a:lnTo>
                    <a:pt x="1085" y="1090"/>
                  </a:lnTo>
                  <a:lnTo>
                    <a:pt x="1061" y="1112"/>
                  </a:lnTo>
                  <a:lnTo>
                    <a:pt x="1037" y="1132"/>
                  </a:lnTo>
                  <a:lnTo>
                    <a:pt x="1013" y="1152"/>
                  </a:lnTo>
                  <a:lnTo>
                    <a:pt x="987" y="1170"/>
                  </a:lnTo>
                  <a:lnTo>
                    <a:pt x="959" y="1186"/>
                  </a:lnTo>
                  <a:lnTo>
                    <a:pt x="933" y="1202"/>
                  </a:lnTo>
                  <a:lnTo>
                    <a:pt x="905" y="1214"/>
                  </a:lnTo>
                  <a:lnTo>
                    <a:pt x="877" y="1226"/>
                  </a:lnTo>
                  <a:lnTo>
                    <a:pt x="847" y="1238"/>
                  </a:lnTo>
                  <a:lnTo>
                    <a:pt x="819" y="1248"/>
                  </a:lnTo>
                  <a:lnTo>
                    <a:pt x="789" y="1256"/>
                  </a:lnTo>
                  <a:lnTo>
                    <a:pt x="759" y="1262"/>
                  </a:lnTo>
                  <a:lnTo>
                    <a:pt x="729" y="1266"/>
                  </a:lnTo>
                  <a:lnTo>
                    <a:pt x="699" y="1270"/>
                  </a:lnTo>
                  <a:lnTo>
                    <a:pt x="669" y="1272"/>
                  </a:lnTo>
                  <a:lnTo>
                    <a:pt x="637" y="1274"/>
                  </a:lnTo>
                  <a:lnTo>
                    <a:pt x="607" y="1272"/>
                  </a:lnTo>
                  <a:lnTo>
                    <a:pt x="577" y="1270"/>
                  </a:lnTo>
                  <a:lnTo>
                    <a:pt x="547" y="1266"/>
                  </a:lnTo>
                  <a:lnTo>
                    <a:pt x="515" y="1262"/>
                  </a:lnTo>
                  <a:lnTo>
                    <a:pt x="485" y="1254"/>
                  </a:lnTo>
                  <a:lnTo>
                    <a:pt x="455" y="1246"/>
                  </a:lnTo>
                  <a:lnTo>
                    <a:pt x="427" y="1236"/>
                  </a:lnTo>
                  <a:lnTo>
                    <a:pt x="397" y="1226"/>
                  </a:lnTo>
                  <a:lnTo>
                    <a:pt x="369" y="1214"/>
                  </a:lnTo>
                  <a:lnTo>
                    <a:pt x="339" y="1200"/>
                  </a:lnTo>
                  <a:lnTo>
                    <a:pt x="313" y="1184"/>
                  </a:lnTo>
                  <a:lnTo>
                    <a:pt x="285" y="1166"/>
                  </a:lnTo>
                  <a:lnTo>
                    <a:pt x="259" y="1148"/>
                  </a:lnTo>
                  <a:lnTo>
                    <a:pt x="233" y="1128"/>
                  </a:lnTo>
                  <a:lnTo>
                    <a:pt x="233" y="1128"/>
                  </a:lnTo>
                  <a:lnTo>
                    <a:pt x="209" y="1106"/>
                  </a:lnTo>
                  <a:lnTo>
                    <a:pt x="185" y="1084"/>
                  </a:lnTo>
                  <a:lnTo>
                    <a:pt x="163" y="1060"/>
                  </a:lnTo>
                  <a:lnTo>
                    <a:pt x="143" y="1036"/>
                  </a:lnTo>
                  <a:lnTo>
                    <a:pt x="123" y="1010"/>
                  </a:lnTo>
                  <a:lnTo>
                    <a:pt x="105" y="984"/>
                  </a:lnTo>
                  <a:lnTo>
                    <a:pt x="88" y="958"/>
                  </a:lnTo>
                  <a:lnTo>
                    <a:pt x="72" y="930"/>
                  </a:lnTo>
                  <a:lnTo>
                    <a:pt x="60" y="904"/>
                  </a:lnTo>
                  <a:lnTo>
                    <a:pt x="46" y="874"/>
                  </a:lnTo>
                  <a:lnTo>
                    <a:pt x="36" y="846"/>
                  </a:lnTo>
                  <a:lnTo>
                    <a:pt x="26" y="816"/>
                  </a:lnTo>
                  <a:lnTo>
                    <a:pt x="18" y="788"/>
                  </a:lnTo>
                  <a:lnTo>
                    <a:pt x="12" y="758"/>
                  </a:lnTo>
                  <a:lnTo>
                    <a:pt x="8" y="728"/>
                  </a:lnTo>
                  <a:lnTo>
                    <a:pt x="4" y="696"/>
                  </a:lnTo>
                  <a:lnTo>
                    <a:pt x="2" y="666"/>
                  </a:lnTo>
                  <a:lnTo>
                    <a:pt x="0" y="636"/>
                  </a:lnTo>
                  <a:lnTo>
                    <a:pt x="2" y="606"/>
                  </a:lnTo>
                  <a:lnTo>
                    <a:pt x="4" y="574"/>
                  </a:lnTo>
                  <a:lnTo>
                    <a:pt x="8" y="544"/>
                  </a:lnTo>
                  <a:lnTo>
                    <a:pt x="12" y="514"/>
                  </a:lnTo>
                  <a:lnTo>
                    <a:pt x="20" y="484"/>
                  </a:lnTo>
                  <a:lnTo>
                    <a:pt x="28" y="454"/>
                  </a:lnTo>
                  <a:lnTo>
                    <a:pt x="36" y="424"/>
                  </a:lnTo>
                  <a:lnTo>
                    <a:pt x="48" y="396"/>
                  </a:lnTo>
                  <a:lnTo>
                    <a:pt x="60" y="366"/>
                  </a:lnTo>
                  <a:lnTo>
                    <a:pt x="74" y="338"/>
                  </a:lnTo>
                  <a:lnTo>
                    <a:pt x="90" y="310"/>
                  </a:lnTo>
                  <a:lnTo>
                    <a:pt x="109" y="284"/>
                  </a:lnTo>
                  <a:lnTo>
                    <a:pt x="127" y="256"/>
                  </a:lnTo>
                  <a:lnTo>
                    <a:pt x="147" y="232"/>
                  </a:lnTo>
                  <a:lnTo>
                    <a:pt x="147" y="232"/>
                  </a:lnTo>
                  <a:lnTo>
                    <a:pt x="169" y="206"/>
                  </a:lnTo>
                  <a:lnTo>
                    <a:pt x="191" y="182"/>
                  </a:lnTo>
                  <a:lnTo>
                    <a:pt x="215" y="160"/>
                  </a:lnTo>
                  <a:lnTo>
                    <a:pt x="239" y="140"/>
                  </a:lnTo>
                  <a:lnTo>
                    <a:pt x="265" y="122"/>
                  </a:lnTo>
                  <a:lnTo>
                    <a:pt x="291" y="104"/>
                  </a:lnTo>
                  <a:lnTo>
                    <a:pt x="317" y="86"/>
                  </a:lnTo>
                  <a:lnTo>
                    <a:pt x="343" y="72"/>
                  </a:lnTo>
                  <a:lnTo>
                    <a:pt x="371" y="58"/>
                  </a:lnTo>
                  <a:lnTo>
                    <a:pt x="399" y="46"/>
                  </a:lnTo>
                  <a:lnTo>
                    <a:pt x="429" y="36"/>
                  </a:lnTo>
                  <a:lnTo>
                    <a:pt x="459" y="26"/>
                  </a:lnTo>
                  <a:lnTo>
                    <a:pt x="487" y="18"/>
                  </a:lnTo>
                  <a:lnTo>
                    <a:pt x="517" y="12"/>
                  </a:lnTo>
                  <a:lnTo>
                    <a:pt x="547" y="6"/>
                  </a:lnTo>
                  <a:lnTo>
                    <a:pt x="577" y="2"/>
                  </a:lnTo>
                  <a:lnTo>
                    <a:pt x="609" y="0"/>
                  </a:lnTo>
                  <a:lnTo>
                    <a:pt x="639" y="0"/>
                  </a:lnTo>
                  <a:lnTo>
                    <a:pt x="669" y="0"/>
                  </a:lnTo>
                  <a:lnTo>
                    <a:pt x="701" y="2"/>
                  </a:lnTo>
                  <a:lnTo>
                    <a:pt x="731" y="6"/>
                  </a:lnTo>
                  <a:lnTo>
                    <a:pt x="761" y="12"/>
                  </a:lnTo>
                  <a:lnTo>
                    <a:pt x="791" y="18"/>
                  </a:lnTo>
                  <a:lnTo>
                    <a:pt x="821" y="26"/>
                  </a:lnTo>
                  <a:lnTo>
                    <a:pt x="851" y="36"/>
                  </a:lnTo>
                  <a:lnTo>
                    <a:pt x="879" y="48"/>
                  </a:lnTo>
                  <a:lnTo>
                    <a:pt x="909" y="60"/>
                  </a:lnTo>
                  <a:lnTo>
                    <a:pt x="937" y="74"/>
                  </a:lnTo>
                  <a:lnTo>
                    <a:pt x="965" y="90"/>
                  </a:lnTo>
                  <a:lnTo>
                    <a:pt x="991" y="106"/>
                  </a:lnTo>
                  <a:lnTo>
                    <a:pt x="1019" y="126"/>
                  </a:lnTo>
                  <a:lnTo>
                    <a:pt x="1043" y="146"/>
                  </a:lnTo>
                  <a:lnTo>
                    <a:pt x="1043" y="146"/>
                  </a:lnTo>
                  <a:close/>
                </a:path>
              </a:pathLst>
            </a:custGeom>
            <a:solidFill>
              <a:srgbClr val="F32A32"/>
            </a:solidFill>
            <a:ln>
              <a:noFill/>
            </a:ln>
          </p:spPr>
          <p:txBody>
            <a:bodyPr vert="horz" wrap="square" lIns="91440" tIns="45720" rIns="91440" bIns="45720" numCol="1" anchor="t" anchorCtr="0" compatLnSpc="1">
              <a:prstTxWarp prst="textNoShape">
                <a:avLst/>
              </a:prstTxWarp>
            </a:bodyPr>
            <a:lstStyle/>
            <a:p>
              <a:endParaRPr lang="id-ID"/>
            </a:p>
          </p:txBody>
        </p:sp>
        <p:sp>
          <p:nvSpPr>
            <p:cNvPr id="24" name="ï$ḷîḑê">
              <a:extLst>
                <a:ext uri="{FF2B5EF4-FFF2-40B4-BE49-F238E27FC236}">
                  <a16:creationId xmlns="" xmlns:a16="http://schemas.microsoft.com/office/drawing/2014/main" id="{72558CB2-9B38-4DED-ADF4-EA5DC8DDFF71}"/>
                </a:ext>
              </a:extLst>
            </p:cNvPr>
            <p:cNvSpPr/>
            <p:nvPr/>
          </p:nvSpPr>
          <p:spPr bwMode="auto">
            <a:xfrm>
              <a:off x="2087352" y="4403223"/>
              <a:ext cx="938096" cy="938832"/>
            </a:xfrm>
            <a:custGeom>
              <a:avLst/>
              <a:gdLst>
                <a:gd name="T0" fmla="*/ 1067 w 1273"/>
                <a:gd name="T1" fmla="*/ 168 h 1274"/>
                <a:gd name="T2" fmla="*/ 1133 w 1273"/>
                <a:gd name="T3" fmla="*/ 238 h 1274"/>
                <a:gd name="T4" fmla="*/ 1187 w 1273"/>
                <a:gd name="T5" fmla="*/ 316 h 1274"/>
                <a:gd name="T6" fmla="*/ 1227 w 1273"/>
                <a:gd name="T7" fmla="*/ 398 h 1274"/>
                <a:gd name="T8" fmla="*/ 1255 w 1273"/>
                <a:gd name="T9" fmla="*/ 486 h 1274"/>
                <a:gd name="T10" fmla="*/ 1271 w 1273"/>
                <a:gd name="T11" fmla="*/ 576 h 1274"/>
                <a:gd name="T12" fmla="*/ 1273 w 1273"/>
                <a:gd name="T13" fmla="*/ 668 h 1274"/>
                <a:gd name="T14" fmla="*/ 1261 w 1273"/>
                <a:gd name="T15" fmla="*/ 760 h 1274"/>
                <a:gd name="T16" fmla="*/ 1237 w 1273"/>
                <a:gd name="T17" fmla="*/ 848 h 1274"/>
                <a:gd name="T18" fmla="*/ 1199 w 1273"/>
                <a:gd name="T19" fmla="*/ 936 h 1274"/>
                <a:gd name="T20" fmla="*/ 1147 w 1273"/>
                <a:gd name="T21" fmla="*/ 1016 h 1274"/>
                <a:gd name="T22" fmla="*/ 1107 w 1273"/>
                <a:gd name="T23" fmla="*/ 1068 h 1274"/>
                <a:gd name="T24" fmla="*/ 1035 w 1273"/>
                <a:gd name="T25" fmla="*/ 1134 h 1274"/>
                <a:gd name="T26" fmla="*/ 959 w 1273"/>
                <a:gd name="T27" fmla="*/ 1186 h 1274"/>
                <a:gd name="T28" fmla="*/ 875 w 1273"/>
                <a:gd name="T29" fmla="*/ 1228 h 1274"/>
                <a:gd name="T30" fmla="*/ 787 w 1273"/>
                <a:gd name="T31" fmla="*/ 1256 h 1274"/>
                <a:gd name="T32" fmla="*/ 697 w 1273"/>
                <a:gd name="T33" fmla="*/ 1270 h 1274"/>
                <a:gd name="T34" fmla="*/ 605 w 1273"/>
                <a:gd name="T35" fmla="*/ 1272 h 1274"/>
                <a:gd name="T36" fmla="*/ 515 w 1273"/>
                <a:gd name="T37" fmla="*/ 1262 h 1274"/>
                <a:gd name="T38" fmla="*/ 424 w 1273"/>
                <a:gd name="T39" fmla="*/ 1238 h 1274"/>
                <a:gd name="T40" fmla="*/ 338 w 1273"/>
                <a:gd name="T41" fmla="*/ 1200 h 1274"/>
                <a:gd name="T42" fmla="*/ 256 w 1273"/>
                <a:gd name="T43" fmla="*/ 1148 h 1274"/>
                <a:gd name="T44" fmla="*/ 206 w 1273"/>
                <a:gd name="T45" fmla="*/ 1106 h 1274"/>
                <a:gd name="T46" fmla="*/ 140 w 1273"/>
                <a:gd name="T47" fmla="*/ 1036 h 1274"/>
                <a:gd name="T48" fmla="*/ 86 w 1273"/>
                <a:gd name="T49" fmla="*/ 958 h 1274"/>
                <a:gd name="T50" fmla="*/ 46 w 1273"/>
                <a:gd name="T51" fmla="*/ 876 h 1274"/>
                <a:gd name="T52" fmla="*/ 18 w 1273"/>
                <a:gd name="T53" fmla="*/ 788 h 1274"/>
                <a:gd name="T54" fmla="*/ 2 w 1273"/>
                <a:gd name="T55" fmla="*/ 698 h 1274"/>
                <a:gd name="T56" fmla="*/ 0 w 1273"/>
                <a:gd name="T57" fmla="*/ 606 h 1274"/>
                <a:gd name="T58" fmla="*/ 10 w 1273"/>
                <a:gd name="T59" fmla="*/ 514 h 1274"/>
                <a:gd name="T60" fmla="*/ 36 w 1273"/>
                <a:gd name="T61" fmla="*/ 424 h 1274"/>
                <a:gd name="T62" fmla="*/ 74 w 1273"/>
                <a:gd name="T63" fmla="*/ 338 h 1274"/>
                <a:gd name="T64" fmla="*/ 124 w 1273"/>
                <a:gd name="T65" fmla="*/ 258 h 1274"/>
                <a:gd name="T66" fmla="*/ 166 w 1273"/>
                <a:gd name="T67" fmla="*/ 206 h 1274"/>
                <a:gd name="T68" fmla="*/ 236 w 1273"/>
                <a:gd name="T69" fmla="*/ 140 h 1274"/>
                <a:gd name="T70" fmla="*/ 314 w 1273"/>
                <a:gd name="T71" fmla="*/ 88 h 1274"/>
                <a:gd name="T72" fmla="*/ 398 w 1273"/>
                <a:gd name="T73" fmla="*/ 46 h 1274"/>
                <a:gd name="T74" fmla="*/ 487 w 1273"/>
                <a:gd name="T75" fmla="*/ 18 h 1274"/>
                <a:gd name="T76" fmla="*/ 577 w 1273"/>
                <a:gd name="T77" fmla="*/ 4 h 1274"/>
                <a:gd name="T78" fmla="*/ 669 w 1273"/>
                <a:gd name="T79" fmla="*/ 0 h 1274"/>
                <a:gd name="T80" fmla="*/ 759 w 1273"/>
                <a:gd name="T81" fmla="*/ 12 h 1274"/>
                <a:gd name="T82" fmla="*/ 849 w 1273"/>
                <a:gd name="T83" fmla="*/ 36 h 1274"/>
                <a:gd name="T84" fmla="*/ 935 w 1273"/>
                <a:gd name="T85" fmla="*/ 74 h 1274"/>
                <a:gd name="T86" fmla="*/ 1017 w 1273"/>
                <a:gd name="T87" fmla="*/ 126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73" h="1274">
                  <a:moveTo>
                    <a:pt x="1043" y="146"/>
                  </a:moveTo>
                  <a:lnTo>
                    <a:pt x="1043" y="146"/>
                  </a:lnTo>
                  <a:lnTo>
                    <a:pt x="1067" y="168"/>
                  </a:lnTo>
                  <a:lnTo>
                    <a:pt x="1091" y="190"/>
                  </a:lnTo>
                  <a:lnTo>
                    <a:pt x="1113" y="214"/>
                  </a:lnTo>
                  <a:lnTo>
                    <a:pt x="1133" y="238"/>
                  </a:lnTo>
                  <a:lnTo>
                    <a:pt x="1153" y="262"/>
                  </a:lnTo>
                  <a:lnTo>
                    <a:pt x="1169" y="288"/>
                  </a:lnTo>
                  <a:lnTo>
                    <a:pt x="1187" y="316"/>
                  </a:lnTo>
                  <a:lnTo>
                    <a:pt x="1201" y="342"/>
                  </a:lnTo>
                  <a:lnTo>
                    <a:pt x="1215" y="370"/>
                  </a:lnTo>
                  <a:lnTo>
                    <a:pt x="1227" y="398"/>
                  </a:lnTo>
                  <a:lnTo>
                    <a:pt x="1239" y="428"/>
                  </a:lnTo>
                  <a:lnTo>
                    <a:pt x="1247" y="456"/>
                  </a:lnTo>
                  <a:lnTo>
                    <a:pt x="1255" y="486"/>
                  </a:lnTo>
                  <a:lnTo>
                    <a:pt x="1261" y="516"/>
                  </a:lnTo>
                  <a:lnTo>
                    <a:pt x="1267" y="546"/>
                  </a:lnTo>
                  <a:lnTo>
                    <a:pt x="1271" y="576"/>
                  </a:lnTo>
                  <a:lnTo>
                    <a:pt x="1273" y="608"/>
                  </a:lnTo>
                  <a:lnTo>
                    <a:pt x="1273" y="638"/>
                  </a:lnTo>
                  <a:lnTo>
                    <a:pt x="1273" y="668"/>
                  </a:lnTo>
                  <a:lnTo>
                    <a:pt x="1271" y="698"/>
                  </a:lnTo>
                  <a:lnTo>
                    <a:pt x="1267" y="730"/>
                  </a:lnTo>
                  <a:lnTo>
                    <a:pt x="1261" y="760"/>
                  </a:lnTo>
                  <a:lnTo>
                    <a:pt x="1255" y="790"/>
                  </a:lnTo>
                  <a:lnTo>
                    <a:pt x="1247" y="820"/>
                  </a:lnTo>
                  <a:lnTo>
                    <a:pt x="1237" y="848"/>
                  </a:lnTo>
                  <a:lnTo>
                    <a:pt x="1227" y="878"/>
                  </a:lnTo>
                  <a:lnTo>
                    <a:pt x="1213" y="906"/>
                  </a:lnTo>
                  <a:lnTo>
                    <a:pt x="1199" y="936"/>
                  </a:lnTo>
                  <a:lnTo>
                    <a:pt x="1183" y="962"/>
                  </a:lnTo>
                  <a:lnTo>
                    <a:pt x="1167" y="990"/>
                  </a:lnTo>
                  <a:lnTo>
                    <a:pt x="1147" y="1016"/>
                  </a:lnTo>
                  <a:lnTo>
                    <a:pt x="1127" y="1042"/>
                  </a:lnTo>
                  <a:lnTo>
                    <a:pt x="1127" y="1042"/>
                  </a:lnTo>
                  <a:lnTo>
                    <a:pt x="1107" y="1068"/>
                  </a:lnTo>
                  <a:lnTo>
                    <a:pt x="1083" y="1090"/>
                  </a:lnTo>
                  <a:lnTo>
                    <a:pt x="1061" y="1112"/>
                  </a:lnTo>
                  <a:lnTo>
                    <a:pt x="1035" y="1134"/>
                  </a:lnTo>
                  <a:lnTo>
                    <a:pt x="1011" y="1152"/>
                  </a:lnTo>
                  <a:lnTo>
                    <a:pt x="985" y="1170"/>
                  </a:lnTo>
                  <a:lnTo>
                    <a:pt x="959" y="1186"/>
                  </a:lnTo>
                  <a:lnTo>
                    <a:pt x="931" y="1202"/>
                  </a:lnTo>
                  <a:lnTo>
                    <a:pt x="903" y="1216"/>
                  </a:lnTo>
                  <a:lnTo>
                    <a:pt x="875" y="1228"/>
                  </a:lnTo>
                  <a:lnTo>
                    <a:pt x="847" y="1238"/>
                  </a:lnTo>
                  <a:lnTo>
                    <a:pt x="817" y="1248"/>
                  </a:lnTo>
                  <a:lnTo>
                    <a:pt x="787" y="1256"/>
                  </a:lnTo>
                  <a:lnTo>
                    <a:pt x="757" y="1262"/>
                  </a:lnTo>
                  <a:lnTo>
                    <a:pt x="727" y="1268"/>
                  </a:lnTo>
                  <a:lnTo>
                    <a:pt x="697" y="1270"/>
                  </a:lnTo>
                  <a:lnTo>
                    <a:pt x="667" y="1272"/>
                  </a:lnTo>
                  <a:lnTo>
                    <a:pt x="637" y="1274"/>
                  </a:lnTo>
                  <a:lnTo>
                    <a:pt x="605" y="1272"/>
                  </a:lnTo>
                  <a:lnTo>
                    <a:pt x="575" y="1270"/>
                  </a:lnTo>
                  <a:lnTo>
                    <a:pt x="545" y="1266"/>
                  </a:lnTo>
                  <a:lnTo>
                    <a:pt x="515" y="1262"/>
                  </a:lnTo>
                  <a:lnTo>
                    <a:pt x="485" y="1256"/>
                  </a:lnTo>
                  <a:lnTo>
                    <a:pt x="454" y="1246"/>
                  </a:lnTo>
                  <a:lnTo>
                    <a:pt x="424" y="1238"/>
                  </a:lnTo>
                  <a:lnTo>
                    <a:pt x="394" y="1226"/>
                  </a:lnTo>
                  <a:lnTo>
                    <a:pt x="366" y="1214"/>
                  </a:lnTo>
                  <a:lnTo>
                    <a:pt x="338" y="1200"/>
                  </a:lnTo>
                  <a:lnTo>
                    <a:pt x="310" y="1184"/>
                  </a:lnTo>
                  <a:lnTo>
                    <a:pt x="282" y="1166"/>
                  </a:lnTo>
                  <a:lnTo>
                    <a:pt x="256" y="1148"/>
                  </a:lnTo>
                  <a:lnTo>
                    <a:pt x="230" y="1128"/>
                  </a:lnTo>
                  <a:lnTo>
                    <a:pt x="230" y="1128"/>
                  </a:lnTo>
                  <a:lnTo>
                    <a:pt x="206" y="1106"/>
                  </a:lnTo>
                  <a:lnTo>
                    <a:pt x="182" y="1084"/>
                  </a:lnTo>
                  <a:lnTo>
                    <a:pt x="160" y="1060"/>
                  </a:lnTo>
                  <a:lnTo>
                    <a:pt x="140" y="1036"/>
                  </a:lnTo>
                  <a:lnTo>
                    <a:pt x="120" y="1010"/>
                  </a:lnTo>
                  <a:lnTo>
                    <a:pt x="102" y="986"/>
                  </a:lnTo>
                  <a:lnTo>
                    <a:pt x="86" y="958"/>
                  </a:lnTo>
                  <a:lnTo>
                    <a:pt x="72" y="932"/>
                  </a:lnTo>
                  <a:lnTo>
                    <a:pt x="58" y="904"/>
                  </a:lnTo>
                  <a:lnTo>
                    <a:pt x="46" y="876"/>
                  </a:lnTo>
                  <a:lnTo>
                    <a:pt x="34" y="846"/>
                  </a:lnTo>
                  <a:lnTo>
                    <a:pt x="26" y="818"/>
                  </a:lnTo>
                  <a:lnTo>
                    <a:pt x="18" y="788"/>
                  </a:lnTo>
                  <a:lnTo>
                    <a:pt x="10" y="758"/>
                  </a:lnTo>
                  <a:lnTo>
                    <a:pt x="6" y="728"/>
                  </a:lnTo>
                  <a:lnTo>
                    <a:pt x="2" y="698"/>
                  </a:lnTo>
                  <a:lnTo>
                    <a:pt x="0" y="666"/>
                  </a:lnTo>
                  <a:lnTo>
                    <a:pt x="0" y="636"/>
                  </a:lnTo>
                  <a:lnTo>
                    <a:pt x="0" y="606"/>
                  </a:lnTo>
                  <a:lnTo>
                    <a:pt x="2" y="576"/>
                  </a:lnTo>
                  <a:lnTo>
                    <a:pt x="6" y="544"/>
                  </a:lnTo>
                  <a:lnTo>
                    <a:pt x="10" y="514"/>
                  </a:lnTo>
                  <a:lnTo>
                    <a:pt x="18" y="484"/>
                  </a:lnTo>
                  <a:lnTo>
                    <a:pt x="26" y="454"/>
                  </a:lnTo>
                  <a:lnTo>
                    <a:pt x="36" y="424"/>
                  </a:lnTo>
                  <a:lnTo>
                    <a:pt x="46" y="396"/>
                  </a:lnTo>
                  <a:lnTo>
                    <a:pt x="60" y="366"/>
                  </a:lnTo>
                  <a:lnTo>
                    <a:pt x="74" y="338"/>
                  </a:lnTo>
                  <a:lnTo>
                    <a:pt x="88" y="310"/>
                  </a:lnTo>
                  <a:lnTo>
                    <a:pt x="106" y="284"/>
                  </a:lnTo>
                  <a:lnTo>
                    <a:pt x="124" y="258"/>
                  </a:lnTo>
                  <a:lnTo>
                    <a:pt x="144" y="232"/>
                  </a:lnTo>
                  <a:lnTo>
                    <a:pt x="144" y="232"/>
                  </a:lnTo>
                  <a:lnTo>
                    <a:pt x="166" y="206"/>
                  </a:lnTo>
                  <a:lnTo>
                    <a:pt x="188" y="184"/>
                  </a:lnTo>
                  <a:lnTo>
                    <a:pt x="212" y="162"/>
                  </a:lnTo>
                  <a:lnTo>
                    <a:pt x="236" y="140"/>
                  </a:lnTo>
                  <a:lnTo>
                    <a:pt x="262" y="122"/>
                  </a:lnTo>
                  <a:lnTo>
                    <a:pt x="288" y="104"/>
                  </a:lnTo>
                  <a:lnTo>
                    <a:pt x="314" y="88"/>
                  </a:lnTo>
                  <a:lnTo>
                    <a:pt x="342" y="72"/>
                  </a:lnTo>
                  <a:lnTo>
                    <a:pt x="370" y="58"/>
                  </a:lnTo>
                  <a:lnTo>
                    <a:pt x="398" y="46"/>
                  </a:lnTo>
                  <a:lnTo>
                    <a:pt x="426" y="36"/>
                  </a:lnTo>
                  <a:lnTo>
                    <a:pt x="456" y="26"/>
                  </a:lnTo>
                  <a:lnTo>
                    <a:pt x="487" y="18"/>
                  </a:lnTo>
                  <a:lnTo>
                    <a:pt x="515" y="12"/>
                  </a:lnTo>
                  <a:lnTo>
                    <a:pt x="547" y="6"/>
                  </a:lnTo>
                  <a:lnTo>
                    <a:pt x="577" y="4"/>
                  </a:lnTo>
                  <a:lnTo>
                    <a:pt x="607" y="0"/>
                  </a:lnTo>
                  <a:lnTo>
                    <a:pt x="637" y="0"/>
                  </a:lnTo>
                  <a:lnTo>
                    <a:pt x="669" y="0"/>
                  </a:lnTo>
                  <a:lnTo>
                    <a:pt x="699" y="4"/>
                  </a:lnTo>
                  <a:lnTo>
                    <a:pt x="729" y="6"/>
                  </a:lnTo>
                  <a:lnTo>
                    <a:pt x="759" y="12"/>
                  </a:lnTo>
                  <a:lnTo>
                    <a:pt x="789" y="18"/>
                  </a:lnTo>
                  <a:lnTo>
                    <a:pt x="819" y="26"/>
                  </a:lnTo>
                  <a:lnTo>
                    <a:pt x="849" y="36"/>
                  </a:lnTo>
                  <a:lnTo>
                    <a:pt x="879" y="48"/>
                  </a:lnTo>
                  <a:lnTo>
                    <a:pt x="907" y="60"/>
                  </a:lnTo>
                  <a:lnTo>
                    <a:pt x="935" y="74"/>
                  </a:lnTo>
                  <a:lnTo>
                    <a:pt x="963" y="90"/>
                  </a:lnTo>
                  <a:lnTo>
                    <a:pt x="989" y="108"/>
                  </a:lnTo>
                  <a:lnTo>
                    <a:pt x="1017" y="126"/>
                  </a:lnTo>
                  <a:lnTo>
                    <a:pt x="1043" y="146"/>
                  </a:lnTo>
                  <a:lnTo>
                    <a:pt x="1043" y="146"/>
                  </a:lnTo>
                  <a:close/>
                </a:path>
              </a:pathLst>
            </a:custGeom>
            <a:solidFill>
              <a:srgbClr val="F55159"/>
            </a:solidFill>
            <a:ln>
              <a:noFill/>
            </a:ln>
          </p:spPr>
          <p:txBody>
            <a:bodyPr vert="horz" wrap="square" lIns="91440" tIns="45720" rIns="91440" bIns="45720" numCol="1" anchor="t" anchorCtr="0" compatLnSpc="1">
              <a:prstTxWarp prst="textNoShape">
                <a:avLst/>
              </a:prstTxWarp>
            </a:bodyPr>
            <a:lstStyle/>
            <a:p>
              <a:endParaRPr lang="id-ID"/>
            </a:p>
          </p:txBody>
        </p:sp>
        <p:sp>
          <p:nvSpPr>
            <p:cNvPr id="25" name="î$ļíďè">
              <a:extLst>
                <a:ext uri="{FF2B5EF4-FFF2-40B4-BE49-F238E27FC236}">
                  <a16:creationId xmlns="" xmlns:a16="http://schemas.microsoft.com/office/drawing/2014/main" id="{7B7F5910-8F3C-43BD-AF1F-AE11455B53BA}"/>
                </a:ext>
              </a:extLst>
            </p:cNvPr>
            <p:cNvSpPr/>
            <p:nvPr/>
          </p:nvSpPr>
          <p:spPr bwMode="auto">
            <a:xfrm>
              <a:off x="3778577" y="4403223"/>
              <a:ext cx="938096" cy="938832"/>
            </a:xfrm>
            <a:custGeom>
              <a:avLst/>
              <a:gdLst>
                <a:gd name="T0" fmla="*/ 1067 w 1273"/>
                <a:gd name="T1" fmla="*/ 168 h 1274"/>
                <a:gd name="T2" fmla="*/ 1133 w 1273"/>
                <a:gd name="T3" fmla="*/ 238 h 1274"/>
                <a:gd name="T4" fmla="*/ 1187 w 1273"/>
                <a:gd name="T5" fmla="*/ 316 h 1274"/>
                <a:gd name="T6" fmla="*/ 1227 w 1273"/>
                <a:gd name="T7" fmla="*/ 398 h 1274"/>
                <a:gd name="T8" fmla="*/ 1255 w 1273"/>
                <a:gd name="T9" fmla="*/ 486 h 1274"/>
                <a:gd name="T10" fmla="*/ 1271 w 1273"/>
                <a:gd name="T11" fmla="*/ 576 h 1274"/>
                <a:gd name="T12" fmla="*/ 1273 w 1273"/>
                <a:gd name="T13" fmla="*/ 668 h 1274"/>
                <a:gd name="T14" fmla="*/ 1261 w 1273"/>
                <a:gd name="T15" fmla="*/ 760 h 1274"/>
                <a:gd name="T16" fmla="*/ 1237 w 1273"/>
                <a:gd name="T17" fmla="*/ 848 h 1274"/>
                <a:gd name="T18" fmla="*/ 1199 w 1273"/>
                <a:gd name="T19" fmla="*/ 936 h 1274"/>
                <a:gd name="T20" fmla="*/ 1147 w 1273"/>
                <a:gd name="T21" fmla="*/ 1016 h 1274"/>
                <a:gd name="T22" fmla="*/ 1107 w 1273"/>
                <a:gd name="T23" fmla="*/ 1068 h 1274"/>
                <a:gd name="T24" fmla="*/ 1037 w 1273"/>
                <a:gd name="T25" fmla="*/ 1134 h 1274"/>
                <a:gd name="T26" fmla="*/ 959 w 1273"/>
                <a:gd name="T27" fmla="*/ 1186 h 1274"/>
                <a:gd name="T28" fmla="*/ 875 w 1273"/>
                <a:gd name="T29" fmla="*/ 1228 h 1274"/>
                <a:gd name="T30" fmla="*/ 786 w 1273"/>
                <a:gd name="T31" fmla="*/ 1256 h 1274"/>
                <a:gd name="T32" fmla="*/ 696 w 1273"/>
                <a:gd name="T33" fmla="*/ 1270 h 1274"/>
                <a:gd name="T34" fmla="*/ 604 w 1273"/>
                <a:gd name="T35" fmla="*/ 1272 h 1274"/>
                <a:gd name="T36" fmla="*/ 514 w 1273"/>
                <a:gd name="T37" fmla="*/ 1262 h 1274"/>
                <a:gd name="T38" fmla="*/ 424 w 1273"/>
                <a:gd name="T39" fmla="*/ 1238 h 1274"/>
                <a:gd name="T40" fmla="*/ 338 w 1273"/>
                <a:gd name="T41" fmla="*/ 1200 h 1274"/>
                <a:gd name="T42" fmla="*/ 256 w 1273"/>
                <a:gd name="T43" fmla="*/ 1148 h 1274"/>
                <a:gd name="T44" fmla="*/ 206 w 1273"/>
                <a:gd name="T45" fmla="*/ 1106 h 1274"/>
                <a:gd name="T46" fmla="*/ 140 w 1273"/>
                <a:gd name="T47" fmla="*/ 1036 h 1274"/>
                <a:gd name="T48" fmla="*/ 86 w 1273"/>
                <a:gd name="T49" fmla="*/ 958 h 1274"/>
                <a:gd name="T50" fmla="*/ 46 w 1273"/>
                <a:gd name="T51" fmla="*/ 876 h 1274"/>
                <a:gd name="T52" fmla="*/ 18 w 1273"/>
                <a:gd name="T53" fmla="*/ 788 h 1274"/>
                <a:gd name="T54" fmla="*/ 2 w 1273"/>
                <a:gd name="T55" fmla="*/ 698 h 1274"/>
                <a:gd name="T56" fmla="*/ 0 w 1273"/>
                <a:gd name="T57" fmla="*/ 606 h 1274"/>
                <a:gd name="T58" fmla="*/ 12 w 1273"/>
                <a:gd name="T59" fmla="*/ 514 h 1274"/>
                <a:gd name="T60" fmla="*/ 36 w 1273"/>
                <a:gd name="T61" fmla="*/ 424 h 1274"/>
                <a:gd name="T62" fmla="*/ 74 w 1273"/>
                <a:gd name="T63" fmla="*/ 338 h 1274"/>
                <a:gd name="T64" fmla="*/ 124 w 1273"/>
                <a:gd name="T65" fmla="*/ 258 h 1274"/>
                <a:gd name="T66" fmla="*/ 166 w 1273"/>
                <a:gd name="T67" fmla="*/ 206 h 1274"/>
                <a:gd name="T68" fmla="*/ 236 w 1273"/>
                <a:gd name="T69" fmla="*/ 140 h 1274"/>
                <a:gd name="T70" fmla="*/ 314 w 1273"/>
                <a:gd name="T71" fmla="*/ 88 h 1274"/>
                <a:gd name="T72" fmla="*/ 398 w 1273"/>
                <a:gd name="T73" fmla="*/ 46 h 1274"/>
                <a:gd name="T74" fmla="*/ 486 w 1273"/>
                <a:gd name="T75" fmla="*/ 18 h 1274"/>
                <a:gd name="T76" fmla="*/ 576 w 1273"/>
                <a:gd name="T77" fmla="*/ 4 h 1274"/>
                <a:gd name="T78" fmla="*/ 668 w 1273"/>
                <a:gd name="T79" fmla="*/ 0 h 1274"/>
                <a:gd name="T80" fmla="*/ 758 w 1273"/>
                <a:gd name="T81" fmla="*/ 12 h 1274"/>
                <a:gd name="T82" fmla="*/ 849 w 1273"/>
                <a:gd name="T83" fmla="*/ 36 h 1274"/>
                <a:gd name="T84" fmla="*/ 935 w 1273"/>
                <a:gd name="T85" fmla="*/ 74 h 1274"/>
                <a:gd name="T86" fmla="*/ 1017 w 1273"/>
                <a:gd name="T87" fmla="*/ 126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73" h="1274">
                  <a:moveTo>
                    <a:pt x="1043" y="146"/>
                  </a:moveTo>
                  <a:lnTo>
                    <a:pt x="1043" y="146"/>
                  </a:lnTo>
                  <a:lnTo>
                    <a:pt x="1067" y="168"/>
                  </a:lnTo>
                  <a:lnTo>
                    <a:pt x="1091" y="190"/>
                  </a:lnTo>
                  <a:lnTo>
                    <a:pt x="1113" y="214"/>
                  </a:lnTo>
                  <a:lnTo>
                    <a:pt x="1133" y="238"/>
                  </a:lnTo>
                  <a:lnTo>
                    <a:pt x="1153" y="262"/>
                  </a:lnTo>
                  <a:lnTo>
                    <a:pt x="1171" y="288"/>
                  </a:lnTo>
                  <a:lnTo>
                    <a:pt x="1187" y="316"/>
                  </a:lnTo>
                  <a:lnTo>
                    <a:pt x="1201" y="342"/>
                  </a:lnTo>
                  <a:lnTo>
                    <a:pt x="1215" y="370"/>
                  </a:lnTo>
                  <a:lnTo>
                    <a:pt x="1227" y="398"/>
                  </a:lnTo>
                  <a:lnTo>
                    <a:pt x="1239" y="428"/>
                  </a:lnTo>
                  <a:lnTo>
                    <a:pt x="1247" y="456"/>
                  </a:lnTo>
                  <a:lnTo>
                    <a:pt x="1255" y="486"/>
                  </a:lnTo>
                  <a:lnTo>
                    <a:pt x="1263" y="516"/>
                  </a:lnTo>
                  <a:lnTo>
                    <a:pt x="1267" y="546"/>
                  </a:lnTo>
                  <a:lnTo>
                    <a:pt x="1271" y="576"/>
                  </a:lnTo>
                  <a:lnTo>
                    <a:pt x="1273" y="608"/>
                  </a:lnTo>
                  <a:lnTo>
                    <a:pt x="1273" y="638"/>
                  </a:lnTo>
                  <a:lnTo>
                    <a:pt x="1273" y="668"/>
                  </a:lnTo>
                  <a:lnTo>
                    <a:pt x="1271" y="698"/>
                  </a:lnTo>
                  <a:lnTo>
                    <a:pt x="1267" y="730"/>
                  </a:lnTo>
                  <a:lnTo>
                    <a:pt x="1261" y="760"/>
                  </a:lnTo>
                  <a:lnTo>
                    <a:pt x="1255" y="790"/>
                  </a:lnTo>
                  <a:lnTo>
                    <a:pt x="1247" y="820"/>
                  </a:lnTo>
                  <a:lnTo>
                    <a:pt x="1237" y="848"/>
                  </a:lnTo>
                  <a:lnTo>
                    <a:pt x="1227" y="878"/>
                  </a:lnTo>
                  <a:lnTo>
                    <a:pt x="1213" y="906"/>
                  </a:lnTo>
                  <a:lnTo>
                    <a:pt x="1199" y="936"/>
                  </a:lnTo>
                  <a:lnTo>
                    <a:pt x="1183" y="962"/>
                  </a:lnTo>
                  <a:lnTo>
                    <a:pt x="1167" y="990"/>
                  </a:lnTo>
                  <a:lnTo>
                    <a:pt x="1147" y="1016"/>
                  </a:lnTo>
                  <a:lnTo>
                    <a:pt x="1127" y="1042"/>
                  </a:lnTo>
                  <a:lnTo>
                    <a:pt x="1127" y="1042"/>
                  </a:lnTo>
                  <a:lnTo>
                    <a:pt x="1107" y="1068"/>
                  </a:lnTo>
                  <a:lnTo>
                    <a:pt x="1083" y="1090"/>
                  </a:lnTo>
                  <a:lnTo>
                    <a:pt x="1061" y="1112"/>
                  </a:lnTo>
                  <a:lnTo>
                    <a:pt x="1037" y="1134"/>
                  </a:lnTo>
                  <a:lnTo>
                    <a:pt x="1011" y="1152"/>
                  </a:lnTo>
                  <a:lnTo>
                    <a:pt x="985" y="1170"/>
                  </a:lnTo>
                  <a:lnTo>
                    <a:pt x="959" y="1186"/>
                  </a:lnTo>
                  <a:lnTo>
                    <a:pt x="931" y="1202"/>
                  </a:lnTo>
                  <a:lnTo>
                    <a:pt x="903" y="1216"/>
                  </a:lnTo>
                  <a:lnTo>
                    <a:pt x="875" y="1228"/>
                  </a:lnTo>
                  <a:lnTo>
                    <a:pt x="847" y="1238"/>
                  </a:lnTo>
                  <a:lnTo>
                    <a:pt x="817" y="1248"/>
                  </a:lnTo>
                  <a:lnTo>
                    <a:pt x="786" y="1256"/>
                  </a:lnTo>
                  <a:lnTo>
                    <a:pt x="756" y="1262"/>
                  </a:lnTo>
                  <a:lnTo>
                    <a:pt x="726" y="1268"/>
                  </a:lnTo>
                  <a:lnTo>
                    <a:pt x="696" y="1270"/>
                  </a:lnTo>
                  <a:lnTo>
                    <a:pt x="666" y="1272"/>
                  </a:lnTo>
                  <a:lnTo>
                    <a:pt x="636" y="1274"/>
                  </a:lnTo>
                  <a:lnTo>
                    <a:pt x="604" y="1272"/>
                  </a:lnTo>
                  <a:lnTo>
                    <a:pt x="574" y="1270"/>
                  </a:lnTo>
                  <a:lnTo>
                    <a:pt x="544" y="1266"/>
                  </a:lnTo>
                  <a:lnTo>
                    <a:pt x="514" y="1262"/>
                  </a:lnTo>
                  <a:lnTo>
                    <a:pt x="484" y="1256"/>
                  </a:lnTo>
                  <a:lnTo>
                    <a:pt x="454" y="1246"/>
                  </a:lnTo>
                  <a:lnTo>
                    <a:pt x="424" y="1238"/>
                  </a:lnTo>
                  <a:lnTo>
                    <a:pt x="394" y="1226"/>
                  </a:lnTo>
                  <a:lnTo>
                    <a:pt x="366" y="1214"/>
                  </a:lnTo>
                  <a:lnTo>
                    <a:pt x="338" y="1200"/>
                  </a:lnTo>
                  <a:lnTo>
                    <a:pt x="310" y="1184"/>
                  </a:lnTo>
                  <a:lnTo>
                    <a:pt x="282" y="1166"/>
                  </a:lnTo>
                  <a:lnTo>
                    <a:pt x="256" y="1148"/>
                  </a:lnTo>
                  <a:lnTo>
                    <a:pt x="230" y="1128"/>
                  </a:lnTo>
                  <a:lnTo>
                    <a:pt x="230" y="1128"/>
                  </a:lnTo>
                  <a:lnTo>
                    <a:pt x="206" y="1106"/>
                  </a:lnTo>
                  <a:lnTo>
                    <a:pt x="182" y="1084"/>
                  </a:lnTo>
                  <a:lnTo>
                    <a:pt x="160" y="1060"/>
                  </a:lnTo>
                  <a:lnTo>
                    <a:pt x="140" y="1036"/>
                  </a:lnTo>
                  <a:lnTo>
                    <a:pt x="120" y="1010"/>
                  </a:lnTo>
                  <a:lnTo>
                    <a:pt x="102" y="986"/>
                  </a:lnTo>
                  <a:lnTo>
                    <a:pt x="86" y="958"/>
                  </a:lnTo>
                  <a:lnTo>
                    <a:pt x="72" y="932"/>
                  </a:lnTo>
                  <a:lnTo>
                    <a:pt x="58" y="904"/>
                  </a:lnTo>
                  <a:lnTo>
                    <a:pt x="46" y="876"/>
                  </a:lnTo>
                  <a:lnTo>
                    <a:pt x="34" y="846"/>
                  </a:lnTo>
                  <a:lnTo>
                    <a:pt x="26" y="818"/>
                  </a:lnTo>
                  <a:lnTo>
                    <a:pt x="18" y="788"/>
                  </a:lnTo>
                  <a:lnTo>
                    <a:pt x="10" y="758"/>
                  </a:lnTo>
                  <a:lnTo>
                    <a:pt x="6" y="728"/>
                  </a:lnTo>
                  <a:lnTo>
                    <a:pt x="2" y="698"/>
                  </a:lnTo>
                  <a:lnTo>
                    <a:pt x="0" y="666"/>
                  </a:lnTo>
                  <a:lnTo>
                    <a:pt x="0" y="636"/>
                  </a:lnTo>
                  <a:lnTo>
                    <a:pt x="0" y="606"/>
                  </a:lnTo>
                  <a:lnTo>
                    <a:pt x="2" y="576"/>
                  </a:lnTo>
                  <a:lnTo>
                    <a:pt x="6" y="544"/>
                  </a:lnTo>
                  <a:lnTo>
                    <a:pt x="12" y="514"/>
                  </a:lnTo>
                  <a:lnTo>
                    <a:pt x="18" y="484"/>
                  </a:lnTo>
                  <a:lnTo>
                    <a:pt x="26" y="454"/>
                  </a:lnTo>
                  <a:lnTo>
                    <a:pt x="36" y="424"/>
                  </a:lnTo>
                  <a:lnTo>
                    <a:pt x="46" y="396"/>
                  </a:lnTo>
                  <a:lnTo>
                    <a:pt x="60" y="366"/>
                  </a:lnTo>
                  <a:lnTo>
                    <a:pt x="74" y="338"/>
                  </a:lnTo>
                  <a:lnTo>
                    <a:pt x="88" y="310"/>
                  </a:lnTo>
                  <a:lnTo>
                    <a:pt x="106" y="284"/>
                  </a:lnTo>
                  <a:lnTo>
                    <a:pt x="124" y="258"/>
                  </a:lnTo>
                  <a:lnTo>
                    <a:pt x="146" y="232"/>
                  </a:lnTo>
                  <a:lnTo>
                    <a:pt x="146" y="232"/>
                  </a:lnTo>
                  <a:lnTo>
                    <a:pt x="166" y="206"/>
                  </a:lnTo>
                  <a:lnTo>
                    <a:pt x="190" y="184"/>
                  </a:lnTo>
                  <a:lnTo>
                    <a:pt x="212" y="162"/>
                  </a:lnTo>
                  <a:lnTo>
                    <a:pt x="236" y="140"/>
                  </a:lnTo>
                  <a:lnTo>
                    <a:pt x="262" y="122"/>
                  </a:lnTo>
                  <a:lnTo>
                    <a:pt x="288" y="104"/>
                  </a:lnTo>
                  <a:lnTo>
                    <a:pt x="314" y="88"/>
                  </a:lnTo>
                  <a:lnTo>
                    <a:pt x="342" y="72"/>
                  </a:lnTo>
                  <a:lnTo>
                    <a:pt x="370" y="58"/>
                  </a:lnTo>
                  <a:lnTo>
                    <a:pt x="398" y="46"/>
                  </a:lnTo>
                  <a:lnTo>
                    <a:pt x="426" y="36"/>
                  </a:lnTo>
                  <a:lnTo>
                    <a:pt x="456" y="26"/>
                  </a:lnTo>
                  <a:lnTo>
                    <a:pt x="486" y="18"/>
                  </a:lnTo>
                  <a:lnTo>
                    <a:pt x="516" y="12"/>
                  </a:lnTo>
                  <a:lnTo>
                    <a:pt x="546" y="6"/>
                  </a:lnTo>
                  <a:lnTo>
                    <a:pt x="576" y="4"/>
                  </a:lnTo>
                  <a:lnTo>
                    <a:pt x="606" y="0"/>
                  </a:lnTo>
                  <a:lnTo>
                    <a:pt x="636" y="0"/>
                  </a:lnTo>
                  <a:lnTo>
                    <a:pt x="668" y="0"/>
                  </a:lnTo>
                  <a:lnTo>
                    <a:pt x="698" y="4"/>
                  </a:lnTo>
                  <a:lnTo>
                    <a:pt x="728" y="6"/>
                  </a:lnTo>
                  <a:lnTo>
                    <a:pt x="758" y="12"/>
                  </a:lnTo>
                  <a:lnTo>
                    <a:pt x="788" y="18"/>
                  </a:lnTo>
                  <a:lnTo>
                    <a:pt x="819" y="26"/>
                  </a:lnTo>
                  <a:lnTo>
                    <a:pt x="849" y="36"/>
                  </a:lnTo>
                  <a:lnTo>
                    <a:pt x="879" y="48"/>
                  </a:lnTo>
                  <a:lnTo>
                    <a:pt x="907" y="60"/>
                  </a:lnTo>
                  <a:lnTo>
                    <a:pt x="935" y="74"/>
                  </a:lnTo>
                  <a:lnTo>
                    <a:pt x="963" y="90"/>
                  </a:lnTo>
                  <a:lnTo>
                    <a:pt x="991" y="108"/>
                  </a:lnTo>
                  <a:lnTo>
                    <a:pt x="1017" y="126"/>
                  </a:lnTo>
                  <a:lnTo>
                    <a:pt x="1043" y="146"/>
                  </a:lnTo>
                  <a:lnTo>
                    <a:pt x="1043" y="146"/>
                  </a:lnTo>
                  <a:close/>
                </a:path>
              </a:pathLst>
            </a:custGeom>
            <a:solidFill>
              <a:srgbClr val="A9040B"/>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îšlïdé">
              <a:extLst>
                <a:ext uri="{FF2B5EF4-FFF2-40B4-BE49-F238E27FC236}">
                  <a16:creationId xmlns="" xmlns:a16="http://schemas.microsoft.com/office/drawing/2014/main" id="{4E340732-91F3-4AC2-AF48-6255D594C038}"/>
                </a:ext>
              </a:extLst>
            </p:cNvPr>
            <p:cNvSpPr/>
            <p:nvPr/>
          </p:nvSpPr>
          <p:spPr bwMode="auto">
            <a:xfrm>
              <a:off x="1564141" y="2793797"/>
              <a:ext cx="939569" cy="938832"/>
            </a:xfrm>
            <a:custGeom>
              <a:avLst/>
              <a:gdLst>
                <a:gd name="T0" fmla="*/ 1068 w 1275"/>
                <a:gd name="T1" fmla="*/ 168 h 1274"/>
                <a:gd name="T2" fmla="*/ 1134 w 1275"/>
                <a:gd name="T3" fmla="*/ 238 h 1274"/>
                <a:gd name="T4" fmla="*/ 1189 w 1275"/>
                <a:gd name="T5" fmla="*/ 314 h 1274"/>
                <a:gd name="T6" fmla="*/ 1229 w 1275"/>
                <a:gd name="T7" fmla="*/ 398 h 1274"/>
                <a:gd name="T8" fmla="*/ 1257 w 1275"/>
                <a:gd name="T9" fmla="*/ 486 h 1274"/>
                <a:gd name="T10" fmla="*/ 1273 w 1275"/>
                <a:gd name="T11" fmla="*/ 576 h 1274"/>
                <a:gd name="T12" fmla="*/ 1275 w 1275"/>
                <a:gd name="T13" fmla="*/ 668 h 1274"/>
                <a:gd name="T14" fmla="*/ 1263 w 1275"/>
                <a:gd name="T15" fmla="*/ 760 h 1274"/>
                <a:gd name="T16" fmla="*/ 1239 w 1275"/>
                <a:gd name="T17" fmla="*/ 848 h 1274"/>
                <a:gd name="T18" fmla="*/ 1201 w 1275"/>
                <a:gd name="T19" fmla="*/ 934 h 1274"/>
                <a:gd name="T20" fmla="*/ 1148 w 1275"/>
                <a:gd name="T21" fmla="*/ 1016 h 1274"/>
                <a:gd name="T22" fmla="*/ 1106 w 1275"/>
                <a:gd name="T23" fmla="*/ 1066 h 1274"/>
                <a:gd name="T24" fmla="*/ 1036 w 1275"/>
                <a:gd name="T25" fmla="*/ 1132 h 1274"/>
                <a:gd name="T26" fmla="*/ 960 w 1275"/>
                <a:gd name="T27" fmla="*/ 1186 h 1274"/>
                <a:gd name="T28" fmla="*/ 876 w 1275"/>
                <a:gd name="T29" fmla="*/ 1226 h 1274"/>
                <a:gd name="T30" fmla="*/ 788 w 1275"/>
                <a:gd name="T31" fmla="*/ 1256 h 1274"/>
                <a:gd name="T32" fmla="*/ 698 w 1275"/>
                <a:gd name="T33" fmla="*/ 1270 h 1274"/>
                <a:gd name="T34" fmla="*/ 606 w 1275"/>
                <a:gd name="T35" fmla="*/ 1272 h 1274"/>
                <a:gd name="T36" fmla="*/ 516 w 1275"/>
                <a:gd name="T37" fmla="*/ 1262 h 1274"/>
                <a:gd name="T38" fmla="*/ 426 w 1275"/>
                <a:gd name="T39" fmla="*/ 1236 h 1274"/>
                <a:gd name="T40" fmla="*/ 340 w 1275"/>
                <a:gd name="T41" fmla="*/ 1200 h 1274"/>
                <a:gd name="T42" fmla="*/ 258 w 1275"/>
                <a:gd name="T43" fmla="*/ 1148 h 1274"/>
                <a:gd name="T44" fmla="*/ 208 w 1275"/>
                <a:gd name="T45" fmla="*/ 1106 h 1274"/>
                <a:gd name="T46" fmla="*/ 142 w 1275"/>
                <a:gd name="T47" fmla="*/ 1036 h 1274"/>
                <a:gd name="T48" fmla="*/ 88 w 1275"/>
                <a:gd name="T49" fmla="*/ 958 h 1274"/>
                <a:gd name="T50" fmla="*/ 48 w 1275"/>
                <a:gd name="T51" fmla="*/ 874 h 1274"/>
                <a:gd name="T52" fmla="*/ 18 w 1275"/>
                <a:gd name="T53" fmla="*/ 788 h 1274"/>
                <a:gd name="T54" fmla="*/ 4 w 1275"/>
                <a:gd name="T55" fmla="*/ 696 h 1274"/>
                <a:gd name="T56" fmla="*/ 2 w 1275"/>
                <a:gd name="T57" fmla="*/ 606 h 1274"/>
                <a:gd name="T58" fmla="*/ 12 w 1275"/>
                <a:gd name="T59" fmla="*/ 514 h 1274"/>
                <a:gd name="T60" fmla="*/ 38 w 1275"/>
                <a:gd name="T61" fmla="*/ 424 h 1274"/>
                <a:gd name="T62" fmla="*/ 76 w 1275"/>
                <a:gd name="T63" fmla="*/ 338 h 1274"/>
                <a:gd name="T64" fmla="*/ 126 w 1275"/>
                <a:gd name="T65" fmla="*/ 256 h 1274"/>
                <a:gd name="T66" fmla="*/ 168 w 1275"/>
                <a:gd name="T67" fmla="*/ 206 h 1274"/>
                <a:gd name="T68" fmla="*/ 238 w 1275"/>
                <a:gd name="T69" fmla="*/ 140 h 1274"/>
                <a:gd name="T70" fmla="*/ 316 w 1275"/>
                <a:gd name="T71" fmla="*/ 86 h 1274"/>
                <a:gd name="T72" fmla="*/ 400 w 1275"/>
                <a:gd name="T73" fmla="*/ 46 h 1274"/>
                <a:gd name="T74" fmla="*/ 486 w 1275"/>
                <a:gd name="T75" fmla="*/ 18 h 1274"/>
                <a:gd name="T76" fmla="*/ 578 w 1275"/>
                <a:gd name="T77" fmla="*/ 2 h 1274"/>
                <a:gd name="T78" fmla="*/ 668 w 1275"/>
                <a:gd name="T79" fmla="*/ 0 h 1274"/>
                <a:gd name="T80" fmla="*/ 760 w 1275"/>
                <a:gd name="T81" fmla="*/ 12 h 1274"/>
                <a:gd name="T82" fmla="*/ 850 w 1275"/>
                <a:gd name="T83" fmla="*/ 36 h 1274"/>
                <a:gd name="T84" fmla="*/ 936 w 1275"/>
                <a:gd name="T85" fmla="*/ 74 h 1274"/>
                <a:gd name="T86" fmla="*/ 1018 w 1275"/>
                <a:gd name="T87" fmla="*/ 126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75" h="1274">
                  <a:moveTo>
                    <a:pt x="1044" y="146"/>
                  </a:moveTo>
                  <a:lnTo>
                    <a:pt x="1044" y="146"/>
                  </a:lnTo>
                  <a:lnTo>
                    <a:pt x="1068" y="168"/>
                  </a:lnTo>
                  <a:lnTo>
                    <a:pt x="1092" y="190"/>
                  </a:lnTo>
                  <a:lnTo>
                    <a:pt x="1114" y="214"/>
                  </a:lnTo>
                  <a:lnTo>
                    <a:pt x="1134" y="238"/>
                  </a:lnTo>
                  <a:lnTo>
                    <a:pt x="1152" y="262"/>
                  </a:lnTo>
                  <a:lnTo>
                    <a:pt x="1170" y="288"/>
                  </a:lnTo>
                  <a:lnTo>
                    <a:pt x="1189" y="314"/>
                  </a:lnTo>
                  <a:lnTo>
                    <a:pt x="1203" y="342"/>
                  </a:lnTo>
                  <a:lnTo>
                    <a:pt x="1217" y="370"/>
                  </a:lnTo>
                  <a:lnTo>
                    <a:pt x="1229" y="398"/>
                  </a:lnTo>
                  <a:lnTo>
                    <a:pt x="1239" y="426"/>
                  </a:lnTo>
                  <a:lnTo>
                    <a:pt x="1249" y="456"/>
                  </a:lnTo>
                  <a:lnTo>
                    <a:pt x="1257" y="486"/>
                  </a:lnTo>
                  <a:lnTo>
                    <a:pt x="1263" y="516"/>
                  </a:lnTo>
                  <a:lnTo>
                    <a:pt x="1269" y="546"/>
                  </a:lnTo>
                  <a:lnTo>
                    <a:pt x="1273" y="576"/>
                  </a:lnTo>
                  <a:lnTo>
                    <a:pt x="1275" y="606"/>
                  </a:lnTo>
                  <a:lnTo>
                    <a:pt x="1275" y="638"/>
                  </a:lnTo>
                  <a:lnTo>
                    <a:pt x="1275" y="668"/>
                  </a:lnTo>
                  <a:lnTo>
                    <a:pt x="1273" y="698"/>
                  </a:lnTo>
                  <a:lnTo>
                    <a:pt x="1269" y="728"/>
                  </a:lnTo>
                  <a:lnTo>
                    <a:pt x="1263" y="760"/>
                  </a:lnTo>
                  <a:lnTo>
                    <a:pt x="1257" y="790"/>
                  </a:lnTo>
                  <a:lnTo>
                    <a:pt x="1249" y="820"/>
                  </a:lnTo>
                  <a:lnTo>
                    <a:pt x="1239" y="848"/>
                  </a:lnTo>
                  <a:lnTo>
                    <a:pt x="1227" y="878"/>
                  </a:lnTo>
                  <a:lnTo>
                    <a:pt x="1215" y="906"/>
                  </a:lnTo>
                  <a:lnTo>
                    <a:pt x="1201" y="934"/>
                  </a:lnTo>
                  <a:lnTo>
                    <a:pt x="1185" y="962"/>
                  </a:lnTo>
                  <a:lnTo>
                    <a:pt x="1168" y="990"/>
                  </a:lnTo>
                  <a:lnTo>
                    <a:pt x="1148" y="1016"/>
                  </a:lnTo>
                  <a:lnTo>
                    <a:pt x="1128" y="1042"/>
                  </a:lnTo>
                  <a:lnTo>
                    <a:pt x="1128" y="1042"/>
                  </a:lnTo>
                  <a:lnTo>
                    <a:pt x="1106" y="1066"/>
                  </a:lnTo>
                  <a:lnTo>
                    <a:pt x="1084" y="1090"/>
                  </a:lnTo>
                  <a:lnTo>
                    <a:pt x="1062" y="1112"/>
                  </a:lnTo>
                  <a:lnTo>
                    <a:pt x="1036" y="1132"/>
                  </a:lnTo>
                  <a:lnTo>
                    <a:pt x="1012" y="1152"/>
                  </a:lnTo>
                  <a:lnTo>
                    <a:pt x="986" y="1170"/>
                  </a:lnTo>
                  <a:lnTo>
                    <a:pt x="960" y="1186"/>
                  </a:lnTo>
                  <a:lnTo>
                    <a:pt x="932" y="1202"/>
                  </a:lnTo>
                  <a:lnTo>
                    <a:pt x="904" y="1214"/>
                  </a:lnTo>
                  <a:lnTo>
                    <a:pt x="876" y="1226"/>
                  </a:lnTo>
                  <a:lnTo>
                    <a:pt x="848" y="1238"/>
                  </a:lnTo>
                  <a:lnTo>
                    <a:pt x="818" y="1248"/>
                  </a:lnTo>
                  <a:lnTo>
                    <a:pt x="788" y="1256"/>
                  </a:lnTo>
                  <a:lnTo>
                    <a:pt x="758" y="1262"/>
                  </a:lnTo>
                  <a:lnTo>
                    <a:pt x="728" y="1266"/>
                  </a:lnTo>
                  <a:lnTo>
                    <a:pt x="698" y="1270"/>
                  </a:lnTo>
                  <a:lnTo>
                    <a:pt x="668" y="1272"/>
                  </a:lnTo>
                  <a:lnTo>
                    <a:pt x="636" y="1274"/>
                  </a:lnTo>
                  <a:lnTo>
                    <a:pt x="606" y="1272"/>
                  </a:lnTo>
                  <a:lnTo>
                    <a:pt x="576" y="1270"/>
                  </a:lnTo>
                  <a:lnTo>
                    <a:pt x="546" y="1266"/>
                  </a:lnTo>
                  <a:lnTo>
                    <a:pt x="516" y="1262"/>
                  </a:lnTo>
                  <a:lnTo>
                    <a:pt x="484" y="1254"/>
                  </a:lnTo>
                  <a:lnTo>
                    <a:pt x="456" y="1246"/>
                  </a:lnTo>
                  <a:lnTo>
                    <a:pt x="426" y="1236"/>
                  </a:lnTo>
                  <a:lnTo>
                    <a:pt x="396" y="1226"/>
                  </a:lnTo>
                  <a:lnTo>
                    <a:pt x="368" y="1214"/>
                  </a:lnTo>
                  <a:lnTo>
                    <a:pt x="340" y="1200"/>
                  </a:lnTo>
                  <a:lnTo>
                    <a:pt x="312" y="1184"/>
                  </a:lnTo>
                  <a:lnTo>
                    <a:pt x="284" y="1166"/>
                  </a:lnTo>
                  <a:lnTo>
                    <a:pt x="258" y="1148"/>
                  </a:lnTo>
                  <a:lnTo>
                    <a:pt x="232" y="1128"/>
                  </a:lnTo>
                  <a:lnTo>
                    <a:pt x="232" y="1128"/>
                  </a:lnTo>
                  <a:lnTo>
                    <a:pt x="208" y="1106"/>
                  </a:lnTo>
                  <a:lnTo>
                    <a:pt x="184" y="1084"/>
                  </a:lnTo>
                  <a:lnTo>
                    <a:pt x="162" y="1060"/>
                  </a:lnTo>
                  <a:lnTo>
                    <a:pt x="142" y="1036"/>
                  </a:lnTo>
                  <a:lnTo>
                    <a:pt x="122" y="1010"/>
                  </a:lnTo>
                  <a:lnTo>
                    <a:pt x="104" y="984"/>
                  </a:lnTo>
                  <a:lnTo>
                    <a:pt x="88" y="958"/>
                  </a:lnTo>
                  <a:lnTo>
                    <a:pt x="72" y="930"/>
                  </a:lnTo>
                  <a:lnTo>
                    <a:pt x="60" y="904"/>
                  </a:lnTo>
                  <a:lnTo>
                    <a:pt x="48" y="874"/>
                  </a:lnTo>
                  <a:lnTo>
                    <a:pt x="36" y="846"/>
                  </a:lnTo>
                  <a:lnTo>
                    <a:pt x="26" y="816"/>
                  </a:lnTo>
                  <a:lnTo>
                    <a:pt x="18" y="788"/>
                  </a:lnTo>
                  <a:lnTo>
                    <a:pt x="12" y="758"/>
                  </a:lnTo>
                  <a:lnTo>
                    <a:pt x="8" y="728"/>
                  </a:lnTo>
                  <a:lnTo>
                    <a:pt x="4" y="696"/>
                  </a:lnTo>
                  <a:lnTo>
                    <a:pt x="2" y="666"/>
                  </a:lnTo>
                  <a:lnTo>
                    <a:pt x="0" y="636"/>
                  </a:lnTo>
                  <a:lnTo>
                    <a:pt x="2" y="606"/>
                  </a:lnTo>
                  <a:lnTo>
                    <a:pt x="4" y="574"/>
                  </a:lnTo>
                  <a:lnTo>
                    <a:pt x="8" y="544"/>
                  </a:lnTo>
                  <a:lnTo>
                    <a:pt x="12" y="514"/>
                  </a:lnTo>
                  <a:lnTo>
                    <a:pt x="20" y="484"/>
                  </a:lnTo>
                  <a:lnTo>
                    <a:pt x="28" y="454"/>
                  </a:lnTo>
                  <a:lnTo>
                    <a:pt x="38" y="424"/>
                  </a:lnTo>
                  <a:lnTo>
                    <a:pt x="48" y="396"/>
                  </a:lnTo>
                  <a:lnTo>
                    <a:pt x="60" y="366"/>
                  </a:lnTo>
                  <a:lnTo>
                    <a:pt x="76" y="338"/>
                  </a:lnTo>
                  <a:lnTo>
                    <a:pt x="90" y="310"/>
                  </a:lnTo>
                  <a:lnTo>
                    <a:pt x="108" y="284"/>
                  </a:lnTo>
                  <a:lnTo>
                    <a:pt x="126" y="256"/>
                  </a:lnTo>
                  <a:lnTo>
                    <a:pt x="146" y="232"/>
                  </a:lnTo>
                  <a:lnTo>
                    <a:pt x="146" y="232"/>
                  </a:lnTo>
                  <a:lnTo>
                    <a:pt x="168" y="206"/>
                  </a:lnTo>
                  <a:lnTo>
                    <a:pt x="190" y="182"/>
                  </a:lnTo>
                  <a:lnTo>
                    <a:pt x="214" y="160"/>
                  </a:lnTo>
                  <a:lnTo>
                    <a:pt x="238" y="140"/>
                  </a:lnTo>
                  <a:lnTo>
                    <a:pt x="264" y="122"/>
                  </a:lnTo>
                  <a:lnTo>
                    <a:pt x="290" y="104"/>
                  </a:lnTo>
                  <a:lnTo>
                    <a:pt x="316" y="86"/>
                  </a:lnTo>
                  <a:lnTo>
                    <a:pt x="344" y="72"/>
                  </a:lnTo>
                  <a:lnTo>
                    <a:pt x="370" y="58"/>
                  </a:lnTo>
                  <a:lnTo>
                    <a:pt x="400" y="46"/>
                  </a:lnTo>
                  <a:lnTo>
                    <a:pt x="428" y="36"/>
                  </a:lnTo>
                  <a:lnTo>
                    <a:pt x="458" y="26"/>
                  </a:lnTo>
                  <a:lnTo>
                    <a:pt x="486" y="18"/>
                  </a:lnTo>
                  <a:lnTo>
                    <a:pt x="516" y="12"/>
                  </a:lnTo>
                  <a:lnTo>
                    <a:pt x="546" y="6"/>
                  </a:lnTo>
                  <a:lnTo>
                    <a:pt x="578" y="2"/>
                  </a:lnTo>
                  <a:lnTo>
                    <a:pt x="608" y="0"/>
                  </a:lnTo>
                  <a:lnTo>
                    <a:pt x="638" y="0"/>
                  </a:lnTo>
                  <a:lnTo>
                    <a:pt x="668" y="0"/>
                  </a:lnTo>
                  <a:lnTo>
                    <a:pt x="700" y="2"/>
                  </a:lnTo>
                  <a:lnTo>
                    <a:pt x="730" y="6"/>
                  </a:lnTo>
                  <a:lnTo>
                    <a:pt x="760" y="12"/>
                  </a:lnTo>
                  <a:lnTo>
                    <a:pt x="790" y="18"/>
                  </a:lnTo>
                  <a:lnTo>
                    <a:pt x="820" y="26"/>
                  </a:lnTo>
                  <a:lnTo>
                    <a:pt x="850" y="36"/>
                  </a:lnTo>
                  <a:lnTo>
                    <a:pt x="878" y="48"/>
                  </a:lnTo>
                  <a:lnTo>
                    <a:pt x="908" y="60"/>
                  </a:lnTo>
                  <a:lnTo>
                    <a:pt x="936" y="74"/>
                  </a:lnTo>
                  <a:lnTo>
                    <a:pt x="964" y="90"/>
                  </a:lnTo>
                  <a:lnTo>
                    <a:pt x="990" y="106"/>
                  </a:lnTo>
                  <a:lnTo>
                    <a:pt x="1018" y="126"/>
                  </a:lnTo>
                  <a:lnTo>
                    <a:pt x="1044" y="146"/>
                  </a:lnTo>
                  <a:lnTo>
                    <a:pt x="1044" y="146"/>
                  </a:lnTo>
                  <a:close/>
                </a:path>
              </a:pathLst>
            </a:custGeom>
            <a:solidFill>
              <a:srgbClr val="E7242C"/>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îSḷîďé">
              <a:extLst>
                <a:ext uri="{FF2B5EF4-FFF2-40B4-BE49-F238E27FC236}">
                  <a16:creationId xmlns="" xmlns:a16="http://schemas.microsoft.com/office/drawing/2014/main" id="{F039DC02-187F-42F4-BFD7-2D7ECF24B74C}"/>
                </a:ext>
              </a:extLst>
            </p:cNvPr>
            <p:cNvSpPr/>
            <p:nvPr/>
          </p:nvSpPr>
          <p:spPr bwMode="auto">
            <a:xfrm>
              <a:off x="1460972" y="2395862"/>
              <a:ext cx="1392036" cy="1439935"/>
            </a:xfrm>
            <a:custGeom>
              <a:avLst/>
              <a:gdLst>
                <a:gd name="T0" fmla="*/ 1481 w 1889"/>
                <a:gd name="T1" fmla="*/ 844 h 1954"/>
                <a:gd name="T2" fmla="*/ 1367 w 1889"/>
                <a:gd name="T3" fmla="*/ 668 h 1954"/>
                <a:gd name="T4" fmla="*/ 1242 w 1889"/>
                <a:gd name="T5" fmla="*/ 552 h 1954"/>
                <a:gd name="T6" fmla="*/ 1072 w 1889"/>
                <a:gd name="T7" fmla="*/ 456 h 1954"/>
                <a:gd name="T8" fmla="*/ 890 w 1889"/>
                <a:gd name="T9" fmla="*/ 406 h 1954"/>
                <a:gd name="T10" fmla="*/ 704 w 1889"/>
                <a:gd name="T11" fmla="*/ 402 h 1954"/>
                <a:gd name="T12" fmla="*/ 522 w 1889"/>
                <a:gd name="T13" fmla="*/ 442 h 1954"/>
                <a:gd name="T14" fmla="*/ 352 w 1889"/>
                <a:gd name="T15" fmla="*/ 526 h 1954"/>
                <a:gd name="T16" fmla="*/ 204 w 1889"/>
                <a:gd name="T17" fmla="*/ 650 h 1954"/>
                <a:gd name="T18" fmla="*/ 110 w 1889"/>
                <a:gd name="T19" fmla="*/ 778 h 1954"/>
                <a:gd name="T20" fmla="*/ 32 w 1889"/>
                <a:gd name="T21" fmla="*/ 954 h 1954"/>
                <a:gd name="T22" fmla="*/ 0 w 1889"/>
                <a:gd name="T23" fmla="*/ 1138 h 1954"/>
                <a:gd name="T24" fmla="*/ 14 w 1889"/>
                <a:gd name="T25" fmla="*/ 1324 h 1954"/>
                <a:gd name="T26" fmla="*/ 72 w 1889"/>
                <a:gd name="T27" fmla="*/ 1502 h 1954"/>
                <a:gd name="T28" fmla="*/ 172 w 1889"/>
                <a:gd name="T29" fmla="*/ 1664 h 1954"/>
                <a:gd name="T30" fmla="*/ 282 w 1889"/>
                <a:gd name="T31" fmla="*/ 1776 h 1954"/>
                <a:gd name="T32" fmla="*/ 448 w 1889"/>
                <a:gd name="T33" fmla="*/ 1882 h 1954"/>
                <a:gd name="T34" fmla="*/ 628 w 1889"/>
                <a:gd name="T35" fmla="*/ 1940 h 1954"/>
                <a:gd name="T36" fmla="*/ 814 w 1889"/>
                <a:gd name="T37" fmla="*/ 1954 h 1954"/>
                <a:gd name="T38" fmla="*/ 998 w 1889"/>
                <a:gd name="T39" fmla="*/ 1922 h 1954"/>
                <a:gd name="T40" fmla="*/ 1170 w 1889"/>
                <a:gd name="T41" fmla="*/ 1848 h 1954"/>
                <a:gd name="T42" fmla="*/ 1325 w 1889"/>
                <a:gd name="T43" fmla="*/ 1730 h 1954"/>
                <a:gd name="T44" fmla="*/ 1423 w 1889"/>
                <a:gd name="T45" fmla="*/ 1612 h 1954"/>
                <a:gd name="T46" fmla="*/ 1505 w 1889"/>
                <a:gd name="T47" fmla="*/ 1452 h 1954"/>
                <a:gd name="T48" fmla="*/ 1889 w 1889"/>
                <a:gd name="T49" fmla="*/ 312 h 1954"/>
                <a:gd name="T50" fmla="*/ 1811 w 1889"/>
                <a:gd name="T51" fmla="*/ 162 h 1954"/>
                <a:gd name="T52" fmla="*/ 1763 w 1889"/>
                <a:gd name="T53" fmla="*/ 0 h 1954"/>
                <a:gd name="T54" fmla="*/ 1202 w 1889"/>
                <a:gd name="T55" fmla="*/ 1652 h 1954"/>
                <a:gd name="T56" fmla="*/ 1072 w 1889"/>
                <a:gd name="T57" fmla="*/ 1742 h 1954"/>
                <a:gd name="T58" fmla="*/ 928 w 1889"/>
                <a:gd name="T59" fmla="*/ 1796 h 1954"/>
                <a:gd name="T60" fmla="*/ 776 w 1889"/>
                <a:gd name="T61" fmla="*/ 1814 h 1954"/>
                <a:gd name="T62" fmla="*/ 624 w 1889"/>
                <a:gd name="T63" fmla="*/ 1794 h 1954"/>
                <a:gd name="T64" fmla="*/ 480 w 1889"/>
                <a:gd name="T65" fmla="*/ 1740 h 1954"/>
                <a:gd name="T66" fmla="*/ 372 w 1889"/>
                <a:gd name="T67" fmla="*/ 1668 h 1954"/>
                <a:gd name="T68" fmla="*/ 262 w 1889"/>
                <a:gd name="T69" fmla="*/ 1550 h 1954"/>
                <a:gd name="T70" fmla="*/ 188 w 1889"/>
                <a:gd name="T71" fmla="*/ 1414 h 1954"/>
                <a:gd name="T72" fmla="*/ 148 w 1889"/>
                <a:gd name="T73" fmla="*/ 1268 h 1954"/>
                <a:gd name="T74" fmla="*/ 144 w 1889"/>
                <a:gd name="T75" fmla="*/ 1114 h 1954"/>
                <a:gd name="T76" fmla="*/ 178 w 1889"/>
                <a:gd name="T77" fmla="*/ 964 h 1954"/>
                <a:gd name="T78" fmla="*/ 248 w 1889"/>
                <a:gd name="T79" fmla="*/ 824 h 1954"/>
                <a:gd name="T80" fmla="*/ 330 w 1889"/>
                <a:gd name="T81" fmla="*/ 722 h 1954"/>
                <a:gd name="T82" fmla="*/ 456 w 1889"/>
                <a:gd name="T83" fmla="*/ 626 h 1954"/>
                <a:gd name="T84" fmla="*/ 598 w 1889"/>
                <a:gd name="T85" fmla="*/ 566 h 1954"/>
                <a:gd name="T86" fmla="*/ 748 w 1889"/>
                <a:gd name="T87" fmla="*/ 540 h 1954"/>
                <a:gd name="T88" fmla="*/ 900 w 1889"/>
                <a:gd name="T89" fmla="*/ 552 h 1954"/>
                <a:gd name="T90" fmla="*/ 1048 w 1889"/>
                <a:gd name="T91" fmla="*/ 600 h 1954"/>
                <a:gd name="T92" fmla="*/ 1184 w 1889"/>
                <a:gd name="T93" fmla="*/ 686 h 1954"/>
                <a:gd name="T94" fmla="*/ 1274 w 1889"/>
                <a:gd name="T95" fmla="*/ 778 h 1954"/>
                <a:gd name="T96" fmla="*/ 1357 w 1889"/>
                <a:gd name="T97" fmla="*/ 910 h 1954"/>
                <a:gd name="T98" fmla="*/ 1403 w 1889"/>
                <a:gd name="T99" fmla="*/ 1056 h 1954"/>
                <a:gd name="T100" fmla="*/ 1415 w 1889"/>
                <a:gd name="T101" fmla="*/ 1208 h 1954"/>
                <a:gd name="T102" fmla="*/ 1389 w 1889"/>
                <a:gd name="T103" fmla="*/ 1360 h 1954"/>
                <a:gd name="T104" fmla="*/ 1325 w 1889"/>
                <a:gd name="T105" fmla="*/ 1502 h 1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89" h="1954">
                  <a:moveTo>
                    <a:pt x="1763" y="0"/>
                  </a:moveTo>
                  <a:lnTo>
                    <a:pt x="1481" y="844"/>
                  </a:lnTo>
                  <a:lnTo>
                    <a:pt x="1481" y="844"/>
                  </a:lnTo>
                  <a:lnTo>
                    <a:pt x="1481" y="844"/>
                  </a:lnTo>
                  <a:lnTo>
                    <a:pt x="1481" y="844"/>
                  </a:lnTo>
                  <a:lnTo>
                    <a:pt x="1463" y="806"/>
                  </a:lnTo>
                  <a:lnTo>
                    <a:pt x="1441" y="770"/>
                  </a:lnTo>
                  <a:lnTo>
                    <a:pt x="1419" y="736"/>
                  </a:lnTo>
                  <a:lnTo>
                    <a:pt x="1395" y="700"/>
                  </a:lnTo>
                  <a:lnTo>
                    <a:pt x="1367" y="668"/>
                  </a:lnTo>
                  <a:lnTo>
                    <a:pt x="1339" y="636"/>
                  </a:lnTo>
                  <a:lnTo>
                    <a:pt x="1306" y="606"/>
                  </a:lnTo>
                  <a:lnTo>
                    <a:pt x="1272" y="576"/>
                  </a:lnTo>
                  <a:lnTo>
                    <a:pt x="1272" y="576"/>
                  </a:lnTo>
                  <a:lnTo>
                    <a:pt x="1242" y="552"/>
                  </a:lnTo>
                  <a:lnTo>
                    <a:pt x="1210" y="530"/>
                  </a:lnTo>
                  <a:lnTo>
                    <a:pt x="1176" y="508"/>
                  </a:lnTo>
                  <a:lnTo>
                    <a:pt x="1142" y="490"/>
                  </a:lnTo>
                  <a:lnTo>
                    <a:pt x="1108" y="472"/>
                  </a:lnTo>
                  <a:lnTo>
                    <a:pt x="1072" y="456"/>
                  </a:lnTo>
                  <a:lnTo>
                    <a:pt x="1036" y="442"/>
                  </a:lnTo>
                  <a:lnTo>
                    <a:pt x="1000" y="432"/>
                  </a:lnTo>
                  <a:lnTo>
                    <a:pt x="964" y="422"/>
                  </a:lnTo>
                  <a:lnTo>
                    <a:pt x="928" y="414"/>
                  </a:lnTo>
                  <a:lnTo>
                    <a:pt x="890" y="406"/>
                  </a:lnTo>
                  <a:lnTo>
                    <a:pt x="854" y="402"/>
                  </a:lnTo>
                  <a:lnTo>
                    <a:pt x="816" y="400"/>
                  </a:lnTo>
                  <a:lnTo>
                    <a:pt x="778" y="398"/>
                  </a:lnTo>
                  <a:lnTo>
                    <a:pt x="742" y="400"/>
                  </a:lnTo>
                  <a:lnTo>
                    <a:pt x="704" y="402"/>
                  </a:lnTo>
                  <a:lnTo>
                    <a:pt x="666" y="406"/>
                  </a:lnTo>
                  <a:lnTo>
                    <a:pt x="630" y="412"/>
                  </a:lnTo>
                  <a:lnTo>
                    <a:pt x="594" y="420"/>
                  </a:lnTo>
                  <a:lnTo>
                    <a:pt x="558" y="430"/>
                  </a:lnTo>
                  <a:lnTo>
                    <a:pt x="522" y="442"/>
                  </a:lnTo>
                  <a:lnTo>
                    <a:pt x="486" y="456"/>
                  </a:lnTo>
                  <a:lnTo>
                    <a:pt x="452" y="470"/>
                  </a:lnTo>
                  <a:lnTo>
                    <a:pt x="418" y="486"/>
                  </a:lnTo>
                  <a:lnTo>
                    <a:pt x="384" y="506"/>
                  </a:lnTo>
                  <a:lnTo>
                    <a:pt x="352" y="526"/>
                  </a:lnTo>
                  <a:lnTo>
                    <a:pt x="320" y="546"/>
                  </a:lnTo>
                  <a:lnTo>
                    <a:pt x="290" y="570"/>
                  </a:lnTo>
                  <a:lnTo>
                    <a:pt x="260" y="596"/>
                  </a:lnTo>
                  <a:lnTo>
                    <a:pt x="232" y="622"/>
                  </a:lnTo>
                  <a:lnTo>
                    <a:pt x="204" y="650"/>
                  </a:lnTo>
                  <a:lnTo>
                    <a:pt x="178" y="682"/>
                  </a:lnTo>
                  <a:lnTo>
                    <a:pt x="178" y="682"/>
                  </a:lnTo>
                  <a:lnTo>
                    <a:pt x="154" y="712"/>
                  </a:lnTo>
                  <a:lnTo>
                    <a:pt x="130" y="746"/>
                  </a:lnTo>
                  <a:lnTo>
                    <a:pt x="110" y="778"/>
                  </a:lnTo>
                  <a:lnTo>
                    <a:pt x="90" y="812"/>
                  </a:lnTo>
                  <a:lnTo>
                    <a:pt x="74" y="846"/>
                  </a:lnTo>
                  <a:lnTo>
                    <a:pt x="58" y="882"/>
                  </a:lnTo>
                  <a:lnTo>
                    <a:pt x="44" y="918"/>
                  </a:lnTo>
                  <a:lnTo>
                    <a:pt x="32" y="954"/>
                  </a:lnTo>
                  <a:lnTo>
                    <a:pt x="22" y="990"/>
                  </a:lnTo>
                  <a:lnTo>
                    <a:pt x="14" y="1026"/>
                  </a:lnTo>
                  <a:lnTo>
                    <a:pt x="8" y="1064"/>
                  </a:lnTo>
                  <a:lnTo>
                    <a:pt x="4" y="1102"/>
                  </a:lnTo>
                  <a:lnTo>
                    <a:pt x="0" y="1138"/>
                  </a:lnTo>
                  <a:lnTo>
                    <a:pt x="0" y="1176"/>
                  </a:lnTo>
                  <a:lnTo>
                    <a:pt x="0" y="1212"/>
                  </a:lnTo>
                  <a:lnTo>
                    <a:pt x="4" y="1250"/>
                  </a:lnTo>
                  <a:lnTo>
                    <a:pt x="8" y="1288"/>
                  </a:lnTo>
                  <a:lnTo>
                    <a:pt x="14" y="1324"/>
                  </a:lnTo>
                  <a:lnTo>
                    <a:pt x="22" y="1360"/>
                  </a:lnTo>
                  <a:lnTo>
                    <a:pt x="32" y="1396"/>
                  </a:lnTo>
                  <a:lnTo>
                    <a:pt x="44" y="1432"/>
                  </a:lnTo>
                  <a:lnTo>
                    <a:pt x="56" y="1468"/>
                  </a:lnTo>
                  <a:lnTo>
                    <a:pt x="72" y="1502"/>
                  </a:lnTo>
                  <a:lnTo>
                    <a:pt x="88" y="1536"/>
                  </a:lnTo>
                  <a:lnTo>
                    <a:pt x="106" y="1570"/>
                  </a:lnTo>
                  <a:lnTo>
                    <a:pt x="126" y="1602"/>
                  </a:lnTo>
                  <a:lnTo>
                    <a:pt x="148" y="1634"/>
                  </a:lnTo>
                  <a:lnTo>
                    <a:pt x="172" y="1664"/>
                  </a:lnTo>
                  <a:lnTo>
                    <a:pt x="196" y="1694"/>
                  </a:lnTo>
                  <a:lnTo>
                    <a:pt x="224" y="1722"/>
                  </a:lnTo>
                  <a:lnTo>
                    <a:pt x="252" y="1750"/>
                  </a:lnTo>
                  <a:lnTo>
                    <a:pt x="282" y="1776"/>
                  </a:lnTo>
                  <a:lnTo>
                    <a:pt x="282" y="1776"/>
                  </a:lnTo>
                  <a:lnTo>
                    <a:pt x="314" y="1800"/>
                  </a:lnTo>
                  <a:lnTo>
                    <a:pt x="346" y="1824"/>
                  </a:lnTo>
                  <a:lnTo>
                    <a:pt x="380" y="1844"/>
                  </a:lnTo>
                  <a:lnTo>
                    <a:pt x="414" y="1864"/>
                  </a:lnTo>
                  <a:lnTo>
                    <a:pt x="448" y="1882"/>
                  </a:lnTo>
                  <a:lnTo>
                    <a:pt x="482" y="1896"/>
                  </a:lnTo>
                  <a:lnTo>
                    <a:pt x="518" y="1910"/>
                  </a:lnTo>
                  <a:lnTo>
                    <a:pt x="554" y="1922"/>
                  </a:lnTo>
                  <a:lnTo>
                    <a:pt x="592" y="1932"/>
                  </a:lnTo>
                  <a:lnTo>
                    <a:pt x="628" y="1940"/>
                  </a:lnTo>
                  <a:lnTo>
                    <a:pt x="664" y="1946"/>
                  </a:lnTo>
                  <a:lnTo>
                    <a:pt x="702" y="1950"/>
                  </a:lnTo>
                  <a:lnTo>
                    <a:pt x="740" y="1954"/>
                  </a:lnTo>
                  <a:lnTo>
                    <a:pt x="776" y="1954"/>
                  </a:lnTo>
                  <a:lnTo>
                    <a:pt x="814" y="1954"/>
                  </a:lnTo>
                  <a:lnTo>
                    <a:pt x="852" y="1950"/>
                  </a:lnTo>
                  <a:lnTo>
                    <a:pt x="888" y="1946"/>
                  </a:lnTo>
                  <a:lnTo>
                    <a:pt x="926" y="1940"/>
                  </a:lnTo>
                  <a:lnTo>
                    <a:pt x="962" y="1932"/>
                  </a:lnTo>
                  <a:lnTo>
                    <a:pt x="998" y="1922"/>
                  </a:lnTo>
                  <a:lnTo>
                    <a:pt x="1034" y="1912"/>
                  </a:lnTo>
                  <a:lnTo>
                    <a:pt x="1068" y="1898"/>
                  </a:lnTo>
                  <a:lnTo>
                    <a:pt x="1104" y="1882"/>
                  </a:lnTo>
                  <a:lnTo>
                    <a:pt x="1138" y="1866"/>
                  </a:lnTo>
                  <a:lnTo>
                    <a:pt x="1170" y="1848"/>
                  </a:lnTo>
                  <a:lnTo>
                    <a:pt x="1202" y="1828"/>
                  </a:lnTo>
                  <a:lnTo>
                    <a:pt x="1234" y="1806"/>
                  </a:lnTo>
                  <a:lnTo>
                    <a:pt x="1266" y="1782"/>
                  </a:lnTo>
                  <a:lnTo>
                    <a:pt x="1294" y="1758"/>
                  </a:lnTo>
                  <a:lnTo>
                    <a:pt x="1325" y="1730"/>
                  </a:lnTo>
                  <a:lnTo>
                    <a:pt x="1351" y="1702"/>
                  </a:lnTo>
                  <a:lnTo>
                    <a:pt x="1379" y="1672"/>
                  </a:lnTo>
                  <a:lnTo>
                    <a:pt x="1379" y="1672"/>
                  </a:lnTo>
                  <a:lnTo>
                    <a:pt x="1401" y="1642"/>
                  </a:lnTo>
                  <a:lnTo>
                    <a:pt x="1423" y="1612"/>
                  </a:lnTo>
                  <a:lnTo>
                    <a:pt x="1443" y="1582"/>
                  </a:lnTo>
                  <a:lnTo>
                    <a:pt x="1461" y="1550"/>
                  </a:lnTo>
                  <a:lnTo>
                    <a:pt x="1477" y="1518"/>
                  </a:lnTo>
                  <a:lnTo>
                    <a:pt x="1493" y="1486"/>
                  </a:lnTo>
                  <a:lnTo>
                    <a:pt x="1505" y="1452"/>
                  </a:lnTo>
                  <a:lnTo>
                    <a:pt x="1517" y="1418"/>
                  </a:lnTo>
                  <a:lnTo>
                    <a:pt x="1517" y="1418"/>
                  </a:lnTo>
                  <a:lnTo>
                    <a:pt x="1517" y="1418"/>
                  </a:lnTo>
                  <a:lnTo>
                    <a:pt x="1519" y="1418"/>
                  </a:lnTo>
                  <a:lnTo>
                    <a:pt x="1889" y="312"/>
                  </a:lnTo>
                  <a:lnTo>
                    <a:pt x="1889" y="312"/>
                  </a:lnTo>
                  <a:lnTo>
                    <a:pt x="1867" y="276"/>
                  </a:lnTo>
                  <a:lnTo>
                    <a:pt x="1845" y="238"/>
                  </a:lnTo>
                  <a:lnTo>
                    <a:pt x="1827" y="200"/>
                  </a:lnTo>
                  <a:lnTo>
                    <a:pt x="1811" y="162"/>
                  </a:lnTo>
                  <a:lnTo>
                    <a:pt x="1797" y="122"/>
                  </a:lnTo>
                  <a:lnTo>
                    <a:pt x="1783" y="82"/>
                  </a:lnTo>
                  <a:lnTo>
                    <a:pt x="1773" y="42"/>
                  </a:lnTo>
                  <a:lnTo>
                    <a:pt x="1763" y="0"/>
                  </a:lnTo>
                  <a:lnTo>
                    <a:pt x="1763" y="0"/>
                  </a:lnTo>
                  <a:close/>
                  <a:moveTo>
                    <a:pt x="1268" y="1582"/>
                  </a:moveTo>
                  <a:lnTo>
                    <a:pt x="1268" y="1582"/>
                  </a:lnTo>
                  <a:lnTo>
                    <a:pt x="1246" y="1606"/>
                  </a:lnTo>
                  <a:lnTo>
                    <a:pt x="1224" y="1630"/>
                  </a:lnTo>
                  <a:lnTo>
                    <a:pt x="1202" y="1652"/>
                  </a:lnTo>
                  <a:lnTo>
                    <a:pt x="1176" y="1672"/>
                  </a:lnTo>
                  <a:lnTo>
                    <a:pt x="1152" y="1692"/>
                  </a:lnTo>
                  <a:lnTo>
                    <a:pt x="1126" y="1710"/>
                  </a:lnTo>
                  <a:lnTo>
                    <a:pt x="1100" y="1726"/>
                  </a:lnTo>
                  <a:lnTo>
                    <a:pt x="1072" y="1742"/>
                  </a:lnTo>
                  <a:lnTo>
                    <a:pt x="1044" y="1754"/>
                  </a:lnTo>
                  <a:lnTo>
                    <a:pt x="1016" y="1766"/>
                  </a:lnTo>
                  <a:lnTo>
                    <a:pt x="988" y="1778"/>
                  </a:lnTo>
                  <a:lnTo>
                    <a:pt x="958" y="1788"/>
                  </a:lnTo>
                  <a:lnTo>
                    <a:pt x="928" y="1796"/>
                  </a:lnTo>
                  <a:lnTo>
                    <a:pt x="898" y="1802"/>
                  </a:lnTo>
                  <a:lnTo>
                    <a:pt x="868" y="1806"/>
                  </a:lnTo>
                  <a:lnTo>
                    <a:pt x="838" y="1810"/>
                  </a:lnTo>
                  <a:lnTo>
                    <a:pt x="808" y="1812"/>
                  </a:lnTo>
                  <a:lnTo>
                    <a:pt x="776" y="1814"/>
                  </a:lnTo>
                  <a:lnTo>
                    <a:pt x="746" y="1812"/>
                  </a:lnTo>
                  <a:lnTo>
                    <a:pt x="716" y="1810"/>
                  </a:lnTo>
                  <a:lnTo>
                    <a:pt x="686" y="1806"/>
                  </a:lnTo>
                  <a:lnTo>
                    <a:pt x="656" y="1802"/>
                  </a:lnTo>
                  <a:lnTo>
                    <a:pt x="624" y="1794"/>
                  </a:lnTo>
                  <a:lnTo>
                    <a:pt x="596" y="1786"/>
                  </a:lnTo>
                  <a:lnTo>
                    <a:pt x="566" y="1776"/>
                  </a:lnTo>
                  <a:lnTo>
                    <a:pt x="536" y="1766"/>
                  </a:lnTo>
                  <a:lnTo>
                    <a:pt x="508" y="1754"/>
                  </a:lnTo>
                  <a:lnTo>
                    <a:pt x="480" y="1740"/>
                  </a:lnTo>
                  <a:lnTo>
                    <a:pt x="452" y="1724"/>
                  </a:lnTo>
                  <a:lnTo>
                    <a:pt x="424" y="1706"/>
                  </a:lnTo>
                  <a:lnTo>
                    <a:pt x="398" y="1688"/>
                  </a:lnTo>
                  <a:lnTo>
                    <a:pt x="372" y="1668"/>
                  </a:lnTo>
                  <a:lnTo>
                    <a:pt x="372" y="1668"/>
                  </a:lnTo>
                  <a:lnTo>
                    <a:pt x="348" y="1646"/>
                  </a:lnTo>
                  <a:lnTo>
                    <a:pt x="324" y="1624"/>
                  </a:lnTo>
                  <a:lnTo>
                    <a:pt x="302" y="1600"/>
                  </a:lnTo>
                  <a:lnTo>
                    <a:pt x="282" y="1576"/>
                  </a:lnTo>
                  <a:lnTo>
                    <a:pt x="262" y="1550"/>
                  </a:lnTo>
                  <a:lnTo>
                    <a:pt x="244" y="1524"/>
                  </a:lnTo>
                  <a:lnTo>
                    <a:pt x="228" y="1498"/>
                  </a:lnTo>
                  <a:lnTo>
                    <a:pt x="212" y="1470"/>
                  </a:lnTo>
                  <a:lnTo>
                    <a:pt x="200" y="1444"/>
                  </a:lnTo>
                  <a:lnTo>
                    <a:pt x="188" y="1414"/>
                  </a:lnTo>
                  <a:lnTo>
                    <a:pt x="176" y="1386"/>
                  </a:lnTo>
                  <a:lnTo>
                    <a:pt x="166" y="1356"/>
                  </a:lnTo>
                  <a:lnTo>
                    <a:pt x="158" y="1328"/>
                  </a:lnTo>
                  <a:lnTo>
                    <a:pt x="152" y="1298"/>
                  </a:lnTo>
                  <a:lnTo>
                    <a:pt x="148" y="1268"/>
                  </a:lnTo>
                  <a:lnTo>
                    <a:pt x="144" y="1236"/>
                  </a:lnTo>
                  <a:lnTo>
                    <a:pt x="142" y="1206"/>
                  </a:lnTo>
                  <a:lnTo>
                    <a:pt x="140" y="1176"/>
                  </a:lnTo>
                  <a:lnTo>
                    <a:pt x="142" y="1146"/>
                  </a:lnTo>
                  <a:lnTo>
                    <a:pt x="144" y="1114"/>
                  </a:lnTo>
                  <a:lnTo>
                    <a:pt x="148" y="1084"/>
                  </a:lnTo>
                  <a:lnTo>
                    <a:pt x="152" y="1054"/>
                  </a:lnTo>
                  <a:lnTo>
                    <a:pt x="160" y="1024"/>
                  </a:lnTo>
                  <a:lnTo>
                    <a:pt x="168" y="994"/>
                  </a:lnTo>
                  <a:lnTo>
                    <a:pt x="178" y="964"/>
                  </a:lnTo>
                  <a:lnTo>
                    <a:pt x="188" y="936"/>
                  </a:lnTo>
                  <a:lnTo>
                    <a:pt x="200" y="906"/>
                  </a:lnTo>
                  <a:lnTo>
                    <a:pt x="216" y="878"/>
                  </a:lnTo>
                  <a:lnTo>
                    <a:pt x="230" y="850"/>
                  </a:lnTo>
                  <a:lnTo>
                    <a:pt x="248" y="824"/>
                  </a:lnTo>
                  <a:lnTo>
                    <a:pt x="266" y="796"/>
                  </a:lnTo>
                  <a:lnTo>
                    <a:pt x="286" y="772"/>
                  </a:lnTo>
                  <a:lnTo>
                    <a:pt x="286" y="772"/>
                  </a:lnTo>
                  <a:lnTo>
                    <a:pt x="308" y="746"/>
                  </a:lnTo>
                  <a:lnTo>
                    <a:pt x="330" y="722"/>
                  </a:lnTo>
                  <a:lnTo>
                    <a:pt x="354" y="700"/>
                  </a:lnTo>
                  <a:lnTo>
                    <a:pt x="378" y="680"/>
                  </a:lnTo>
                  <a:lnTo>
                    <a:pt x="404" y="662"/>
                  </a:lnTo>
                  <a:lnTo>
                    <a:pt x="430" y="644"/>
                  </a:lnTo>
                  <a:lnTo>
                    <a:pt x="456" y="626"/>
                  </a:lnTo>
                  <a:lnTo>
                    <a:pt x="484" y="612"/>
                  </a:lnTo>
                  <a:lnTo>
                    <a:pt x="510" y="598"/>
                  </a:lnTo>
                  <a:lnTo>
                    <a:pt x="540" y="586"/>
                  </a:lnTo>
                  <a:lnTo>
                    <a:pt x="568" y="576"/>
                  </a:lnTo>
                  <a:lnTo>
                    <a:pt x="598" y="566"/>
                  </a:lnTo>
                  <a:lnTo>
                    <a:pt x="626" y="558"/>
                  </a:lnTo>
                  <a:lnTo>
                    <a:pt x="656" y="552"/>
                  </a:lnTo>
                  <a:lnTo>
                    <a:pt x="686" y="546"/>
                  </a:lnTo>
                  <a:lnTo>
                    <a:pt x="718" y="542"/>
                  </a:lnTo>
                  <a:lnTo>
                    <a:pt x="748" y="540"/>
                  </a:lnTo>
                  <a:lnTo>
                    <a:pt x="778" y="540"/>
                  </a:lnTo>
                  <a:lnTo>
                    <a:pt x="808" y="540"/>
                  </a:lnTo>
                  <a:lnTo>
                    <a:pt x="840" y="542"/>
                  </a:lnTo>
                  <a:lnTo>
                    <a:pt x="870" y="546"/>
                  </a:lnTo>
                  <a:lnTo>
                    <a:pt x="900" y="552"/>
                  </a:lnTo>
                  <a:lnTo>
                    <a:pt x="930" y="558"/>
                  </a:lnTo>
                  <a:lnTo>
                    <a:pt x="960" y="566"/>
                  </a:lnTo>
                  <a:lnTo>
                    <a:pt x="990" y="576"/>
                  </a:lnTo>
                  <a:lnTo>
                    <a:pt x="1018" y="588"/>
                  </a:lnTo>
                  <a:lnTo>
                    <a:pt x="1048" y="600"/>
                  </a:lnTo>
                  <a:lnTo>
                    <a:pt x="1076" y="614"/>
                  </a:lnTo>
                  <a:lnTo>
                    <a:pt x="1104" y="630"/>
                  </a:lnTo>
                  <a:lnTo>
                    <a:pt x="1130" y="646"/>
                  </a:lnTo>
                  <a:lnTo>
                    <a:pt x="1158" y="666"/>
                  </a:lnTo>
                  <a:lnTo>
                    <a:pt x="1184" y="686"/>
                  </a:lnTo>
                  <a:lnTo>
                    <a:pt x="1184" y="686"/>
                  </a:lnTo>
                  <a:lnTo>
                    <a:pt x="1208" y="708"/>
                  </a:lnTo>
                  <a:lnTo>
                    <a:pt x="1232" y="730"/>
                  </a:lnTo>
                  <a:lnTo>
                    <a:pt x="1254" y="754"/>
                  </a:lnTo>
                  <a:lnTo>
                    <a:pt x="1274" y="778"/>
                  </a:lnTo>
                  <a:lnTo>
                    <a:pt x="1292" y="802"/>
                  </a:lnTo>
                  <a:lnTo>
                    <a:pt x="1310" y="828"/>
                  </a:lnTo>
                  <a:lnTo>
                    <a:pt x="1329" y="854"/>
                  </a:lnTo>
                  <a:lnTo>
                    <a:pt x="1343" y="882"/>
                  </a:lnTo>
                  <a:lnTo>
                    <a:pt x="1357" y="910"/>
                  </a:lnTo>
                  <a:lnTo>
                    <a:pt x="1369" y="938"/>
                  </a:lnTo>
                  <a:lnTo>
                    <a:pt x="1379" y="966"/>
                  </a:lnTo>
                  <a:lnTo>
                    <a:pt x="1389" y="996"/>
                  </a:lnTo>
                  <a:lnTo>
                    <a:pt x="1397" y="1026"/>
                  </a:lnTo>
                  <a:lnTo>
                    <a:pt x="1403" y="1056"/>
                  </a:lnTo>
                  <a:lnTo>
                    <a:pt x="1409" y="1086"/>
                  </a:lnTo>
                  <a:lnTo>
                    <a:pt x="1413" y="1116"/>
                  </a:lnTo>
                  <a:lnTo>
                    <a:pt x="1415" y="1146"/>
                  </a:lnTo>
                  <a:lnTo>
                    <a:pt x="1415" y="1178"/>
                  </a:lnTo>
                  <a:lnTo>
                    <a:pt x="1415" y="1208"/>
                  </a:lnTo>
                  <a:lnTo>
                    <a:pt x="1413" y="1238"/>
                  </a:lnTo>
                  <a:lnTo>
                    <a:pt x="1409" y="1268"/>
                  </a:lnTo>
                  <a:lnTo>
                    <a:pt x="1403" y="1300"/>
                  </a:lnTo>
                  <a:lnTo>
                    <a:pt x="1397" y="1330"/>
                  </a:lnTo>
                  <a:lnTo>
                    <a:pt x="1389" y="1360"/>
                  </a:lnTo>
                  <a:lnTo>
                    <a:pt x="1379" y="1388"/>
                  </a:lnTo>
                  <a:lnTo>
                    <a:pt x="1367" y="1418"/>
                  </a:lnTo>
                  <a:lnTo>
                    <a:pt x="1355" y="1446"/>
                  </a:lnTo>
                  <a:lnTo>
                    <a:pt x="1341" y="1474"/>
                  </a:lnTo>
                  <a:lnTo>
                    <a:pt x="1325" y="1502"/>
                  </a:lnTo>
                  <a:lnTo>
                    <a:pt x="1308" y="1530"/>
                  </a:lnTo>
                  <a:lnTo>
                    <a:pt x="1288" y="1556"/>
                  </a:lnTo>
                  <a:lnTo>
                    <a:pt x="1268" y="1582"/>
                  </a:lnTo>
                  <a:lnTo>
                    <a:pt x="1268" y="1582"/>
                  </a:lnTo>
                  <a:close/>
                </a:path>
              </a:pathLst>
            </a:cu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8" name="iṥľídè">
              <a:extLst>
                <a:ext uri="{FF2B5EF4-FFF2-40B4-BE49-F238E27FC236}">
                  <a16:creationId xmlns="" xmlns:a16="http://schemas.microsoft.com/office/drawing/2014/main" id="{BEFFB068-4325-4300-8D6B-8C14504E57AD}"/>
                </a:ext>
              </a:extLst>
            </p:cNvPr>
            <p:cNvSpPr/>
            <p:nvPr/>
          </p:nvSpPr>
          <p:spPr bwMode="auto">
            <a:xfrm>
              <a:off x="1937020" y="3891803"/>
              <a:ext cx="1193070" cy="1553421"/>
            </a:xfrm>
            <a:custGeom>
              <a:avLst/>
              <a:gdLst>
                <a:gd name="T0" fmla="*/ 1271 w 1619"/>
                <a:gd name="T1" fmla="*/ 682 h 2108"/>
                <a:gd name="T2" fmla="*/ 260 w 1619"/>
                <a:gd name="T3" fmla="*/ 16 h 2108"/>
                <a:gd name="T4" fmla="*/ 44 w 1619"/>
                <a:gd name="T5" fmla="*/ 20 h 2108"/>
                <a:gd name="T6" fmla="*/ 668 w 1619"/>
                <a:gd name="T7" fmla="*/ 572 h 2108"/>
                <a:gd name="T8" fmla="*/ 500 w 1619"/>
                <a:gd name="T9" fmla="*/ 632 h 2108"/>
                <a:gd name="T10" fmla="*/ 346 w 1619"/>
                <a:gd name="T11" fmla="*/ 730 h 2108"/>
                <a:gd name="T12" fmla="*/ 240 w 1619"/>
                <a:gd name="T13" fmla="*/ 836 h 2108"/>
                <a:gd name="T14" fmla="*/ 136 w 1619"/>
                <a:gd name="T15" fmla="*/ 1002 h 2108"/>
                <a:gd name="T16" fmla="*/ 76 w 1619"/>
                <a:gd name="T17" fmla="*/ 1182 h 2108"/>
                <a:gd name="T18" fmla="*/ 62 w 1619"/>
                <a:gd name="T19" fmla="*/ 1368 h 2108"/>
                <a:gd name="T20" fmla="*/ 94 w 1619"/>
                <a:gd name="T21" fmla="*/ 1552 h 2108"/>
                <a:gd name="T22" fmla="*/ 168 w 1619"/>
                <a:gd name="T23" fmla="*/ 1724 h 2108"/>
                <a:gd name="T24" fmla="*/ 286 w 1619"/>
                <a:gd name="T25" fmla="*/ 1876 h 2108"/>
                <a:gd name="T26" fmla="*/ 408 w 1619"/>
                <a:gd name="T27" fmla="*/ 1978 h 2108"/>
                <a:gd name="T28" fmla="*/ 580 w 1619"/>
                <a:gd name="T29" fmla="*/ 2064 h 2108"/>
                <a:gd name="T30" fmla="*/ 765 w 1619"/>
                <a:gd name="T31" fmla="*/ 2106 h 2108"/>
                <a:gd name="T32" fmla="*/ 951 w 1619"/>
                <a:gd name="T33" fmla="*/ 2100 h 2108"/>
                <a:gd name="T34" fmla="*/ 1131 w 1619"/>
                <a:gd name="T35" fmla="*/ 2052 h 2108"/>
                <a:gd name="T36" fmla="*/ 1297 w 1619"/>
                <a:gd name="T37" fmla="*/ 1960 h 2108"/>
                <a:gd name="T38" fmla="*/ 1441 w 1619"/>
                <a:gd name="T39" fmla="*/ 1826 h 2108"/>
                <a:gd name="T40" fmla="*/ 1529 w 1619"/>
                <a:gd name="T41" fmla="*/ 1696 h 2108"/>
                <a:gd name="T42" fmla="*/ 1595 w 1619"/>
                <a:gd name="T43" fmla="*/ 1518 h 2108"/>
                <a:gd name="T44" fmla="*/ 1619 w 1619"/>
                <a:gd name="T45" fmla="*/ 1332 h 2108"/>
                <a:gd name="T46" fmla="*/ 1597 w 1619"/>
                <a:gd name="T47" fmla="*/ 1146 h 2108"/>
                <a:gd name="T48" fmla="*/ 1531 w 1619"/>
                <a:gd name="T49" fmla="*/ 972 h 2108"/>
                <a:gd name="T50" fmla="*/ 1421 w 1619"/>
                <a:gd name="T51" fmla="*/ 814 h 2108"/>
                <a:gd name="T52" fmla="*/ 1331 w 1619"/>
                <a:gd name="T53" fmla="*/ 1736 h 2108"/>
                <a:gd name="T54" fmla="*/ 1239 w 1619"/>
                <a:gd name="T55" fmla="*/ 1828 h 2108"/>
                <a:gd name="T56" fmla="*/ 1107 w 1619"/>
                <a:gd name="T57" fmla="*/ 1910 h 2108"/>
                <a:gd name="T58" fmla="*/ 961 w 1619"/>
                <a:gd name="T59" fmla="*/ 1956 h 2108"/>
                <a:gd name="T60" fmla="*/ 809 w 1619"/>
                <a:gd name="T61" fmla="*/ 1966 h 2108"/>
                <a:gd name="T62" fmla="*/ 658 w 1619"/>
                <a:gd name="T63" fmla="*/ 1940 h 2108"/>
                <a:gd name="T64" fmla="*/ 514 w 1619"/>
                <a:gd name="T65" fmla="*/ 1878 h 2108"/>
                <a:gd name="T66" fmla="*/ 410 w 1619"/>
                <a:gd name="T67" fmla="*/ 1800 h 2108"/>
                <a:gd name="T68" fmla="*/ 306 w 1619"/>
                <a:gd name="T69" fmla="*/ 1680 h 2108"/>
                <a:gd name="T70" fmla="*/ 238 w 1619"/>
                <a:gd name="T71" fmla="*/ 1540 h 2108"/>
                <a:gd name="T72" fmla="*/ 206 w 1619"/>
                <a:gd name="T73" fmla="*/ 1392 h 2108"/>
                <a:gd name="T74" fmla="*/ 210 w 1619"/>
                <a:gd name="T75" fmla="*/ 1238 h 2108"/>
                <a:gd name="T76" fmla="*/ 250 w 1619"/>
                <a:gd name="T77" fmla="*/ 1090 h 2108"/>
                <a:gd name="T78" fmla="*/ 328 w 1619"/>
                <a:gd name="T79" fmla="*/ 952 h 2108"/>
                <a:gd name="T80" fmla="*/ 416 w 1619"/>
                <a:gd name="T81" fmla="*/ 856 h 2108"/>
                <a:gd name="T82" fmla="*/ 546 w 1619"/>
                <a:gd name="T83" fmla="*/ 766 h 2108"/>
                <a:gd name="T84" fmla="*/ 691 w 1619"/>
                <a:gd name="T85" fmla="*/ 712 h 2108"/>
                <a:gd name="T86" fmla="*/ 841 w 1619"/>
                <a:gd name="T87" fmla="*/ 694 h 2108"/>
                <a:gd name="T88" fmla="*/ 993 w 1619"/>
                <a:gd name="T89" fmla="*/ 712 h 2108"/>
                <a:gd name="T90" fmla="*/ 1139 w 1619"/>
                <a:gd name="T91" fmla="*/ 768 h 2108"/>
                <a:gd name="T92" fmla="*/ 1247 w 1619"/>
                <a:gd name="T93" fmla="*/ 840 h 2108"/>
                <a:gd name="T94" fmla="*/ 1357 w 1619"/>
                <a:gd name="T95" fmla="*/ 956 h 2108"/>
                <a:gd name="T96" fmla="*/ 1431 w 1619"/>
                <a:gd name="T97" fmla="*/ 1092 h 2108"/>
                <a:gd name="T98" fmla="*/ 1471 w 1619"/>
                <a:gd name="T99" fmla="*/ 1240 h 2108"/>
                <a:gd name="T100" fmla="*/ 1475 w 1619"/>
                <a:gd name="T101" fmla="*/ 1392 h 2108"/>
                <a:gd name="T102" fmla="*/ 1441 w 1619"/>
                <a:gd name="T103" fmla="*/ 1542 h 2108"/>
                <a:gd name="T104" fmla="*/ 1371 w 1619"/>
                <a:gd name="T105" fmla="*/ 1684 h 2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19" h="2108">
                  <a:moveTo>
                    <a:pt x="1337" y="732"/>
                  </a:moveTo>
                  <a:lnTo>
                    <a:pt x="1337" y="732"/>
                  </a:lnTo>
                  <a:lnTo>
                    <a:pt x="1303" y="706"/>
                  </a:lnTo>
                  <a:lnTo>
                    <a:pt x="1271" y="682"/>
                  </a:lnTo>
                  <a:lnTo>
                    <a:pt x="1271" y="682"/>
                  </a:lnTo>
                  <a:lnTo>
                    <a:pt x="1271" y="682"/>
                  </a:lnTo>
                  <a:lnTo>
                    <a:pt x="344" y="0"/>
                  </a:lnTo>
                  <a:lnTo>
                    <a:pt x="344" y="0"/>
                  </a:lnTo>
                  <a:lnTo>
                    <a:pt x="302" y="8"/>
                  </a:lnTo>
                  <a:lnTo>
                    <a:pt x="260" y="16"/>
                  </a:lnTo>
                  <a:lnTo>
                    <a:pt x="216" y="20"/>
                  </a:lnTo>
                  <a:lnTo>
                    <a:pt x="174" y="24"/>
                  </a:lnTo>
                  <a:lnTo>
                    <a:pt x="130" y="26"/>
                  </a:lnTo>
                  <a:lnTo>
                    <a:pt x="88" y="24"/>
                  </a:lnTo>
                  <a:lnTo>
                    <a:pt x="44" y="20"/>
                  </a:lnTo>
                  <a:lnTo>
                    <a:pt x="0" y="16"/>
                  </a:lnTo>
                  <a:lnTo>
                    <a:pt x="739" y="560"/>
                  </a:lnTo>
                  <a:lnTo>
                    <a:pt x="739" y="560"/>
                  </a:lnTo>
                  <a:lnTo>
                    <a:pt x="703" y="566"/>
                  </a:lnTo>
                  <a:lnTo>
                    <a:pt x="668" y="572"/>
                  </a:lnTo>
                  <a:lnTo>
                    <a:pt x="634" y="582"/>
                  </a:lnTo>
                  <a:lnTo>
                    <a:pt x="600" y="592"/>
                  </a:lnTo>
                  <a:lnTo>
                    <a:pt x="566" y="604"/>
                  </a:lnTo>
                  <a:lnTo>
                    <a:pt x="532" y="616"/>
                  </a:lnTo>
                  <a:lnTo>
                    <a:pt x="500" y="632"/>
                  </a:lnTo>
                  <a:lnTo>
                    <a:pt x="468" y="648"/>
                  </a:lnTo>
                  <a:lnTo>
                    <a:pt x="436" y="666"/>
                  </a:lnTo>
                  <a:lnTo>
                    <a:pt x="406" y="686"/>
                  </a:lnTo>
                  <a:lnTo>
                    <a:pt x="376" y="706"/>
                  </a:lnTo>
                  <a:lnTo>
                    <a:pt x="346" y="730"/>
                  </a:lnTo>
                  <a:lnTo>
                    <a:pt x="318" y="754"/>
                  </a:lnTo>
                  <a:lnTo>
                    <a:pt x="292" y="780"/>
                  </a:lnTo>
                  <a:lnTo>
                    <a:pt x="266" y="806"/>
                  </a:lnTo>
                  <a:lnTo>
                    <a:pt x="240" y="836"/>
                  </a:lnTo>
                  <a:lnTo>
                    <a:pt x="240" y="836"/>
                  </a:lnTo>
                  <a:lnTo>
                    <a:pt x="216" y="868"/>
                  </a:lnTo>
                  <a:lnTo>
                    <a:pt x="192" y="900"/>
                  </a:lnTo>
                  <a:lnTo>
                    <a:pt x="172" y="932"/>
                  </a:lnTo>
                  <a:lnTo>
                    <a:pt x="152" y="966"/>
                  </a:lnTo>
                  <a:lnTo>
                    <a:pt x="136" y="1002"/>
                  </a:lnTo>
                  <a:lnTo>
                    <a:pt x="120" y="1036"/>
                  </a:lnTo>
                  <a:lnTo>
                    <a:pt x="106" y="1072"/>
                  </a:lnTo>
                  <a:lnTo>
                    <a:pt x="94" y="1108"/>
                  </a:lnTo>
                  <a:lnTo>
                    <a:pt x="84" y="1144"/>
                  </a:lnTo>
                  <a:lnTo>
                    <a:pt x="76" y="1182"/>
                  </a:lnTo>
                  <a:lnTo>
                    <a:pt x="70" y="1218"/>
                  </a:lnTo>
                  <a:lnTo>
                    <a:pt x="66" y="1256"/>
                  </a:lnTo>
                  <a:lnTo>
                    <a:pt x="62" y="1292"/>
                  </a:lnTo>
                  <a:lnTo>
                    <a:pt x="62" y="1330"/>
                  </a:lnTo>
                  <a:lnTo>
                    <a:pt x="62" y="1368"/>
                  </a:lnTo>
                  <a:lnTo>
                    <a:pt x="66" y="1404"/>
                  </a:lnTo>
                  <a:lnTo>
                    <a:pt x="70" y="1442"/>
                  </a:lnTo>
                  <a:lnTo>
                    <a:pt x="76" y="1478"/>
                  </a:lnTo>
                  <a:lnTo>
                    <a:pt x="84" y="1516"/>
                  </a:lnTo>
                  <a:lnTo>
                    <a:pt x="94" y="1552"/>
                  </a:lnTo>
                  <a:lnTo>
                    <a:pt x="106" y="1586"/>
                  </a:lnTo>
                  <a:lnTo>
                    <a:pt x="118" y="1622"/>
                  </a:lnTo>
                  <a:lnTo>
                    <a:pt x="134" y="1656"/>
                  </a:lnTo>
                  <a:lnTo>
                    <a:pt x="150" y="1690"/>
                  </a:lnTo>
                  <a:lnTo>
                    <a:pt x="168" y="1724"/>
                  </a:lnTo>
                  <a:lnTo>
                    <a:pt x="188" y="1756"/>
                  </a:lnTo>
                  <a:lnTo>
                    <a:pt x="210" y="1788"/>
                  </a:lnTo>
                  <a:lnTo>
                    <a:pt x="234" y="1818"/>
                  </a:lnTo>
                  <a:lnTo>
                    <a:pt x="258" y="1848"/>
                  </a:lnTo>
                  <a:lnTo>
                    <a:pt x="286" y="1876"/>
                  </a:lnTo>
                  <a:lnTo>
                    <a:pt x="314" y="1904"/>
                  </a:lnTo>
                  <a:lnTo>
                    <a:pt x="344" y="1930"/>
                  </a:lnTo>
                  <a:lnTo>
                    <a:pt x="344" y="1930"/>
                  </a:lnTo>
                  <a:lnTo>
                    <a:pt x="376" y="1956"/>
                  </a:lnTo>
                  <a:lnTo>
                    <a:pt x="408" y="1978"/>
                  </a:lnTo>
                  <a:lnTo>
                    <a:pt x="442" y="2000"/>
                  </a:lnTo>
                  <a:lnTo>
                    <a:pt x="476" y="2018"/>
                  </a:lnTo>
                  <a:lnTo>
                    <a:pt x="510" y="2036"/>
                  </a:lnTo>
                  <a:lnTo>
                    <a:pt x="546" y="2050"/>
                  </a:lnTo>
                  <a:lnTo>
                    <a:pt x="580" y="2064"/>
                  </a:lnTo>
                  <a:lnTo>
                    <a:pt x="616" y="2076"/>
                  </a:lnTo>
                  <a:lnTo>
                    <a:pt x="654" y="2086"/>
                  </a:lnTo>
                  <a:lnTo>
                    <a:pt x="691" y="2094"/>
                  </a:lnTo>
                  <a:lnTo>
                    <a:pt x="729" y="2100"/>
                  </a:lnTo>
                  <a:lnTo>
                    <a:pt x="765" y="2106"/>
                  </a:lnTo>
                  <a:lnTo>
                    <a:pt x="803" y="2108"/>
                  </a:lnTo>
                  <a:lnTo>
                    <a:pt x="839" y="2108"/>
                  </a:lnTo>
                  <a:lnTo>
                    <a:pt x="877" y="2108"/>
                  </a:lnTo>
                  <a:lnTo>
                    <a:pt x="915" y="2106"/>
                  </a:lnTo>
                  <a:lnTo>
                    <a:pt x="951" y="2100"/>
                  </a:lnTo>
                  <a:lnTo>
                    <a:pt x="989" y="2094"/>
                  </a:lnTo>
                  <a:lnTo>
                    <a:pt x="1025" y="2086"/>
                  </a:lnTo>
                  <a:lnTo>
                    <a:pt x="1061" y="2076"/>
                  </a:lnTo>
                  <a:lnTo>
                    <a:pt x="1097" y="2066"/>
                  </a:lnTo>
                  <a:lnTo>
                    <a:pt x="1131" y="2052"/>
                  </a:lnTo>
                  <a:lnTo>
                    <a:pt x="1167" y="2038"/>
                  </a:lnTo>
                  <a:lnTo>
                    <a:pt x="1201" y="2020"/>
                  </a:lnTo>
                  <a:lnTo>
                    <a:pt x="1233" y="2002"/>
                  </a:lnTo>
                  <a:lnTo>
                    <a:pt x="1267" y="1982"/>
                  </a:lnTo>
                  <a:lnTo>
                    <a:pt x="1297" y="1960"/>
                  </a:lnTo>
                  <a:lnTo>
                    <a:pt x="1329" y="1936"/>
                  </a:lnTo>
                  <a:lnTo>
                    <a:pt x="1359" y="1912"/>
                  </a:lnTo>
                  <a:lnTo>
                    <a:pt x="1387" y="1884"/>
                  </a:lnTo>
                  <a:lnTo>
                    <a:pt x="1415" y="1856"/>
                  </a:lnTo>
                  <a:lnTo>
                    <a:pt x="1441" y="1826"/>
                  </a:lnTo>
                  <a:lnTo>
                    <a:pt x="1441" y="1826"/>
                  </a:lnTo>
                  <a:lnTo>
                    <a:pt x="1465" y="1794"/>
                  </a:lnTo>
                  <a:lnTo>
                    <a:pt x="1487" y="1762"/>
                  </a:lnTo>
                  <a:lnTo>
                    <a:pt x="1509" y="1730"/>
                  </a:lnTo>
                  <a:lnTo>
                    <a:pt x="1529" y="1696"/>
                  </a:lnTo>
                  <a:lnTo>
                    <a:pt x="1545" y="1660"/>
                  </a:lnTo>
                  <a:lnTo>
                    <a:pt x="1561" y="1626"/>
                  </a:lnTo>
                  <a:lnTo>
                    <a:pt x="1575" y="1590"/>
                  </a:lnTo>
                  <a:lnTo>
                    <a:pt x="1587" y="1554"/>
                  </a:lnTo>
                  <a:lnTo>
                    <a:pt x="1595" y="1518"/>
                  </a:lnTo>
                  <a:lnTo>
                    <a:pt x="1605" y="1480"/>
                  </a:lnTo>
                  <a:lnTo>
                    <a:pt x="1611" y="1444"/>
                  </a:lnTo>
                  <a:lnTo>
                    <a:pt x="1615" y="1406"/>
                  </a:lnTo>
                  <a:lnTo>
                    <a:pt x="1617" y="1370"/>
                  </a:lnTo>
                  <a:lnTo>
                    <a:pt x="1619" y="1332"/>
                  </a:lnTo>
                  <a:lnTo>
                    <a:pt x="1617" y="1294"/>
                  </a:lnTo>
                  <a:lnTo>
                    <a:pt x="1615" y="1258"/>
                  </a:lnTo>
                  <a:lnTo>
                    <a:pt x="1611" y="1220"/>
                  </a:lnTo>
                  <a:lnTo>
                    <a:pt x="1605" y="1184"/>
                  </a:lnTo>
                  <a:lnTo>
                    <a:pt x="1597" y="1146"/>
                  </a:lnTo>
                  <a:lnTo>
                    <a:pt x="1587" y="1110"/>
                  </a:lnTo>
                  <a:lnTo>
                    <a:pt x="1575" y="1074"/>
                  </a:lnTo>
                  <a:lnTo>
                    <a:pt x="1563" y="1040"/>
                  </a:lnTo>
                  <a:lnTo>
                    <a:pt x="1547" y="1006"/>
                  </a:lnTo>
                  <a:lnTo>
                    <a:pt x="1531" y="972"/>
                  </a:lnTo>
                  <a:lnTo>
                    <a:pt x="1513" y="938"/>
                  </a:lnTo>
                  <a:lnTo>
                    <a:pt x="1493" y="906"/>
                  </a:lnTo>
                  <a:lnTo>
                    <a:pt x="1471" y="874"/>
                  </a:lnTo>
                  <a:lnTo>
                    <a:pt x="1447" y="844"/>
                  </a:lnTo>
                  <a:lnTo>
                    <a:pt x="1421" y="814"/>
                  </a:lnTo>
                  <a:lnTo>
                    <a:pt x="1395" y="786"/>
                  </a:lnTo>
                  <a:lnTo>
                    <a:pt x="1367" y="758"/>
                  </a:lnTo>
                  <a:lnTo>
                    <a:pt x="1337" y="732"/>
                  </a:lnTo>
                  <a:lnTo>
                    <a:pt x="1337" y="732"/>
                  </a:lnTo>
                  <a:close/>
                  <a:moveTo>
                    <a:pt x="1331" y="1736"/>
                  </a:moveTo>
                  <a:lnTo>
                    <a:pt x="1331" y="1736"/>
                  </a:lnTo>
                  <a:lnTo>
                    <a:pt x="1311" y="1762"/>
                  </a:lnTo>
                  <a:lnTo>
                    <a:pt x="1287" y="1784"/>
                  </a:lnTo>
                  <a:lnTo>
                    <a:pt x="1265" y="1806"/>
                  </a:lnTo>
                  <a:lnTo>
                    <a:pt x="1239" y="1828"/>
                  </a:lnTo>
                  <a:lnTo>
                    <a:pt x="1215" y="1846"/>
                  </a:lnTo>
                  <a:lnTo>
                    <a:pt x="1189" y="1864"/>
                  </a:lnTo>
                  <a:lnTo>
                    <a:pt x="1163" y="1880"/>
                  </a:lnTo>
                  <a:lnTo>
                    <a:pt x="1135" y="1896"/>
                  </a:lnTo>
                  <a:lnTo>
                    <a:pt x="1107" y="1910"/>
                  </a:lnTo>
                  <a:lnTo>
                    <a:pt x="1079" y="1922"/>
                  </a:lnTo>
                  <a:lnTo>
                    <a:pt x="1051" y="1932"/>
                  </a:lnTo>
                  <a:lnTo>
                    <a:pt x="1021" y="1942"/>
                  </a:lnTo>
                  <a:lnTo>
                    <a:pt x="991" y="1950"/>
                  </a:lnTo>
                  <a:lnTo>
                    <a:pt x="961" y="1956"/>
                  </a:lnTo>
                  <a:lnTo>
                    <a:pt x="931" y="1962"/>
                  </a:lnTo>
                  <a:lnTo>
                    <a:pt x="901" y="1964"/>
                  </a:lnTo>
                  <a:lnTo>
                    <a:pt x="871" y="1966"/>
                  </a:lnTo>
                  <a:lnTo>
                    <a:pt x="841" y="1968"/>
                  </a:lnTo>
                  <a:lnTo>
                    <a:pt x="809" y="1966"/>
                  </a:lnTo>
                  <a:lnTo>
                    <a:pt x="779" y="1964"/>
                  </a:lnTo>
                  <a:lnTo>
                    <a:pt x="749" y="1960"/>
                  </a:lnTo>
                  <a:lnTo>
                    <a:pt x="719" y="1956"/>
                  </a:lnTo>
                  <a:lnTo>
                    <a:pt x="689" y="1950"/>
                  </a:lnTo>
                  <a:lnTo>
                    <a:pt x="658" y="1940"/>
                  </a:lnTo>
                  <a:lnTo>
                    <a:pt x="628" y="1932"/>
                  </a:lnTo>
                  <a:lnTo>
                    <a:pt x="598" y="1920"/>
                  </a:lnTo>
                  <a:lnTo>
                    <a:pt x="570" y="1908"/>
                  </a:lnTo>
                  <a:lnTo>
                    <a:pt x="542" y="1894"/>
                  </a:lnTo>
                  <a:lnTo>
                    <a:pt x="514" y="1878"/>
                  </a:lnTo>
                  <a:lnTo>
                    <a:pt x="486" y="1860"/>
                  </a:lnTo>
                  <a:lnTo>
                    <a:pt x="460" y="1842"/>
                  </a:lnTo>
                  <a:lnTo>
                    <a:pt x="434" y="1822"/>
                  </a:lnTo>
                  <a:lnTo>
                    <a:pt x="434" y="1822"/>
                  </a:lnTo>
                  <a:lnTo>
                    <a:pt x="410" y="1800"/>
                  </a:lnTo>
                  <a:lnTo>
                    <a:pt x="386" y="1778"/>
                  </a:lnTo>
                  <a:lnTo>
                    <a:pt x="364" y="1754"/>
                  </a:lnTo>
                  <a:lnTo>
                    <a:pt x="344" y="1730"/>
                  </a:lnTo>
                  <a:lnTo>
                    <a:pt x="324" y="1704"/>
                  </a:lnTo>
                  <a:lnTo>
                    <a:pt x="306" y="1680"/>
                  </a:lnTo>
                  <a:lnTo>
                    <a:pt x="290" y="1652"/>
                  </a:lnTo>
                  <a:lnTo>
                    <a:pt x="276" y="1626"/>
                  </a:lnTo>
                  <a:lnTo>
                    <a:pt x="262" y="1598"/>
                  </a:lnTo>
                  <a:lnTo>
                    <a:pt x="250" y="1570"/>
                  </a:lnTo>
                  <a:lnTo>
                    <a:pt x="238" y="1540"/>
                  </a:lnTo>
                  <a:lnTo>
                    <a:pt x="230" y="1512"/>
                  </a:lnTo>
                  <a:lnTo>
                    <a:pt x="222" y="1482"/>
                  </a:lnTo>
                  <a:lnTo>
                    <a:pt x="214" y="1452"/>
                  </a:lnTo>
                  <a:lnTo>
                    <a:pt x="210" y="1422"/>
                  </a:lnTo>
                  <a:lnTo>
                    <a:pt x="206" y="1392"/>
                  </a:lnTo>
                  <a:lnTo>
                    <a:pt x="204" y="1360"/>
                  </a:lnTo>
                  <a:lnTo>
                    <a:pt x="204" y="1330"/>
                  </a:lnTo>
                  <a:lnTo>
                    <a:pt x="204" y="1300"/>
                  </a:lnTo>
                  <a:lnTo>
                    <a:pt x="206" y="1270"/>
                  </a:lnTo>
                  <a:lnTo>
                    <a:pt x="210" y="1238"/>
                  </a:lnTo>
                  <a:lnTo>
                    <a:pt x="214" y="1208"/>
                  </a:lnTo>
                  <a:lnTo>
                    <a:pt x="222" y="1178"/>
                  </a:lnTo>
                  <a:lnTo>
                    <a:pt x="230" y="1148"/>
                  </a:lnTo>
                  <a:lnTo>
                    <a:pt x="240" y="1118"/>
                  </a:lnTo>
                  <a:lnTo>
                    <a:pt x="250" y="1090"/>
                  </a:lnTo>
                  <a:lnTo>
                    <a:pt x="264" y="1060"/>
                  </a:lnTo>
                  <a:lnTo>
                    <a:pt x="278" y="1032"/>
                  </a:lnTo>
                  <a:lnTo>
                    <a:pt x="292" y="1004"/>
                  </a:lnTo>
                  <a:lnTo>
                    <a:pt x="310" y="978"/>
                  </a:lnTo>
                  <a:lnTo>
                    <a:pt x="328" y="952"/>
                  </a:lnTo>
                  <a:lnTo>
                    <a:pt x="348" y="926"/>
                  </a:lnTo>
                  <a:lnTo>
                    <a:pt x="348" y="926"/>
                  </a:lnTo>
                  <a:lnTo>
                    <a:pt x="370" y="900"/>
                  </a:lnTo>
                  <a:lnTo>
                    <a:pt x="392" y="878"/>
                  </a:lnTo>
                  <a:lnTo>
                    <a:pt x="416" y="856"/>
                  </a:lnTo>
                  <a:lnTo>
                    <a:pt x="440" y="834"/>
                  </a:lnTo>
                  <a:lnTo>
                    <a:pt x="466" y="816"/>
                  </a:lnTo>
                  <a:lnTo>
                    <a:pt x="492" y="798"/>
                  </a:lnTo>
                  <a:lnTo>
                    <a:pt x="518" y="782"/>
                  </a:lnTo>
                  <a:lnTo>
                    <a:pt x="546" y="766"/>
                  </a:lnTo>
                  <a:lnTo>
                    <a:pt x="574" y="752"/>
                  </a:lnTo>
                  <a:lnTo>
                    <a:pt x="602" y="740"/>
                  </a:lnTo>
                  <a:lnTo>
                    <a:pt x="630" y="730"/>
                  </a:lnTo>
                  <a:lnTo>
                    <a:pt x="660" y="720"/>
                  </a:lnTo>
                  <a:lnTo>
                    <a:pt x="691" y="712"/>
                  </a:lnTo>
                  <a:lnTo>
                    <a:pt x="719" y="706"/>
                  </a:lnTo>
                  <a:lnTo>
                    <a:pt x="751" y="700"/>
                  </a:lnTo>
                  <a:lnTo>
                    <a:pt x="781" y="698"/>
                  </a:lnTo>
                  <a:lnTo>
                    <a:pt x="811" y="694"/>
                  </a:lnTo>
                  <a:lnTo>
                    <a:pt x="841" y="694"/>
                  </a:lnTo>
                  <a:lnTo>
                    <a:pt x="873" y="694"/>
                  </a:lnTo>
                  <a:lnTo>
                    <a:pt x="903" y="698"/>
                  </a:lnTo>
                  <a:lnTo>
                    <a:pt x="933" y="700"/>
                  </a:lnTo>
                  <a:lnTo>
                    <a:pt x="963" y="706"/>
                  </a:lnTo>
                  <a:lnTo>
                    <a:pt x="993" y="712"/>
                  </a:lnTo>
                  <a:lnTo>
                    <a:pt x="1023" y="720"/>
                  </a:lnTo>
                  <a:lnTo>
                    <a:pt x="1053" y="730"/>
                  </a:lnTo>
                  <a:lnTo>
                    <a:pt x="1083" y="742"/>
                  </a:lnTo>
                  <a:lnTo>
                    <a:pt x="1111" y="754"/>
                  </a:lnTo>
                  <a:lnTo>
                    <a:pt x="1139" y="768"/>
                  </a:lnTo>
                  <a:lnTo>
                    <a:pt x="1167" y="784"/>
                  </a:lnTo>
                  <a:lnTo>
                    <a:pt x="1193" y="802"/>
                  </a:lnTo>
                  <a:lnTo>
                    <a:pt x="1221" y="820"/>
                  </a:lnTo>
                  <a:lnTo>
                    <a:pt x="1247" y="840"/>
                  </a:lnTo>
                  <a:lnTo>
                    <a:pt x="1247" y="840"/>
                  </a:lnTo>
                  <a:lnTo>
                    <a:pt x="1271" y="862"/>
                  </a:lnTo>
                  <a:lnTo>
                    <a:pt x="1295" y="884"/>
                  </a:lnTo>
                  <a:lnTo>
                    <a:pt x="1317" y="908"/>
                  </a:lnTo>
                  <a:lnTo>
                    <a:pt x="1337" y="932"/>
                  </a:lnTo>
                  <a:lnTo>
                    <a:pt x="1357" y="956"/>
                  </a:lnTo>
                  <a:lnTo>
                    <a:pt x="1373" y="982"/>
                  </a:lnTo>
                  <a:lnTo>
                    <a:pt x="1391" y="1010"/>
                  </a:lnTo>
                  <a:lnTo>
                    <a:pt x="1405" y="1036"/>
                  </a:lnTo>
                  <a:lnTo>
                    <a:pt x="1419" y="1064"/>
                  </a:lnTo>
                  <a:lnTo>
                    <a:pt x="1431" y="1092"/>
                  </a:lnTo>
                  <a:lnTo>
                    <a:pt x="1443" y="1122"/>
                  </a:lnTo>
                  <a:lnTo>
                    <a:pt x="1451" y="1150"/>
                  </a:lnTo>
                  <a:lnTo>
                    <a:pt x="1459" y="1180"/>
                  </a:lnTo>
                  <a:lnTo>
                    <a:pt x="1465" y="1210"/>
                  </a:lnTo>
                  <a:lnTo>
                    <a:pt x="1471" y="1240"/>
                  </a:lnTo>
                  <a:lnTo>
                    <a:pt x="1475" y="1270"/>
                  </a:lnTo>
                  <a:lnTo>
                    <a:pt x="1477" y="1302"/>
                  </a:lnTo>
                  <a:lnTo>
                    <a:pt x="1477" y="1332"/>
                  </a:lnTo>
                  <a:lnTo>
                    <a:pt x="1477" y="1362"/>
                  </a:lnTo>
                  <a:lnTo>
                    <a:pt x="1475" y="1392"/>
                  </a:lnTo>
                  <a:lnTo>
                    <a:pt x="1471" y="1424"/>
                  </a:lnTo>
                  <a:lnTo>
                    <a:pt x="1465" y="1454"/>
                  </a:lnTo>
                  <a:lnTo>
                    <a:pt x="1459" y="1484"/>
                  </a:lnTo>
                  <a:lnTo>
                    <a:pt x="1451" y="1514"/>
                  </a:lnTo>
                  <a:lnTo>
                    <a:pt x="1441" y="1542"/>
                  </a:lnTo>
                  <a:lnTo>
                    <a:pt x="1431" y="1572"/>
                  </a:lnTo>
                  <a:lnTo>
                    <a:pt x="1417" y="1600"/>
                  </a:lnTo>
                  <a:lnTo>
                    <a:pt x="1403" y="1630"/>
                  </a:lnTo>
                  <a:lnTo>
                    <a:pt x="1387" y="1656"/>
                  </a:lnTo>
                  <a:lnTo>
                    <a:pt x="1371" y="1684"/>
                  </a:lnTo>
                  <a:lnTo>
                    <a:pt x="1351" y="1710"/>
                  </a:lnTo>
                  <a:lnTo>
                    <a:pt x="1331" y="1736"/>
                  </a:lnTo>
                  <a:lnTo>
                    <a:pt x="1331" y="1736"/>
                  </a:lnTo>
                  <a:close/>
                </a:path>
              </a:pathLst>
            </a:cu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9" name="íşḷîḋè">
              <a:extLst>
                <a:ext uri="{FF2B5EF4-FFF2-40B4-BE49-F238E27FC236}">
                  <a16:creationId xmlns="" xmlns:a16="http://schemas.microsoft.com/office/drawing/2014/main" id="{1828BB84-FE83-4FF2-938A-909C1717A61A}"/>
                </a:ext>
              </a:extLst>
            </p:cNvPr>
            <p:cNvSpPr/>
            <p:nvPr/>
          </p:nvSpPr>
          <p:spPr bwMode="auto">
            <a:xfrm>
              <a:off x="3133037" y="4300056"/>
              <a:ext cx="1688278" cy="1145168"/>
            </a:xfrm>
            <a:custGeom>
              <a:avLst/>
              <a:gdLst>
                <a:gd name="T0" fmla="*/ 1925 w 2291"/>
                <a:gd name="T1" fmla="*/ 118 h 1554"/>
                <a:gd name="T2" fmla="*/ 1777 w 2291"/>
                <a:gd name="T3" fmla="*/ 44 h 1554"/>
                <a:gd name="T4" fmla="*/ 1618 w 2291"/>
                <a:gd name="T5" fmla="*/ 6 h 1554"/>
                <a:gd name="T6" fmla="*/ 1458 w 2291"/>
                <a:gd name="T7" fmla="*/ 2 h 1554"/>
                <a:gd name="T8" fmla="*/ 1300 w 2291"/>
                <a:gd name="T9" fmla="*/ 28 h 1554"/>
                <a:gd name="T10" fmla="*/ 1150 w 2291"/>
                <a:gd name="T11" fmla="*/ 88 h 1554"/>
                <a:gd name="T12" fmla="*/ 90 w 2291"/>
                <a:gd name="T13" fmla="*/ 842 h 1554"/>
                <a:gd name="T14" fmla="*/ 62 w 2291"/>
                <a:gd name="T15" fmla="*/ 1010 h 1554"/>
                <a:gd name="T16" fmla="*/ 746 w 2291"/>
                <a:gd name="T17" fmla="*/ 636 h 1554"/>
                <a:gd name="T18" fmla="*/ 736 w 2291"/>
                <a:gd name="T19" fmla="*/ 840 h 1554"/>
                <a:gd name="T20" fmla="*/ 798 w 2291"/>
                <a:gd name="T21" fmla="*/ 1086 h 1554"/>
                <a:gd name="T22" fmla="*/ 938 w 2291"/>
                <a:gd name="T23" fmla="*/ 1302 h 1554"/>
                <a:gd name="T24" fmla="*/ 1080 w 2291"/>
                <a:gd name="T25" fmla="*/ 1424 h 1554"/>
                <a:gd name="T26" fmla="*/ 1252 w 2291"/>
                <a:gd name="T27" fmla="*/ 1510 h 1554"/>
                <a:gd name="T28" fmla="*/ 1436 w 2291"/>
                <a:gd name="T29" fmla="*/ 1552 h 1554"/>
                <a:gd name="T30" fmla="*/ 1622 w 2291"/>
                <a:gd name="T31" fmla="*/ 1546 h 1554"/>
                <a:gd name="T32" fmla="*/ 1805 w 2291"/>
                <a:gd name="T33" fmla="*/ 1498 h 1554"/>
                <a:gd name="T34" fmla="*/ 1969 w 2291"/>
                <a:gd name="T35" fmla="*/ 1406 h 1554"/>
                <a:gd name="T36" fmla="*/ 2113 w 2291"/>
                <a:gd name="T37" fmla="*/ 1272 h 1554"/>
                <a:gd name="T38" fmla="*/ 2201 w 2291"/>
                <a:gd name="T39" fmla="*/ 1142 h 1554"/>
                <a:gd name="T40" fmla="*/ 2269 w 2291"/>
                <a:gd name="T41" fmla="*/ 964 h 1554"/>
                <a:gd name="T42" fmla="*/ 2291 w 2291"/>
                <a:gd name="T43" fmla="*/ 778 h 1554"/>
                <a:gd name="T44" fmla="*/ 2269 w 2291"/>
                <a:gd name="T45" fmla="*/ 592 h 1554"/>
                <a:gd name="T46" fmla="*/ 2203 w 2291"/>
                <a:gd name="T47" fmla="*/ 418 h 1554"/>
                <a:gd name="T48" fmla="*/ 2093 w 2291"/>
                <a:gd name="T49" fmla="*/ 260 h 1554"/>
                <a:gd name="T50" fmla="*/ 2003 w 2291"/>
                <a:gd name="T51" fmla="*/ 1182 h 1554"/>
                <a:gd name="T52" fmla="*/ 1913 w 2291"/>
                <a:gd name="T53" fmla="*/ 1274 h 1554"/>
                <a:gd name="T54" fmla="*/ 1779 w 2291"/>
                <a:gd name="T55" fmla="*/ 1356 h 1554"/>
                <a:gd name="T56" fmla="*/ 1632 w 2291"/>
                <a:gd name="T57" fmla="*/ 1402 h 1554"/>
                <a:gd name="T58" fmla="*/ 1480 w 2291"/>
                <a:gd name="T59" fmla="*/ 1412 h 1554"/>
                <a:gd name="T60" fmla="*/ 1330 w 2291"/>
                <a:gd name="T61" fmla="*/ 1386 h 1554"/>
                <a:gd name="T62" fmla="*/ 1186 w 2291"/>
                <a:gd name="T63" fmla="*/ 1324 h 1554"/>
                <a:gd name="T64" fmla="*/ 1082 w 2291"/>
                <a:gd name="T65" fmla="*/ 1246 h 1554"/>
                <a:gd name="T66" fmla="*/ 978 w 2291"/>
                <a:gd name="T67" fmla="*/ 1126 h 1554"/>
                <a:gd name="T68" fmla="*/ 910 w 2291"/>
                <a:gd name="T69" fmla="*/ 986 h 1554"/>
                <a:gd name="T70" fmla="*/ 878 w 2291"/>
                <a:gd name="T71" fmla="*/ 838 h 1554"/>
                <a:gd name="T72" fmla="*/ 882 w 2291"/>
                <a:gd name="T73" fmla="*/ 684 h 1554"/>
                <a:gd name="T74" fmla="*/ 922 w 2291"/>
                <a:gd name="T75" fmla="*/ 536 h 1554"/>
                <a:gd name="T76" fmla="*/ 1000 w 2291"/>
                <a:gd name="T77" fmla="*/ 398 h 1554"/>
                <a:gd name="T78" fmla="*/ 1088 w 2291"/>
                <a:gd name="T79" fmla="*/ 302 h 1554"/>
                <a:gd name="T80" fmla="*/ 1218 w 2291"/>
                <a:gd name="T81" fmla="*/ 212 h 1554"/>
                <a:gd name="T82" fmla="*/ 1362 w 2291"/>
                <a:gd name="T83" fmla="*/ 158 h 1554"/>
                <a:gd name="T84" fmla="*/ 1512 w 2291"/>
                <a:gd name="T85" fmla="*/ 140 h 1554"/>
                <a:gd name="T86" fmla="*/ 1664 w 2291"/>
                <a:gd name="T87" fmla="*/ 158 h 1554"/>
                <a:gd name="T88" fmla="*/ 1811 w 2291"/>
                <a:gd name="T89" fmla="*/ 214 h 1554"/>
                <a:gd name="T90" fmla="*/ 1919 w 2291"/>
                <a:gd name="T91" fmla="*/ 286 h 1554"/>
                <a:gd name="T92" fmla="*/ 2029 w 2291"/>
                <a:gd name="T93" fmla="*/ 402 h 1554"/>
                <a:gd name="T94" fmla="*/ 2103 w 2291"/>
                <a:gd name="T95" fmla="*/ 538 h 1554"/>
                <a:gd name="T96" fmla="*/ 2143 w 2291"/>
                <a:gd name="T97" fmla="*/ 686 h 1554"/>
                <a:gd name="T98" fmla="*/ 2147 w 2291"/>
                <a:gd name="T99" fmla="*/ 838 h 1554"/>
                <a:gd name="T100" fmla="*/ 2113 w 2291"/>
                <a:gd name="T101" fmla="*/ 988 h 1554"/>
                <a:gd name="T102" fmla="*/ 2043 w 2291"/>
                <a:gd name="T103" fmla="*/ 1130 h 1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1" h="1554">
                  <a:moveTo>
                    <a:pt x="2009" y="178"/>
                  </a:moveTo>
                  <a:lnTo>
                    <a:pt x="2009" y="178"/>
                  </a:lnTo>
                  <a:lnTo>
                    <a:pt x="1981" y="156"/>
                  </a:lnTo>
                  <a:lnTo>
                    <a:pt x="1953" y="136"/>
                  </a:lnTo>
                  <a:lnTo>
                    <a:pt x="1925" y="118"/>
                  </a:lnTo>
                  <a:lnTo>
                    <a:pt x="1897" y="100"/>
                  </a:lnTo>
                  <a:lnTo>
                    <a:pt x="1867" y="84"/>
                  </a:lnTo>
                  <a:lnTo>
                    <a:pt x="1837" y="70"/>
                  </a:lnTo>
                  <a:lnTo>
                    <a:pt x="1807" y="56"/>
                  </a:lnTo>
                  <a:lnTo>
                    <a:pt x="1777" y="44"/>
                  </a:lnTo>
                  <a:lnTo>
                    <a:pt x="1745" y="34"/>
                  </a:lnTo>
                  <a:lnTo>
                    <a:pt x="1715" y="26"/>
                  </a:lnTo>
                  <a:lnTo>
                    <a:pt x="1682" y="18"/>
                  </a:lnTo>
                  <a:lnTo>
                    <a:pt x="1650" y="12"/>
                  </a:lnTo>
                  <a:lnTo>
                    <a:pt x="1618" y="6"/>
                  </a:lnTo>
                  <a:lnTo>
                    <a:pt x="1586" y="2"/>
                  </a:lnTo>
                  <a:lnTo>
                    <a:pt x="1554" y="0"/>
                  </a:lnTo>
                  <a:lnTo>
                    <a:pt x="1522" y="0"/>
                  </a:lnTo>
                  <a:lnTo>
                    <a:pt x="1490" y="0"/>
                  </a:lnTo>
                  <a:lnTo>
                    <a:pt x="1458" y="2"/>
                  </a:lnTo>
                  <a:lnTo>
                    <a:pt x="1426" y="4"/>
                  </a:lnTo>
                  <a:lnTo>
                    <a:pt x="1394" y="8"/>
                  </a:lnTo>
                  <a:lnTo>
                    <a:pt x="1362" y="14"/>
                  </a:lnTo>
                  <a:lnTo>
                    <a:pt x="1332" y="20"/>
                  </a:lnTo>
                  <a:lnTo>
                    <a:pt x="1300" y="28"/>
                  </a:lnTo>
                  <a:lnTo>
                    <a:pt x="1270" y="38"/>
                  </a:lnTo>
                  <a:lnTo>
                    <a:pt x="1238" y="48"/>
                  </a:lnTo>
                  <a:lnTo>
                    <a:pt x="1208" y="60"/>
                  </a:lnTo>
                  <a:lnTo>
                    <a:pt x="1180" y="74"/>
                  </a:lnTo>
                  <a:lnTo>
                    <a:pt x="1150" y="88"/>
                  </a:lnTo>
                  <a:lnTo>
                    <a:pt x="1122" y="104"/>
                  </a:lnTo>
                  <a:lnTo>
                    <a:pt x="1094" y="122"/>
                  </a:lnTo>
                  <a:lnTo>
                    <a:pt x="1066" y="140"/>
                  </a:lnTo>
                  <a:lnTo>
                    <a:pt x="1040" y="160"/>
                  </a:lnTo>
                  <a:lnTo>
                    <a:pt x="90" y="842"/>
                  </a:lnTo>
                  <a:lnTo>
                    <a:pt x="90" y="842"/>
                  </a:lnTo>
                  <a:lnTo>
                    <a:pt x="86" y="884"/>
                  </a:lnTo>
                  <a:lnTo>
                    <a:pt x="80" y="926"/>
                  </a:lnTo>
                  <a:lnTo>
                    <a:pt x="72" y="968"/>
                  </a:lnTo>
                  <a:lnTo>
                    <a:pt x="62" y="1010"/>
                  </a:lnTo>
                  <a:lnTo>
                    <a:pt x="48" y="1052"/>
                  </a:lnTo>
                  <a:lnTo>
                    <a:pt x="34" y="1094"/>
                  </a:lnTo>
                  <a:lnTo>
                    <a:pt x="18" y="1134"/>
                  </a:lnTo>
                  <a:lnTo>
                    <a:pt x="0" y="1174"/>
                  </a:lnTo>
                  <a:lnTo>
                    <a:pt x="746" y="636"/>
                  </a:lnTo>
                  <a:lnTo>
                    <a:pt x="746" y="636"/>
                  </a:lnTo>
                  <a:lnTo>
                    <a:pt x="740" y="688"/>
                  </a:lnTo>
                  <a:lnTo>
                    <a:pt x="736" y="738"/>
                  </a:lnTo>
                  <a:lnTo>
                    <a:pt x="734" y="788"/>
                  </a:lnTo>
                  <a:lnTo>
                    <a:pt x="736" y="840"/>
                  </a:lnTo>
                  <a:lnTo>
                    <a:pt x="742" y="890"/>
                  </a:lnTo>
                  <a:lnTo>
                    <a:pt x="752" y="940"/>
                  </a:lnTo>
                  <a:lnTo>
                    <a:pt x="764" y="988"/>
                  </a:lnTo>
                  <a:lnTo>
                    <a:pt x="780" y="1038"/>
                  </a:lnTo>
                  <a:lnTo>
                    <a:pt x="798" y="1086"/>
                  </a:lnTo>
                  <a:lnTo>
                    <a:pt x="820" y="1132"/>
                  </a:lnTo>
                  <a:lnTo>
                    <a:pt x="844" y="1176"/>
                  </a:lnTo>
                  <a:lnTo>
                    <a:pt x="872" y="1220"/>
                  </a:lnTo>
                  <a:lnTo>
                    <a:pt x="904" y="1262"/>
                  </a:lnTo>
                  <a:lnTo>
                    <a:pt x="938" y="1302"/>
                  </a:lnTo>
                  <a:lnTo>
                    <a:pt x="976" y="1340"/>
                  </a:lnTo>
                  <a:lnTo>
                    <a:pt x="1016" y="1376"/>
                  </a:lnTo>
                  <a:lnTo>
                    <a:pt x="1016" y="1376"/>
                  </a:lnTo>
                  <a:lnTo>
                    <a:pt x="1048" y="1402"/>
                  </a:lnTo>
                  <a:lnTo>
                    <a:pt x="1080" y="1424"/>
                  </a:lnTo>
                  <a:lnTo>
                    <a:pt x="1114" y="1446"/>
                  </a:lnTo>
                  <a:lnTo>
                    <a:pt x="1148" y="1464"/>
                  </a:lnTo>
                  <a:lnTo>
                    <a:pt x="1182" y="1482"/>
                  </a:lnTo>
                  <a:lnTo>
                    <a:pt x="1218" y="1496"/>
                  </a:lnTo>
                  <a:lnTo>
                    <a:pt x="1252" y="1510"/>
                  </a:lnTo>
                  <a:lnTo>
                    <a:pt x="1288" y="1522"/>
                  </a:lnTo>
                  <a:lnTo>
                    <a:pt x="1326" y="1532"/>
                  </a:lnTo>
                  <a:lnTo>
                    <a:pt x="1362" y="1540"/>
                  </a:lnTo>
                  <a:lnTo>
                    <a:pt x="1400" y="1546"/>
                  </a:lnTo>
                  <a:lnTo>
                    <a:pt x="1436" y="1552"/>
                  </a:lnTo>
                  <a:lnTo>
                    <a:pt x="1474" y="1554"/>
                  </a:lnTo>
                  <a:lnTo>
                    <a:pt x="1512" y="1554"/>
                  </a:lnTo>
                  <a:lnTo>
                    <a:pt x="1548" y="1554"/>
                  </a:lnTo>
                  <a:lnTo>
                    <a:pt x="1586" y="1552"/>
                  </a:lnTo>
                  <a:lnTo>
                    <a:pt x="1622" y="1546"/>
                  </a:lnTo>
                  <a:lnTo>
                    <a:pt x="1660" y="1540"/>
                  </a:lnTo>
                  <a:lnTo>
                    <a:pt x="1697" y="1532"/>
                  </a:lnTo>
                  <a:lnTo>
                    <a:pt x="1733" y="1522"/>
                  </a:lnTo>
                  <a:lnTo>
                    <a:pt x="1769" y="1512"/>
                  </a:lnTo>
                  <a:lnTo>
                    <a:pt x="1805" y="1498"/>
                  </a:lnTo>
                  <a:lnTo>
                    <a:pt x="1839" y="1484"/>
                  </a:lnTo>
                  <a:lnTo>
                    <a:pt x="1873" y="1466"/>
                  </a:lnTo>
                  <a:lnTo>
                    <a:pt x="1905" y="1448"/>
                  </a:lnTo>
                  <a:lnTo>
                    <a:pt x="1939" y="1428"/>
                  </a:lnTo>
                  <a:lnTo>
                    <a:pt x="1969" y="1406"/>
                  </a:lnTo>
                  <a:lnTo>
                    <a:pt x="2001" y="1382"/>
                  </a:lnTo>
                  <a:lnTo>
                    <a:pt x="2031" y="1358"/>
                  </a:lnTo>
                  <a:lnTo>
                    <a:pt x="2059" y="1330"/>
                  </a:lnTo>
                  <a:lnTo>
                    <a:pt x="2087" y="1302"/>
                  </a:lnTo>
                  <a:lnTo>
                    <a:pt x="2113" y="1272"/>
                  </a:lnTo>
                  <a:lnTo>
                    <a:pt x="2113" y="1272"/>
                  </a:lnTo>
                  <a:lnTo>
                    <a:pt x="2137" y="1240"/>
                  </a:lnTo>
                  <a:lnTo>
                    <a:pt x="2161" y="1208"/>
                  </a:lnTo>
                  <a:lnTo>
                    <a:pt x="2181" y="1176"/>
                  </a:lnTo>
                  <a:lnTo>
                    <a:pt x="2201" y="1142"/>
                  </a:lnTo>
                  <a:lnTo>
                    <a:pt x="2217" y="1106"/>
                  </a:lnTo>
                  <a:lnTo>
                    <a:pt x="2233" y="1072"/>
                  </a:lnTo>
                  <a:lnTo>
                    <a:pt x="2247" y="1036"/>
                  </a:lnTo>
                  <a:lnTo>
                    <a:pt x="2259" y="1000"/>
                  </a:lnTo>
                  <a:lnTo>
                    <a:pt x="2269" y="964"/>
                  </a:lnTo>
                  <a:lnTo>
                    <a:pt x="2277" y="926"/>
                  </a:lnTo>
                  <a:lnTo>
                    <a:pt x="2283" y="890"/>
                  </a:lnTo>
                  <a:lnTo>
                    <a:pt x="2287" y="852"/>
                  </a:lnTo>
                  <a:lnTo>
                    <a:pt x="2289" y="816"/>
                  </a:lnTo>
                  <a:lnTo>
                    <a:pt x="2291" y="778"/>
                  </a:lnTo>
                  <a:lnTo>
                    <a:pt x="2289" y="740"/>
                  </a:lnTo>
                  <a:lnTo>
                    <a:pt x="2287" y="704"/>
                  </a:lnTo>
                  <a:lnTo>
                    <a:pt x="2283" y="666"/>
                  </a:lnTo>
                  <a:lnTo>
                    <a:pt x="2277" y="630"/>
                  </a:lnTo>
                  <a:lnTo>
                    <a:pt x="2269" y="592"/>
                  </a:lnTo>
                  <a:lnTo>
                    <a:pt x="2259" y="556"/>
                  </a:lnTo>
                  <a:lnTo>
                    <a:pt x="2247" y="520"/>
                  </a:lnTo>
                  <a:lnTo>
                    <a:pt x="2235" y="486"/>
                  </a:lnTo>
                  <a:lnTo>
                    <a:pt x="2219" y="452"/>
                  </a:lnTo>
                  <a:lnTo>
                    <a:pt x="2203" y="418"/>
                  </a:lnTo>
                  <a:lnTo>
                    <a:pt x="2185" y="384"/>
                  </a:lnTo>
                  <a:lnTo>
                    <a:pt x="2165" y="352"/>
                  </a:lnTo>
                  <a:lnTo>
                    <a:pt x="2143" y="320"/>
                  </a:lnTo>
                  <a:lnTo>
                    <a:pt x="2119" y="290"/>
                  </a:lnTo>
                  <a:lnTo>
                    <a:pt x="2093" y="260"/>
                  </a:lnTo>
                  <a:lnTo>
                    <a:pt x="2067" y="232"/>
                  </a:lnTo>
                  <a:lnTo>
                    <a:pt x="2039" y="204"/>
                  </a:lnTo>
                  <a:lnTo>
                    <a:pt x="2009" y="178"/>
                  </a:lnTo>
                  <a:lnTo>
                    <a:pt x="2009" y="178"/>
                  </a:lnTo>
                  <a:close/>
                  <a:moveTo>
                    <a:pt x="2003" y="1182"/>
                  </a:moveTo>
                  <a:lnTo>
                    <a:pt x="2003" y="1182"/>
                  </a:lnTo>
                  <a:lnTo>
                    <a:pt x="1983" y="1208"/>
                  </a:lnTo>
                  <a:lnTo>
                    <a:pt x="1959" y="1230"/>
                  </a:lnTo>
                  <a:lnTo>
                    <a:pt x="1937" y="1252"/>
                  </a:lnTo>
                  <a:lnTo>
                    <a:pt x="1913" y="1274"/>
                  </a:lnTo>
                  <a:lnTo>
                    <a:pt x="1887" y="1292"/>
                  </a:lnTo>
                  <a:lnTo>
                    <a:pt x="1861" y="1310"/>
                  </a:lnTo>
                  <a:lnTo>
                    <a:pt x="1835" y="1326"/>
                  </a:lnTo>
                  <a:lnTo>
                    <a:pt x="1807" y="1342"/>
                  </a:lnTo>
                  <a:lnTo>
                    <a:pt x="1779" y="1356"/>
                  </a:lnTo>
                  <a:lnTo>
                    <a:pt x="1751" y="1368"/>
                  </a:lnTo>
                  <a:lnTo>
                    <a:pt x="1723" y="1378"/>
                  </a:lnTo>
                  <a:lnTo>
                    <a:pt x="1693" y="1388"/>
                  </a:lnTo>
                  <a:lnTo>
                    <a:pt x="1662" y="1396"/>
                  </a:lnTo>
                  <a:lnTo>
                    <a:pt x="1632" y="1402"/>
                  </a:lnTo>
                  <a:lnTo>
                    <a:pt x="1602" y="1408"/>
                  </a:lnTo>
                  <a:lnTo>
                    <a:pt x="1572" y="1410"/>
                  </a:lnTo>
                  <a:lnTo>
                    <a:pt x="1542" y="1412"/>
                  </a:lnTo>
                  <a:lnTo>
                    <a:pt x="1512" y="1414"/>
                  </a:lnTo>
                  <a:lnTo>
                    <a:pt x="1480" y="1412"/>
                  </a:lnTo>
                  <a:lnTo>
                    <a:pt x="1450" y="1410"/>
                  </a:lnTo>
                  <a:lnTo>
                    <a:pt x="1420" y="1406"/>
                  </a:lnTo>
                  <a:lnTo>
                    <a:pt x="1390" y="1402"/>
                  </a:lnTo>
                  <a:lnTo>
                    <a:pt x="1360" y="1396"/>
                  </a:lnTo>
                  <a:lnTo>
                    <a:pt x="1330" y="1386"/>
                  </a:lnTo>
                  <a:lnTo>
                    <a:pt x="1300" y="1378"/>
                  </a:lnTo>
                  <a:lnTo>
                    <a:pt x="1270" y="1366"/>
                  </a:lnTo>
                  <a:lnTo>
                    <a:pt x="1242" y="1354"/>
                  </a:lnTo>
                  <a:lnTo>
                    <a:pt x="1214" y="1340"/>
                  </a:lnTo>
                  <a:lnTo>
                    <a:pt x="1186" y="1324"/>
                  </a:lnTo>
                  <a:lnTo>
                    <a:pt x="1158" y="1306"/>
                  </a:lnTo>
                  <a:lnTo>
                    <a:pt x="1132" y="1288"/>
                  </a:lnTo>
                  <a:lnTo>
                    <a:pt x="1106" y="1268"/>
                  </a:lnTo>
                  <a:lnTo>
                    <a:pt x="1106" y="1268"/>
                  </a:lnTo>
                  <a:lnTo>
                    <a:pt x="1082" y="1246"/>
                  </a:lnTo>
                  <a:lnTo>
                    <a:pt x="1058" y="1224"/>
                  </a:lnTo>
                  <a:lnTo>
                    <a:pt x="1036" y="1200"/>
                  </a:lnTo>
                  <a:lnTo>
                    <a:pt x="1016" y="1176"/>
                  </a:lnTo>
                  <a:lnTo>
                    <a:pt x="996" y="1150"/>
                  </a:lnTo>
                  <a:lnTo>
                    <a:pt x="978" y="1126"/>
                  </a:lnTo>
                  <a:lnTo>
                    <a:pt x="962" y="1098"/>
                  </a:lnTo>
                  <a:lnTo>
                    <a:pt x="948" y="1072"/>
                  </a:lnTo>
                  <a:lnTo>
                    <a:pt x="934" y="1044"/>
                  </a:lnTo>
                  <a:lnTo>
                    <a:pt x="922" y="1016"/>
                  </a:lnTo>
                  <a:lnTo>
                    <a:pt x="910" y="986"/>
                  </a:lnTo>
                  <a:lnTo>
                    <a:pt x="902" y="958"/>
                  </a:lnTo>
                  <a:lnTo>
                    <a:pt x="894" y="928"/>
                  </a:lnTo>
                  <a:lnTo>
                    <a:pt x="886" y="898"/>
                  </a:lnTo>
                  <a:lnTo>
                    <a:pt x="882" y="868"/>
                  </a:lnTo>
                  <a:lnTo>
                    <a:pt x="878" y="838"/>
                  </a:lnTo>
                  <a:lnTo>
                    <a:pt x="876" y="806"/>
                  </a:lnTo>
                  <a:lnTo>
                    <a:pt x="876" y="776"/>
                  </a:lnTo>
                  <a:lnTo>
                    <a:pt x="876" y="746"/>
                  </a:lnTo>
                  <a:lnTo>
                    <a:pt x="878" y="716"/>
                  </a:lnTo>
                  <a:lnTo>
                    <a:pt x="882" y="684"/>
                  </a:lnTo>
                  <a:lnTo>
                    <a:pt x="888" y="654"/>
                  </a:lnTo>
                  <a:lnTo>
                    <a:pt x="894" y="624"/>
                  </a:lnTo>
                  <a:lnTo>
                    <a:pt x="902" y="594"/>
                  </a:lnTo>
                  <a:lnTo>
                    <a:pt x="912" y="564"/>
                  </a:lnTo>
                  <a:lnTo>
                    <a:pt x="922" y="536"/>
                  </a:lnTo>
                  <a:lnTo>
                    <a:pt x="936" y="506"/>
                  </a:lnTo>
                  <a:lnTo>
                    <a:pt x="950" y="478"/>
                  </a:lnTo>
                  <a:lnTo>
                    <a:pt x="964" y="450"/>
                  </a:lnTo>
                  <a:lnTo>
                    <a:pt x="982" y="424"/>
                  </a:lnTo>
                  <a:lnTo>
                    <a:pt x="1000" y="398"/>
                  </a:lnTo>
                  <a:lnTo>
                    <a:pt x="1022" y="372"/>
                  </a:lnTo>
                  <a:lnTo>
                    <a:pt x="1022" y="372"/>
                  </a:lnTo>
                  <a:lnTo>
                    <a:pt x="1042" y="346"/>
                  </a:lnTo>
                  <a:lnTo>
                    <a:pt x="1066" y="324"/>
                  </a:lnTo>
                  <a:lnTo>
                    <a:pt x="1088" y="302"/>
                  </a:lnTo>
                  <a:lnTo>
                    <a:pt x="1112" y="280"/>
                  </a:lnTo>
                  <a:lnTo>
                    <a:pt x="1138" y="262"/>
                  </a:lnTo>
                  <a:lnTo>
                    <a:pt x="1164" y="244"/>
                  </a:lnTo>
                  <a:lnTo>
                    <a:pt x="1190" y="228"/>
                  </a:lnTo>
                  <a:lnTo>
                    <a:pt x="1218" y="212"/>
                  </a:lnTo>
                  <a:lnTo>
                    <a:pt x="1246" y="198"/>
                  </a:lnTo>
                  <a:lnTo>
                    <a:pt x="1274" y="186"/>
                  </a:lnTo>
                  <a:lnTo>
                    <a:pt x="1302" y="176"/>
                  </a:lnTo>
                  <a:lnTo>
                    <a:pt x="1332" y="166"/>
                  </a:lnTo>
                  <a:lnTo>
                    <a:pt x="1362" y="158"/>
                  </a:lnTo>
                  <a:lnTo>
                    <a:pt x="1392" y="152"/>
                  </a:lnTo>
                  <a:lnTo>
                    <a:pt x="1422" y="146"/>
                  </a:lnTo>
                  <a:lnTo>
                    <a:pt x="1452" y="144"/>
                  </a:lnTo>
                  <a:lnTo>
                    <a:pt x="1482" y="140"/>
                  </a:lnTo>
                  <a:lnTo>
                    <a:pt x="1512" y="140"/>
                  </a:lnTo>
                  <a:lnTo>
                    <a:pt x="1544" y="140"/>
                  </a:lnTo>
                  <a:lnTo>
                    <a:pt x="1574" y="144"/>
                  </a:lnTo>
                  <a:lnTo>
                    <a:pt x="1604" y="146"/>
                  </a:lnTo>
                  <a:lnTo>
                    <a:pt x="1634" y="152"/>
                  </a:lnTo>
                  <a:lnTo>
                    <a:pt x="1664" y="158"/>
                  </a:lnTo>
                  <a:lnTo>
                    <a:pt x="1695" y="166"/>
                  </a:lnTo>
                  <a:lnTo>
                    <a:pt x="1725" y="176"/>
                  </a:lnTo>
                  <a:lnTo>
                    <a:pt x="1755" y="188"/>
                  </a:lnTo>
                  <a:lnTo>
                    <a:pt x="1783" y="200"/>
                  </a:lnTo>
                  <a:lnTo>
                    <a:pt x="1811" y="214"/>
                  </a:lnTo>
                  <a:lnTo>
                    <a:pt x="1839" y="230"/>
                  </a:lnTo>
                  <a:lnTo>
                    <a:pt x="1867" y="248"/>
                  </a:lnTo>
                  <a:lnTo>
                    <a:pt x="1893" y="266"/>
                  </a:lnTo>
                  <a:lnTo>
                    <a:pt x="1919" y="286"/>
                  </a:lnTo>
                  <a:lnTo>
                    <a:pt x="1919" y="286"/>
                  </a:lnTo>
                  <a:lnTo>
                    <a:pt x="1943" y="308"/>
                  </a:lnTo>
                  <a:lnTo>
                    <a:pt x="1967" y="330"/>
                  </a:lnTo>
                  <a:lnTo>
                    <a:pt x="1989" y="354"/>
                  </a:lnTo>
                  <a:lnTo>
                    <a:pt x="2009" y="378"/>
                  </a:lnTo>
                  <a:lnTo>
                    <a:pt x="2029" y="402"/>
                  </a:lnTo>
                  <a:lnTo>
                    <a:pt x="2047" y="428"/>
                  </a:lnTo>
                  <a:lnTo>
                    <a:pt x="2063" y="456"/>
                  </a:lnTo>
                  <a:lnTo>
                    <a:pt x="2077" y="482"/>
                  </a:lnTo>
                  <a:lnTo>
                    <a:pt x="2091" y="510"/>
                  </a:lnTo>
                  <a:lnTo>
                    <a:pt x="2103" y="538"/>
                  </a:lnTo>
                  <a:lnTo>
                    <a:pt x="2115" y="568"/>
                  </a:lnTo>
                  <a:lnTo>
                    <a:pt x="2123" y="596"/>
                  </a:lnTo>
                  <a:lnTo>
                    <a:pt x="2131" y="626"/>
                  </a:lnTo>
                  <a:lnTo>
                    <a:pt x="2139" y="656"/>
                  </a:lnTo>
                  <a:lnTo>
                    <a:pt x="2143" y="686"/>
                  </a:lnTo>
                  <a:lnTo>
                    <a:pt x="2147" y="716"/>
                  </a:lnTo>
                  <a:lnTo>
                    <a:pt x="2149" y="748"/>
                  </a:lnTo>
                  <a:lnTo>
                    <a:pt x="2149" y="778"/>
                  </a:lnTo>
                  <a:lnTo>
                    <a:pt x="2149" y="808"/>
                  </a:lnTo>
                  <a:lnTo>
                    <a:pt x="2147" y="838"/>
                  </a:lnTo>
                  <a:lnTo>
                    <a:pt x="2143" y="870"/>
                  </a:lnTo>
                  <a:lnTo>
                    <a:pt x="2137" y="900"/>
                  </a:lnTo>
                  <a:lnTo>
                    <a:pt x="2131" y="930"/>
                  </a:lnTo>
                  <a:lnTo>
                    <a:pt x="2123" y="960"/>
                  </a:lnTo>
                  <a:lnTo>
                    <a:pt x="2113" y="988"/>
                  </a:lnTo>
                  <a:lnTo>
                    <a:pt x="2103" y="1018"/>
                  </a:lnTo>
                  <a:lnTo>
                    <a:pt x="2089" y="1046"/>
                  </a:lnTo>
                  <a:lnTo>
                    <a:pt x="2075" y="1076"/>
                  </a:lnTo>
                  <a:lnTo>
                    <a:pt x="2059" y="1102"/>
                  </a:lnTo>
                  <a:lnTo>
                    <a:pt x="2043" y="1130"/>
                  </a:lnTo>
                  <a:lnTo>
                    <a:pt x="2023" y="1156"/>
                  </a:lnTo>
                  <a:lnTo>
                    <a:pt x="2003" y="1182"/>
                  </a:lnTo>
                  <a:lnTo>
                    <a:pt x="2003" y="1182"/>
                  </a:lnTo>
                  <a:close/>
                </a:path>
              </a:pathLst>
            </a:cu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30" name="ï$lîḋê">
              <a:extLst>
                <a:ext uri="{FF2B5EF4-FFF2-40B4-BE49-F238E27FC236}">
                  <a16:creationId xmlns="" xmlns:a16="http://schemas.microsoft.com/office/drawing/2014/main" id="{3CE7A2F4-AABE-45C7-AC8A-37F6902B4264}"/>
                </a:ext>
              </a:extLst>
            </p:cNvPr>
            <p:cNvSpPr/>
            <p:nvPr/>
          </p:nvSpPr>
          <p:spPr bwMode="auto">
            <a:xfrm>
              <a:off x="4197145" y="2689155"/>
              <a:ext cx="1147381" cy="1722911"/>
            </a:xfrm>
            <a:custGeom>
              <a:avLst/>
              <a:gdLst>
                <a:gd name="T0" fmla="*/ 1177 w 1557"/>
                <a:gd name="T1" fmla="*/ 110 h 2338"/>
                <a:gd name="T2" fmla="*/ 1001 w 1557"/>
                <a:gd name="T3" fmla="*/ 34 h 2338"/>
                <a:gd name="T4" fmla="*/ 817 w 1557"/>
                <a:gd name="T5" fmla="*/ 2 h 2338"/>
                <a:gd name="T6" fmla="*/ 631 w 1557"/>
                <a:gd name="T7" fmla="*/ 14 h 2338"/>
                <a:gd name="T8" fmla="*/ 453 w 1557"/>
                <a:gd name="T9" fmla="*/ 72 h 2338"/>
                <a:gd name="T10" fmla="*/ 291 w 1557"/>
                <a:gd name="T11" fmla="*/ 172 h 2338"/>
                <a:gd name="T12" fmla="*/ 178 w 1557"/>
                <a:gd name="T13" fmla="*/ 284 h 2338"/>
                <a:gd name="T14" fmla="*/ 52 w 1557"/>
                <a:gd name="T15" fmla="*/ 500 h 2338"/>
                <a:gd name="T16" fmla="*/ 0 w 1557"/>
                <a:gd name="T17" fmla="*/ 736 h 2338"/>
                <a:gd name="T18" fmla="*/ 24 w 1557"/>
                <a:gd name="T19" fmla="*/ 974 h 2338"/>
                <a:gd name="T20" fmla="*/ 459 w 1557"/>
                <a:gd name="T21" fmla="*/ 2176 h 2338"/>
                <a:gd name="T22" fmla="*/ 601 w 1557"/>
                <a:gd name="T23" fmla="*/ 2264 h 2338"/>
                <a:gd name="T24" fmla="*/ 407 w 1557"/>
                <a:gd name="T25" fmla="*/ 1462 h 2338"/>
                <a:gd name="T26" fmla="*/ 531 w 1557"/>
                <a:gd name="T27" fmla="*/ 1516 h 2338"/>
                <a:gd name="T28" fmla="*/ 693 w 1557"/>
                <a:gd name="T29" fmla="*/ 1552 h 2338"/>
                <a:gd name="T30" fmla="*/ 857 w 1557"/>
                <a:gd name="T31" fmla="*/ 1552 h 2338"/>
                <a:gd name="T32" fmla="*/ 1019 w 1557"/>
                <a:gd name="T33" fmla="*/ 1518 h 2338"/>
                <a:gd name="T34" fmla="*/ 1169 w 1557"/>
                <a:gd name="T35" fmla="*/ 1450 h 2338"/>
                <a:gd name="T36" fmla="*/ 1305 w 1557"/>
                <a:gd name="T37" fmla="*/ 1350 h 2338"/>
                <a:gd name="T38" fmla="*/ 1403 w 1557"/>
                <a:gd name="T39" fmla="*/ 1242 h 2338"/>
                <a:gd name="T40" fmla="*/ 1499 w 1557"/>
                <a:gd name="T41" fmla="*/ 1074 h 2338"/>
                <a:gd name="T42" fmla="*/ 1547 w 1557"/>
                <a:gd name="T43" fmla="*/ 892 h 2338"/>
                <a:gd name="T44" fmla="*/ 1553 w 1557"/>
                <a:gd name="T45" fmla="*/ 704 h 2338"/>
                <a:gd name="T46" fmla="*/ 1513 w 1557"/>
                <a:gd name="T47" fmla="*/ 522 h 2338"/>
                <a:gd name="T48" fmla="*/ 1429 w 1557"/>
                <a:gd name="T49" fmla="*/ 354 h 2338"/>
                <a:gd name="T50" fmla="*/ 1303 w 1557"/>
                <a:gd name="T51" fmla="*/ 206 h 2338"/>
                <a:gd name="T52" fmla="*/ 1247 w 1557"/>
                <a:gd name="T53" fmla="*/ 1208 h 2338"/>
                <a:gd name="T54" fmla="*/ 1127 w 1557"/>
                <a:gd name="T55" fmla="*/ 1312 h 2338"/>
                <a:gd name="T56" fmla="*/ 987 w 1557"/>
                <a:gd name="T57" fmla="*/ 1380 h 2338"/>
                <a:gd name="T58" fmla="*/ 839 w 1557"/>
                <a:gd name="T59" fmla="*/ 1412 h 2338"/>
                <a:gd name="T60" fmla="*/ 687 w 1557"/>
                <a:gd name="T61" fmla="*/ 1408 h 2338"/>
                <a:gd name="T62" fmla="*/ 537 w 1557"/>
                <a:gd name="T63" fmla="*/ 1368 h 2338"/>
                <a:gd name="T64" fmla="*/ 399 w 1557"/>
                <a:gd name="T65" fmla="*/ 1290 h 2338"/>
                <a:gd name="T66" fmla="*/ 303 w 1557"/>
                <a:gd name="T67" fmla="*/ 1202 h 2338"/>
                <a:gd name="T68" fmla="*/ 212 w 1557"/>
                <a:gd name="T69" fmla="*/ 1072 h 2338"/>
                <a:gd name="T70" fmla="*/ 158 w 1557"/>
                <a:gd name="T71" fmla="*/ 930 h 2338"/>
                <a:gd name="T72" fmla="*/ 140 w 1557"/>
                <a:gd name="T73" fmla="*/ 778 h 2338"/>
                <a:gd name="T74" fmla="*/ 160 w 1557"/>
                <a:gd name="T75" fmla="*/ 626 h 2338"/>
                <a:gd name="T76" fmla="*/ 214 w 1557"/>
                <a:gd name="T77" fmla="*/ 480 h 2338"/>
                <a:gd name="T78" fmla="*/ 287 w 1557"/>
                <a:gd name="T79" fmla="*/ 374 h 2338"/>
                <a:gd name="T80" fmla="*/ 405 w 1557"/>
                <a:gd name="T81" fmla="*/ 264 h 2338"/>
                <a:gd name="T82" fmla="*/ 539 w 1557"/>
                <a:gd name="T83" fmla="*/ 188 h 2338"/>
                <a:gd name="T84" fmla="*/ 687 w 1557"/>
                <a:gd name="T85" fmla="*/ 148 h 2338"/>
                <a:gd name="T86" fmla="*/ 841 w 1557"/>
                <a:gd name="T87" fmla="*/ 144 h 2338"/>
                <a:gd name="T88" fmla="*/ 991 w 1557"/>
                <a:gd name="T89" fmla="*/ 178 h 2338"/>
                <a:gd name="T90" fmla="*/ 1131 w 1557"/>
                <a:gd name="T91" fmla="*/ 248 h 2338"/>
                <a:gd name="T92" fmla="*/ 1231 w 1557"/>
                <a:gd name="T93" fmla="*/ 332 h 2338"/>
                <a:gd name="T94" fmla="*/ 1327 w 1557"/>
                <a:gd name="T95" fmla="*/ 456 h 2338"/>
                <a:gd name="T96" fmla="*/ 1389 w 1557"/>
                <a:gd name="T97" fmla="*/ 598 h 2338"/>
                <a:gd name="T98" fmla="*/ 1415 w 1557"/>
                <a:gd name="T99" fmla="*/ 748 h 2338"/>
                <a:gd name="T100" fmla="*/ 1403 w 1557"/>
                <a:gd name="T101" fmla="*/ 902 h 2338"/>
                <a:gd name="T102" fmla="*/ 1355 w 1557"/>
                <a:gd name="T103" fmla="*/ 1048 h 2338"/>
                <a:gd name="T104" fmla="*/ 1269 w 1557"/>
                <a:gd name="T105" fmla="*/ 1184 h 2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57" h="2338">
                  <a:moveTo>
                    <a:pt x="1273" y="178"/>
                  </a:moveTo>
                  <a:lnTo>
                    <a:pt x="1273" y="178"/>
                  </a:lnTo>
                  <a:lnTo>
                    <a:pt x="1243" y="154"/>
                  </a:lnTo>
                  <a:lnTo>
                    <a:pt x="1209" y="132"/>
                  </a:lnTo>
                  <a:lnTo>
                    <a:pt x="1177" y="110"/>
                  </a:lnTo>
                  <a:lnTo>
                    <a:pt x="1143" y="92"/>
                  </a:lnTo>
                  <a:lnTo>
                    <a:pt x="1109" y="74"/>
                  </a:lnTo>
                  <a:lnTo>
                    <a:pt x="1073" y="58"/>
                  </a:lnTo>
                  <a:lnTo>
                    <a:pt x="1037" y="44"/>
                  </a:lnTo>
                  <a:lnTo>
                    <a:pt x="1001" y="34"/>
                  </a:lnTo>
                  <a:lnTo>
                    <a:pt x="965" y="24"/>
                  </a:lnTo>
                  <a:lnTo>
                    <a:pt x="929" y="16"/>
                  </a:lnTo>
                  <a:lnTo>
                    <a:pt x="891" y="8"/>
                  </a:lnTo>
                  <a:lnTo>
                    <a:pt x="853" y="4"/>
                  </a:lnTo>
                  <a:lnTo>
                    <a:pt x="817" y="2"/>
                  </a:lnTo>
                  <a:lnTo>
                    <a:pt x="779" y="0"/>
                  </a:lnTo>
                  <a:lnTo>
                    <a:pt x="741" y="2"/>
                  </a:lnTo>
                  <a:lnTo>
                    <a:pt x="705" y="4"/>
                  </a:lnTo>
                  <a:lnTo>
                    <a:pt x="667" y="8"/>
                  </a:lnTo>
                  <a:lnTo>
                    <a:pt x="631" y="14"/>
                  </a:lnTo>
                  <a:lnTo>
                    <a:pt x="595" y="22"/>
                  </a:lnTo>
                  <a:lnTo>
                    <a:pt x="559" y="32"/>
                  </a:lnTo>
                  <a:lnTo>
                    <a:pt x="523" y="44"/>
                  </a:lnTo>
                  <a:lnTo>
                    <a:pt x="487" y="58"/>
                  </a:lnTo>
                  <a:lnTo>
                    <a:pt x="453" y="72"/>
                  </a:lnTo>
                  <a:lnTo>
                    <a:pt x="419" y="88"/>
                  </a:lnTo>
                  <a:lnTo>
                    <a:pt x="385" y="108"/>
                  </a:lnTo>
                  <a:lnTo>
                    <a:pt x="353" y="128"/>
                  </a:lnTo>
                  <a:lnTo>
                    <a:pt x="321" y="148"/>
                  </a:lnTo>
                  <a:lnTo>
                    <a:pt x="291" y="172"/>
                  </a:lnTo>
                  <a:lnTo>
                    <a:pt x="261" y="198"/>
                  </a:lnTo>
                  <a:lnTo>
                    <a:pt x="232" y="224"/>
                  </a:lnTo>
                  <a:lnTo>
                    <a:pt x="204" y="252"/>
                  </a:lnTo>
                  <a:lnTo>
                    <a:pt x="178" y="284"/>
                  </a:lnTo>
                  <a:lnTo>
                    <a:pt x="178" y="284"/>
                  </a:lnTo>
                  <a:lnTo>
                    <a:pt x="146" y="324"/>
                  </a:lnTo>
                  <a:lnTo>
                    <a:pt x="118" y="366"/>
                  </a:lnTo>
                  <a:lnTo>
                    <a:pt x="92" y="410"/>
                  </a:lnTo>
                  <a:lnTo>
                    <a:pt x="70" y="454"/>
                  </a:lnTo>
                  <a:lnTo>
                    <a:pt x="52" y="500"/>
                  </a:lnTo>
                  <a:lnTo>
                    <a:pt x="36" y="546"/>
                  </a:lnTo>
                  <a:lnTo>
                    <a:pt x="22" y="592"/>
                  </a:lnTo>
                  <a:lnTo>
                    <a:pt x="12" y="640"/>
                  </a:lnTo>
                  <a:lnTo>
                    <a:pt x="4" y="688"/>
                  </a:lnTo>
                  <a:lnTo>
                    <a:pt x="0" y="736"/>
                  </a:lnTo>
                  <a:lnTo>
                    <a:pt x="0" y="784"/>
                  </a:lnTo>
                  <a:lnTo>
                    <a:pt x="2" y="832"/>
                  </a:lnTo>
                  <a:lnTo>
                    <a:pt x="6" y="880"/>
                  </a:lnTo>
                  <a:lnTo>
                    <a:pt x="14" y="928"/>
                  </a:lnTo>
                  <a:lnTo>
                    <a:pt x="24" y="974"/>
                  </a:lnTo>
                  <a:lnTo>
                    <a:pt x="38" y="1020"/>
                  </a:lnTo>
                  <a:lnTo>
                    <a:pt x="397" y="2148"/>
                  </a:lnTo>
                  <a:lnTo>
                    <a:pt x="397" y="2148"/>
                  </a:lnTo>
                  <a:lnTo>
                    <a:pt x="429" y="2160"/>
                  </a:lnTo>
                  <a:lnTo>
                    <a:pt x="459" y="2176"/>
                  </a:lnTo>
                  <a:lnTo>
                    <a:pt x="487" y="2190"/>
                  </a:lnTo>
                  <a:lnTo>
                    <a:pt x="517" y="2206"/>
                  </a:lnTo>
                  <a:lnTo>
                    <a:pt x="545" y="2224"/>
                  </a:lnTo>
                  <a:lnTo>
                    <a:pt x="573" y="2244"/>
                  </a:lnTo>
                  <a:lnTo>
                    <a:pt x="601" y="2264"/>
                  </a:lnTo>
                  <a:lnTo>
                    <a:pt x="629" y="2286"/>
                  </a:lnTo>
                  <a:lnTo>
                    <a:pt x="629" y="2286"/>
                  </a:lnTo>
                  <a:lnTo>
                    <a:pt x="659" y="2312"/>
                  </a:lnTo>
                  <a:lnTo>
                    <a:pt x="687" y="2338"/>
                  </a:lnTo>
                  <a:lnTo>
                    <a:pt x="407" y="1462"/>
                  </a:lnTo>
                  <a:lnTo>
                    <a:pt x="407" y="1462"/>
                  </a:lnTo>
                  <a:lnTo>
                    <a:pt x="439" y="1478"/>
                  </a:lnTo>
                  <a:lnTo>
                    <a:pt x="469" y="1492"/>
                  </a:lnTo>
                  <a:lnTo>
                    <a:pt x="501" y="1504"/>
                  </a:lnTo>
                  <a:lnTo>
                    <a:pt x="531" y="1516"/>
                  </a:lnTo>
                  <a:lnTo>
                    <a:pt x="563" y="1526"/>
                  </a:lnTo>
                  <a:lnTo>
                    <a:pt x="595" y="1534"/>
                  </a:lnTo>
                  <a:lnTo>
                    <a:pt x="629" y="1542"/>
                  </a:lnTo>
                  <a:lnTo>
                    <a:pt x="661" y="1548"/>
                  </a:lnTo>
                  <a:lnTo>
                    <a:pt x="693" y="1552"/>
                  </a:lnTo>
                  <a:lnTo>
                    <a:pt x="727" y="1554"/>
                  </a:lnTo>
                  <a:lnTo>
                    <a:pt x="759" y="1556"/>
                  </a:lnTo>
                  <a:lnTo>
                    <a:pt x="793" y="1556"/>
                  </a:lnTo>
                  <a:lnTo>
                    <a:pt x="825" y="1554"/>
                  </a:lnTo>
                  <a:lnTo>
                    <a:pt x="857" y="1552"/>
                  </a:lnTo>
                  <a:lnTo>
                    <a:pt x="891" y="1548"/>
                  </a:lnTo>
                  <a:lnTo>
                    <a:pt x="923" y="1542"/>
                  </a:lnTo>
                  <a:lnTo>
                    <a:pt x="955" y="1536"/>
                  </a:lnTo>
                  <a:lnTo>
                    <a:pt x="987" y="1528"/>
                  </a:lnTo>
                  <a:lnTo>
                    <a:pt x="1019" y="1518"/>
                  </a:lnTo>
                  <a:lnTo>
                    <a:pt x="1049" y="1508"/>
                  </a:lnTo>
                  <a:lnTo>
                    <a:pt x="1081" y="1496"/>
                  </a:lnTo>
                  <a:lnTo>
                    <a:pt x="1111" y="1482"/>
                  </a:lnTo>
                  <a:lnTo>
                    <a:pt x="1141" y="1466"/>
                  </a:lnTo>
                  <a:lnTo>
                    <a:pt x="1169" y="1450"/>
                  </a:lnTo>
                  <a:lnTo>
                    <a:pt x="1199" y="1434"/>
                  </a:lnTo>
                  <a:lnTo>
                    <a:pt x="1227" y="1414"/>
                  </a:lnTo>
                  <a:lnTo>
                    <a:pt x="1253" y="1394"/>
                  </a:lnTo>
                  <a:lnTo>
                    <a:pt x="1281" y="1372"/>
                  </a:lnTo>
                  <a:lnTo>
                    <a:pt x="1305" y="1350"/>
                  </a:lnTo>
                  <a:lnTo>
                    <a:pt x="1331" y="1326"/>
                  </a:lnTo>
                  <a:lnTo>
                    <a:pt x="1355" y="1300"/>
                  </a:lnTo>
                  <a:lnTo>
                    <a:pt x="1377" y="1274"/>
                  </a:lnTo>
                  <a:lnTo>
                    <a:pt x="1377" y="1274"/>
                  </a:lnTo>
                  <a:lnTo>
                    <a:pt x="1403" y="1242"/>
                  </a:lnTo>
                  <a:lnTo>
                    <a:pt x="1425" y="1210"/>
                  </a:lnTo>
                  <a:lnTo>
                    <a:pt x="1447" y="1176"/>
                  </a:lnTo>
                  <a:lnTo>
                    <a:pt x="1465" y="1142"/>
                  </a:lnTo>
                  <a:lnTo>
                    <a:pt x="1483" y="1108"/>
                  </a:lnTo>
                  <a:lnTo>
                    <a:pt x="1499" y="1074"/>
                  </a:lnTo>
                  <a:lnTo>
                    <a:pt x="1511" y="1038"/>
                  </a:lnTo>
                  <a:lnTo>
                    <a:pt x="1523" y="1002"/>
                  </a:lnTo>
                  <a:lnTo>
                    <a:pt x="1533" y="966"/>
                  </a:lnTo>
                  <a:lnTo>
                    <a:pt x="1541" y="928"/>
                  </a:lnTo>
                  <a:lnTo>
                    <a:pt x="1547" y="892"/>
                  </a:lnTo>
                  <a:lnTo>
                    <a:pt x="1553" y="854"/>
                  </a:lnTo>
                  <a:lnTo>
                    <a:pt x="1555" y="816"/>
                  </a:lnTo>
                  <a:lnTo>
                    <a:pt x="1557" y="780"/>
                  </a:lnTo>
                  <a:lnTo>
                    <a:pt x="1555" y="742"/>
                  </a:lnTo>
                  <a:lnTo>
                    <a:pt x="1553" y="704"/>
                  </a:lnTo>
                  <a:lnTo>
                    <a:pt x="1549" y="668"/>
                  </a:lnTo>
                  <a:lnTo>
                    <a:pt x="1541" y="630"/>
                  </a:lnTo>
                  <a:lnTo>
                    <a:pt x="1533" y="594"/>
                  </a:lnTo>
                  <a:lnTo>
                    <a:pt x="1525" y="558"/>
                  </a:lnTo>
                  <a:lnTo>
                    <a:pt x="1513" y="522"/>
                  </a:lnTo>
                  <a:lnTo>
                    <a:pt x="1499" y="488"/>
                  </a:lnTo>
                  <a:lnTo>
                    <a:pt x="1485" y="452"/>
                  </a:lnTo>
                  <a:lnTo>
                    <a:pt x="1469" y="418"/>
                  </a:lnTo>
                  <a:lnTo>
                    <a:pt x="1449" y="386"/>
                  </a:lnTo>
                  <a:lnTo>
                    <a:pt x="1429" y="354"/>
                  </a:lnTo>
                  <a:lnTo>
                    <a:pt x="1407" y="322"/>
                  </a:lnTo>
                  <a:lnTo>
                    <a:pt x="1385" y="290"/>
                  </a:lnTo>
                  <a:lnTo>
                    <a:pt x="1359" y="262"/>
                  </a:lnTo>
                  <a:lnTo>
                    <a:pt x="1333" y="232"/>
                  </a:lnTo>
                  <a:lnTo>
                    <a:pt x="1303" y="206"/>
                  </a:lnTo>
                  <a:lnTo>
                    <a:pt x="1273" y="178"/>
                  </a:lnTo>
                  <a:lnTo>
                    <a:pt x="1273" y="178"/>
                  </a:lnTo>
                  <a:close/>
                  <a:moveTo>
                    <a:pt x="1269" y="1184"/>
                  </a:moveTo>
                  <a:lnTo>
                    <a:pt x="1269" y="1184"/>
                  </a:lnTo>
                  <a:lnTo>
                    <a:pt x="1247" y="1208"/>
                  </a:lnTo>
                  <a:lnTo>
                    <a:pt x="1225" y="1232"/>
                  </a:lnTo>
                  <a:lnTo>
                    <a:pt x="1201" y="1254"/>
                  </a:lnTo>
                  <a:lnTo>
                    <a:pt x="1177" y="1274"/>
                  </a:lnTo>
                  <a:lnTo>
                    <a:pt x="1153" y="1294"/>
                  </a:lnTo>
                  <a:lnTo>
                    <a:pt x="1127" y="1312"/>
                  </a:lnTo>
                  <a:lnTo>
                    <a:pt x="1099" y="1328"/>
                  </a:lnTo>
                  <a:lnTo>
                    <a:pt x="1073" y="1344"/>
                  </a:lnTo>
                  <a:lnTo>
                    <a:pt x="1045" y="1356"/>
                  </a:lnTo>
                  <a:lnTo>
                    <a:pt x="1017" y="1368"/>
                  </a:lnTo>
                  <a:lnTo>
                    <a:pt x="987" y="1380"/>
                  </a:lnTo>
                  <a:lnTo>
                    <a:pt x="959" y="1390"/>
                  </a:lnTo>
                  <a:lnTo>
                    <a:pt x="929" y="1398"/>
                  </a:lnTo>
                  <a:lnTo>
                    <a:pt x="899" y="1404"/>
                  </a:lnTo>
                  <a:lnTo>
                    <a:pt x="869" y="1408"/>
                  </a:lnTo>
                  <a:lnTo>
                    <a:pt x="839" y="1412"/>
                  </a:lnTo>
                  <a:lnTo>
                    <a:pt x="809" y="1414"/>
                  </a:lnTo>
                  <a:lnTo>
                    <a:pt x="777" y="1416"/>
                  </a:lnTo>
                  <a:lnTo>
                    <a:pt x="747" y="1414"/>
                  </a:lnTo>
                  <a:lnTo>
                    <a:pt x="717" y="1412"/>
                  </a:lnTo>
                  <a:lnTo>
                    <a:pt x="687" y="1408"/>
                  </a:lnTo>
                  <a:lnTo>
                    <a:pt x="655" y="1404"/>
                  </a:lnTo>
                  <a:lnTo>
                    <a:pt x="625" y="1396"/>
                  </a:lnTo>
                  <a:lnTo>
                    <a:pt x="595" y="1388"/>
                  </a:lnTo>
                  <a:lnTo>
                    <a:pt x="567" y="1378"/>
                  </a:lnTo>
                  <a:lnTo>
                    <a:pt x="537" y="1368"/>
                  </a:lnTo>
                  <a:lnTo>
                    <a:pt x="509" y="1356"/>
                  </a:lnTo>
                  <a:lnTo>
                    <a:pt x="479" y="1342"/>
                  </a:lnTo>
                  <a:lnTo>
                    <a:pt x="453" y="1326"/>
                  </a:lnTo>
                  <a:lnTo>
                    <a:pt x="425" y="1308"/>
                  </a:lnTo>
                  <a:lnTo>
                    <a:pt x="399" y="1290"/>
                  </a:lnTo>
                  <a:lnTo>
                    <a:pt x="373" y="1270"/>
                  </a:lnTo>
                  <a:lnTo>
                    <a:pt x="373" y="1270"/>
                  </a:lnTo>
                  <a:lnTo>
                    <a:pt x="349" y="1248"/>
                  </a:lnTo>
                  <a:lnTo>
                    <a:pt x="325" y="1226"/>
                  </a:lnTo>
                  <a:lnTo>
                    <a:pt x="303" y="1202"/>
                  </a:lnTo>
                  <a:lnTo>
                    <a:pt x="283" y="1178"/>
                  </a:lnTo>
                  <a:lnTo>
                    <a:pt x="263" y="1152"/>
                  </a:lnTo>
                  <a:lnTo>
                    <a:pt x="245" y="1126"/>
                  </a:lnTo>
                  <a:lnTo>
                    <a:pt x="228" y="1100"/>
                  </a:lnTo>
                  <a:lnTo>
                    <a:pt x="212" y="1072"/>
                  </a:lnTo>
                  <a:lnTo>
                    <a:pt x="200" y="1046"/>
                  </a:lnTo>
                  <a:lnTo>
                    <a:pt x="186" y="1016"/>
                  </a:lnTo>
                  <a:lnTo>
                    <a:pt x="176" y="988"/>
                  </a:lnTo>
                  <a:lnTo>
                    <a:pt x="166" y="958"/>
                  </a:lnTo>
                  <a:lnTo>
                    <a:pt x="158" y="930"/>
                  </a:lnTo>
                  <a:lnTo>
                    <a:pt x="152" y="900"/>
                  </a:lnTo>
                  <a:lnTo>
                    <a:pt x="148" y="870"/>
                  </a:lnTo>
                  <a:lnTo>
                    <a:pt x="144" y="838"/>
                  </a:lnTo>
                  <a:lnTo>
                    <a:pt x="142" y="808"/>
                  </a:lnTo>
                  <a:lnTo>
                    <a:pt x="140" y="778"/>
                  </a:lnTo>
                  <a:lnTo>
                    <a:pt x="142" y="748"/>
                  </a:lnTo>
                  <a:lnTo>
                    <a:pt x="144" y="716"/>
                  </a:lnTo>
                  <a:lnTo>
                    <a:pt x="148" y="686"/>
                  </a:lnTo>
                  <a:lnTo>
                    <a:pt x="152" y="656"/>
                  </a:lnTo>
                  <a:lnTo>
                    <a:pt x="160" y="626"/>
                  </a:lnTo>
                  <a:lnTo>
                    <a:pt x="168" y="596"/>
                  </a:lnTo>
                  <a:lnTo>
                    <a:pt x="176" y="566"/>
                  </a:lnTo>
                  <a:lnTo>
                    <a:pt x="188" y="538"/>
                  </a:lnTo>
                  <a:lnTo>
                    <a:pt x="200" y="508"/>
                  </a:lnTo>
                  <a:lnTo>
                    <a:pt x="214" y="480"/>
                  </a:lnTo>
                  <a:lnTo>
                    <a:pt x="230" y="452"/>
                  </a:lnTo>
                  <a:lnTo>
                    <a:pt x="249" y="426"/>
                  </a:lnTo>
                  <a:lnTo>
                    <a:pt x="267" y="398"/>
                  </a:lnTo>
                  <a:lnTo>
                    <a:pt x="287" y="374"/>
                  </a:lnTo>
                  <a:lnTo>
                    <a:pt x="287" y="374"/>
                  </a:lnTo>
                  <a:lnTo>
                    <a:pt x="309" y="348"/>
                  </a:lnTo>
                  <a:lnTo>
                    <a:pt x="331" y="324"/>
                  </a:lnTo>
                  <a:lnTo>
                    <a:pt x="355" y="302"/>
                  </a:lnTo>
                  <a:lnTo>
                    <a:pt x="379" y="282"/>
                  </a:lnTo>
                  <a:lnTo>
                    <a:pt x="405" y="264"/>
                  </a:lnTo>
                  <a:lnTo>
                    <a:pt x="431" y="246"/>
                  </a:lnTo>
                  <a:lnTo>
                    <a:pt x="457" y="228"/>
                  </a:lnTo>
                  <a:lnTo>
                    <a:pt x="483" y="214"/>
                  </a:lnTo>
                  <a:lnTo>
                    <a:pt x="511" y="200"/>
                  </a:lnTo>
                  <a:lnTo>
                    <a:pt x="539" y="188"/>
                  </a:lnTo>
                  <a:lnTo>
                    <a:pt x="569" y="178"/>
                  </a:lnTo>
                  <a:lnTo>
                    <a:pt x="599" y="168"/>
                  </a:lnTo>
                  <a:lnTo>
                    <a:pt x="627" y="160"/>
                  </a:lnTo>
                  <a:lnTo>
                    <a:pt x="657" y="154"/>
                  </a:lnTo>
                  <a:lnTo>
                    <a:pt x="687" y="148"/>
                  </a:lnTo>
                  <a:lnTo>
                    <a:pt x="717" y="144"/>
                  </a:lnTo>
                  <a:lnTo>
                    <a:pt x="749" y="142"/>
                  </a:lnTo>
                  <a:lnTo>
                    <a:pt x="779" y="142"/>
                  </a:lnTo>
                  <a:lnTo>
                    <a:pt x="809" y="142"/>
                  </a:lnTo>
                  <a:lnTo>
                    <a:pt x="841" y="144"/>
                  </a:lnTo>
                  <a:lnTo>
                    <a:pt x="871" y="148"/>
                  </a:lnTo>
                  <a:lnTo>
                    <a:pt x="901" y="154"/>
                  </a:lnTo>
                  <a:lnTo>
                    <a:pt x="931" y="160"/>
                  </a:lnTo>
                  <a:lnTo>
                    <a:pt x="961" y="168"/>
                  </a:lnTo>
                  <a:lnTo>
                    <a:pt x="991" y="178"/>
                  </a:lnTo>
                  <a:lnTo>
                    <a:pt x="1019" y="190"/>
                  </a:lnTo>
                  <a:lnTo>
                    <a:pt x="1049" y="202"/>
                  </a:lnTo>
                  <a:lnTo>
                    <a:pt x="1077" y="216"/>
                  </a:lnTo>
                  <a:lnTo>
                    <a:pt x="1105" y="232"/>
                  </a:lnTo>
                  <a:lnTo>
                    <a:pt x="1131" y="248"/>
                  </a:lnTo>
                  <a:lnTo>
                    <a:pt x="1159" y="268"/>
                  </a:lnTo>
                  <a:lnTo>
                    <a:pt x="1183" y="288"/>
                  </a:lnTo>
                  <a:lnTo>
                    <a:pt x="1183" y="288"/>
                  </a:lnTo>
                  <a:lnTo>
                    <a:pt x="1209" y="310"/>
                  </a:lnTo>
                  <a:lnTo>
                    <a:pt x="1231" y="332"/>
                  </a:lnTo>
                  <a:lnTo>
                    <a:pt x="1253" y="356"/>
                  </a:lnTo>
                  <a:lnTo>
                    <a:pt x="1275" y="380"/>
                  </a:lnTo>
                  <a:lnTo>
                    <a:pt x="1293" y="404"/>
                  </a:lnTo>
                  <a:lnTo>
                    <a:pt x="1311" y="430"/>
                  </a:lnTo>
                  <a:lnTo>
                    <a:pt x="1327" y="456"/>
                  </a:lnTo>
                  <a:lnTo>
                    <a:pt x="1343" y="484"/>
                  </a:lnTo>
                  <a:lnTo>
                    <a:pt x="1357" y="512"/>
                  </a:lnTo>
                  <a:lnTo>
                    <a:pt x="1369" y="540"/>
                  </a:lnTo>
                  <a:lnTo>
                    <a:pt x="1379" y="568"/>
                  </a:lnTo>
                  <a:lnTo>
                    <a:pt x="1389" y="598"/>
                  </a:lnTo>
                  <a:lnTo>
                    <a:pt x="1397" y="628"/>
                  </a:lnTo>
                  <a:lnTo>
                    <a:pt x="1403" y="658"/>
                  </a:lnTo>
                  <a:lnTo>
                    <a:pt x="1409" y="688"/>
                  </a:lnTo>
                  <a:lnTo>
                    <a:pt x="1413" y="718"/>
                  </a:lnTo>
                  <a:lnTo>
                    <a:pt x="1415" y="748"/>
                  </a:lnTo>
                  <a:lnTo>
                    <a:pt x="1415" y="780"/>
                  </a:lnTo>
                  <a:lnTo>
                    <a:pt x="1415" y="810"/>
                  </a:lnTo>
                  <a:lnTo>
                    <a:pt x="1413" y="840"/>
                  </a:lnTo>
                  <a:lnTo>
                    <a:pt x="1409" y="870"/>
                  </a:lnTo>
                  <a:lnTo>
                    <a:pt x="1403" y="902"/>
                  </a:lnTo>
                  <a:lnTo>
                    <a:pt x="1397" y="932"/>
                  </a:lnTo>
                  <a:lnTo>
                    <a:pt x="1389" y="962"/>
                  </a:lnTo>
                  <a:lnTo>
                    <a:pt x="1379" y="990"/>
                  </a:lnTo>
                  <a:lnTo>
                    <a:pt x="1367" y="1020"/>
                  </a:lnTo>
                  <a:lnTo>
                    <a:pt x="1355" y="1048"/>
                  </a:lnTo>
                  <a:lnTo>
                    <a:pt x="1341" y="1076"/>
                  </a:lnTo>
                  <a:lnTo>
                    <a:pt x="1325" y="1104"/>
                  </a:lnTo>
                  <a:lnTo>
                    <a:pt x="1309" y="1132"/>
                  </a:lnTo>
                  <a:lnTo>
                    <a:pt x="1289" y="1158"/>
                  </a:lnTo>
                  <a:lnTo>
                    <a:pt x="1269" y="1184"/>
                  </a:lnTo>
                  <a:lnTo>
                    <a:pt x="1269" y="1184"/>
                  </a:lnTo>
                  <a:close/>
                </a:path>
              </a:pathLst>
            </a:cu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5" name="文本框 4">
              <a:extLst>
                <a:ext uri="{FF2B5EF4-FFF2-40B4-BE49-F238E27FC236}">
                  <a16:creationId xmlns="" xmlns:a16="http://schemas.microsoft.com/office/drawing/2014/main" id="{183325B3-E9B7-4935-B6E4-93D761EFFFF9}"/>
                </a:ext>
              </a:extLst>
            </p:cNvPr>
            <p:cNvSpPr txBox="1"/>
            <p:nvPr/>
          </p:nvSpPr>
          <p:spPr>
            <a:xfrm>
              <a:off x="3095271" y="1951105"/>
              <a:ext cx="792088" cy="646331"/>
            </a:xfrm>
            <a:prstGeom prst="rect">
              <a:avLst/>
            </a:prstGeom>
            <a:noFill/>
          </p:spPr>
          <p:txBody>
            <a:bodyPr wrap="square" rtlCol="0">
              <a:spAutoFit/>
            </a:bodyPr>
            <a:lstStyle/>
            <a:p>
              <a:r>
                <a:rPr lang="zh-CN" altLang="en-US">
                  <a:solidFill>
                    <a:schemeClr val="bg1"/>
                  </a:solidFill>
                  <a:latin typeface="微软雅黑" panose="020B0503020204020204" pitchFamily="34" charset="-122"/>
                  <a:ea typeface="微软雅黑" panose="020B0503020204020204" pitchFamily="34" charset="-122"/>
                </a:rPr>
                <a:t>经济发达</a:t>
              </a:r>
            </a:p>
          </p:txBody>
        </p:sp>
        <p:sp>
          <p:nvSpPr>
            <p:cNvPr id="36" name="文本框 35">
              <a:extLst>
                <a:ext uri="{FF2B5EF4-FFF2-40B4-BE49-F238E27FC236}">
                  <a16:creationId xmlns="" xmlns:a16="http://schemas.microsoft.com/office/drawing/2014/main" id="{36FFA311-32B2-48DA-BCB2-527F5AC5549D}"/>
                </a:ext>
              </a:extLst>
            </p:cNvPr>
            <p:cNvSpPr txBox="1"/>
            <p:nvPr/>
          </p:nvSpPr>
          <p:spPr>
            <a:xfrm>
              <a:off x="4447795" y="2968787"/>
              <a:ext cx="792088" cy="646331"/>
            </a:xfrm>
            <a:prstGeom prst="rect">
              <a:avLst/>
            </a:prstGeom>
            <a:noFill/>
          </p:spPr>
          <p:txBody>
            <a:bodyPr wrap="square" rtlCol="0">
              <a:spAutoFit/>
            </a:bodyPr>
            <a:lstStyle/>
            <a:p>
              <a:r>
                <a:rPr lang="zh-CN" altLang="en-US">
                  <a:solidFill>
                    <a:schemeClr val="bg1"/>
                  </a:solidFill>
                  <a:latin typeface="微软雅黑" panose="020B0503020204020204" pitchFamily="34" charset="-122"/>
                  <a:ea typeface="微软雅黑" panose="020B0503020204020204" pitchFamily="34" charset="-122"/>
                </a:rPr>
                <a:t>政治民主</a:t>
              </a:r>
            </a:p>
          </p:txBody>
        </p:sp>
        <p:sp>
          <p:nvSpPr>
            <p:cNvPr id="37" name="文本框 36">
              <a:extLst>
                <a:ext uri="{FF2B5EF4-FFF2-40B4-BE49-F238E27FC236}">
                  <a16:creationId xmlns="" xmlns:a16="http://schemas.microsoft.com/office/drawing/2014/main" id="{37D073C5-BD68-41E5-AE96-7AA1D518F6FC}"/>
                </a:ext>
              </a:extLst>
            </p:cNvPr>
            <p:cNvSpPr txBox="1"/>
            <p:nvPr/>
          </p:nvSpPr>
          <p:spPr>
            <a:xfrm>
              <a:off x="3917770" y="4557094"/>
              <a:ext cx="792088" cy="646331"/>
            </a:xfrm>
            <a:prstGeom prst="rect">
              <a:avLst/>
            </a:prstGeom>
            <a:noFill/>
          </p:spPr>
          <p:txBody>
            <a:bodyPr wrap="square" rtlCol="0">
              <a:spAutoFit/>
            </a:bodyPr>
            <a:lstStyle/>
            <a:p>
              <a:r>
                <a:rPr lang="zh-CN" altLang="en-US">
                  <a:solidFill>
                    <a:schemeClr val="bg1"/>
                  </a:solidFill>
                  <a:latin typeface="微软雅黑" panose="020B0503020204020204" pitchFamily="34" charset="-122"/>
                  <a:ea typeface="微软雅黑" panose="020B0503020204020204" pitchFamily="34" charset="-122"/>
                </a:rPr>
                <a:t>文化先进</a:t>
              </a:r>
            </a:p>
          </p:txBody>
        </p:sp>
        <p:sp>
          <p:nvSpPr>
            <p:cNvPr id="38" name="文本框 37">
              <a:extLst>
                <a:ext uri="{FF2B5EF4-FFF2-40B4-BE49-F238E27FC236}">
                  <a16:creationId xmlns="" xmlns:a16="http://schemas.microsoft.com/office/drawing/2014/main" id="{06745A1D-6E8D-4FA4-9572-022264041A34}"/>
                </a:ext>
              </a:extLst>
            </p:cNvPr>
            <p:cNvSpPr txBox="1"/>
            <p:nvPr/>
          </p:nvSpPr>
          <p:spPr>
            <a:xfrm>
              <a:off x="2242237" y="4557094"/>
              <a:ext cx="792088" cy="646331"/>
            </a:xfrm>
            <a:prstGeom prst="rect">
              <a:avLst/>
            </a:prstGeom>
            <a:noFill/>
          </p:spPr>
          <p:txBody>
            <a:bodyPr wrap="square" rtlCol="0">
              <a:spAutoFit/>
            </a:bodyPr>
            <a:lstStyle/>
            <a:p>
              <a:r>
                <a:rPr lang="zh-CN" altLang="en-US">
                  <a:solidFill>
                    <a:schemeClr val="bg1"/>
                  </a:solidFill>
                  <a:latin typeface="微软雅黑" panose="020B0503020204020204" pitchFamily="34" charset="-122"/>
                  <a:ea typeface="微软雅黑" panose="020B0503020204020204" pitchFamily="34" charset="-122"/>
                </a:rPr>
                <a:t>社会和谐</a:t>
              </a:r>
            </a:p>
          </p:txBody>
        </p:sp>
        <p:sp>
          <p:nvSpPr>
            <p:cNvPr id="39" name="文本框 38">
              <a:extLst>
                <a:ext uri="{FF2B5EF4-FFF2-40B4-BE49-F238E27FC236}">
                  <a16:creationId xmlns="" xmlns:a16="http://schemas.microsoft.com/office/drawing/2014/main" id="{A9EBA04D-DA2B-4440-A95C-48DBF3D8435B}"/>
                </a:ext>
              </a:extLst>
            </p:cNvPr>
            <p:cNvSpPr txBox="1"/>
            <p:nvPr/>
          </p:nvSpPr>
          <p:spPr>
            <a:xfrm>
              <a:off x="1723621" y="2942043"/>
              <a:ext cx="792088" cy="646331"/>
            </a:xfrm>
            <a:prstGeom prst="rect">
              <a:avLst/>
            </a:prstGeom>
            <a:noFill/>
          </p:spPr>
          <p:txBody>
            <a:bodyPr wrap="square" rtlCol="0">
              <a:spAutoFit/>
            </a:bodyPr>
            <a:lstStyle/>
            <a:p>
              <a:r>
                <a:rPr lang="zh-CN" altLang="en-US">
                  <a:solidFill>
                    <a:schemeClr val="bg1"/>
                  </a:solidFill>
                  <a:latin typeface="微软雅黑" panose="020B0503020204020204" pitchFamily="34" charset="-122"/>
                  <a:ea typeface="微软雅黑" panose="020B0503020204020204" pitchFamily="34" charset="-122"/>
                </a:rPr>
                <a:t>生态良好</a:t>
              </a:r>
            </a:p>
          </p:txBody>
        </p:sp>
      </p:grpSp>
      <p:sp>
        <p:nvSpPr>
          <p:cNvPr id="44" name="文本框 43">
            <a:extLst>
              <a:ext uri="{FF2B5EF4-FFF2-40B4-BE49-F238E27FC236}">
                <a16:creationId xmlns="" xmlns:a16="http://schemas.microsoft.com/office/drawing/2014/main" id="{8078EC91-DA6A-4775-AD02-EFD1564ABCD2}"/>
              </a:ext>
            </a:extLst>
          </p:cNvPr>
          <p:cNvSpPr txBox="1"/>
          <p:nvPr/>
        </p:nvSpPr>
        <p:spPr>
          <a:xfrm>
            <a:off x="2423893" y="3013396"/>
            <a:ext cx="1910462" cy="1200329"/>
          </a:xfrm>
          <a:prstGeom prst="rect">
            <a:avLst/>
          </a:prstGeom>
          <a:noFill/>
        </p:spPr>
        <p:txBody>
          <a:bodyPr wrap="square" rtlCol="0">
            <a:spAutoFit/>
          </a:bodyPr>
          <a:lstStyle/>
          <a:p>
            <a:pPr algn="ctr">
              <a:lnSpc>
                <a:spcPct val="150000"/>
              </a:lnSpc>
            </a:pP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五位一体</a:t>
            </a:r>
          </a:p>
          <a:p>
            <a:pPr algn="ctr">
              <a:lnSpc>
                <a:spcPct val="150000"/>
              </a:lnSpc>
            </a:pP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全面发展</a:t>
            </a:r>
            <a:endParaRPr lang="en-US" altLang="zh-CN" sz="2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1" name="矩形 30">
            <a:extLst>
              <a:ext uri="{FF2B5EF4-FFF2-40B4-BE49-F238E27FC236}">
                <a16:creationId xmlns="" xmlns:a16="http://schemas.microsoft.com/office/drawing/2014/main" id="{CEAC1DE4-9FB0-436D-8F45-B1E49B79287D}"/>
              </a:ext>
            </a:extLst>
          </p:cNvPr>
          <p:cNvSpPr/>
          <p:nvPr/>
        </p:nvSpPr>
        <p:spPr>
          <a:xfrm>
            <a:off x="3399071" y="549275"/>
            <a:ext cx="5393859" cy="581057"/>
          </a:xfrm>
          <a:prstGeom prst="rect">
            <a:avLst/>
          </a:prstGeom>
        </p:spPr>
        <p:txBody>
          <a:bodyPr wrap="none">
            <a:spAutoFit/>
          </a:bodyPr>
          <a:lstStyle/>
          <a:p>
            <a:pPr marL="0" indent="0" algn="ctr" eaLnBrk="1" hangingPunct="1">
              <a:lnSpc>
                <a:spcPct val="150000"/>
              </a:lnSpc>
            </a:pPr>
            <a:r>
              <a:rPr lang="en-US" altLang="zh-CN" sz="2400" b="1" dirty="0">
                <a:solidFill>
                  <a:schemeClr val="tx1">
                    <a:lumMod val="85000"/>
                    <a:lumOff val="15000"/>
                  </a:schemeClr>
                </a:solidFill>
                <a:latin typeface="微软雅黑" panose="020B0503020204020204" pitchFamily="34" charset="-122"/>
                <a:ea typeface="微软雅黑" panose="020B0503020204020204" pitchFamily="34" charset="-122"/>
              </a:rPr>
              <a:t>1. </a:t>
            </a: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全面小康，覆盖的领域要全面</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500"/>
                                        <p:tgtEl>
                                          <p:spTgt spid="44"/>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par>
                          <p:cTn id="18" fill="hold">
                            <p:stCondLst>
                              <p:cond delay="1500"/>
                            </p:stCondLst>
                            <p:childTnLst>
                              <p:par>
                                <p:cTn id="19" presetID="10" presetClass="entr" presetSubtype="0" fill="hold" grpId="0" nodeType="afterEffect">
                                  <p:stCondLst>
                                    <p:cond delay="0"/>
                                  </p:stCondLst>
                                  <p:iterate type="wd">
                                    <p:tmPct val="10000"/>
                                  </p:iterate>
                                  <p:childTnLst>
                                    <p:set>
                                      <p:cBhvr>
                                        <p:cTn id="20" dur="1" fill="hold">
                                          <p:stCondLst>
                                            <p:cond delay="0"/>
                                          </p:stCondLst>
                                        </p:cTn>
                                        <p:tgtEl>
                                          <p:spTgt spid="70667"/>
                                        </p:tgtEl>
                                        <p:attrNameLst>
                                          <p:attrName>style.visibility</p:attrName>
                                        </p:attrNameLst>
                                      </p:cBhvr>
                                      <p:to>
                                        <p:strVal val="visible"/>
                                      </p:to>
                                    </p:set>
                                    <p:animEffect transition="in" filter="fade">
                                      <p:cBhvr>
                                        <p:cTn id="21" dur="500"/>
                                        <p:tgtEl>
                                          <p:spTgt spid="70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7" grpId="0"/>
      <p:bldP spid="44" grpId="0"/>
      <p:bldP spid="3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7" name="矩形 116"/>
          <p:cNvSpPr>
            <a:spLocks noChangeArrowheads="1"/>
          </p:cNvSpPr>
          <p:nvPr/>
        </p:nvSpPr>
        <p:spPr bwMode="auto">
          <a:xfrm>
            <a:off x="2279576" y="1196752"/>
            <a:ext cx="792088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ct val="0"/>
              </a:spcBef>
              <a:buNone/>
            </a:pPr>
            <a:r>
              <a:rPr lang="zh-CN" altLang="en-US" sz="2000" dirty="0">
                <a:solidFill>
                  <a:schemeClr val="tx1">
                    <a:lumMod val="85000"/>
                    <a:lumOff val="15000"/>
                  </a:schemeClr>
                </a:solidFill>
                <a:latin typeface="Helvetica" panose="020B0604020202020204" pitchFamily="34" charset="0"/>
                <a:ea typeface="微软雅黑" panose="020B0503020204020204" pitchFamily="34" charset="-122"/>
              </a:rPr>
              <a:t>全面小康是惠及全体人民的小康。</a:t>
            </a:r>
          </a:p>
          <a:p>
            <a:pPr eaLnBrk="1" hangingPunct="1">
              <a:lnSpc>
                <a:spcPct val="150000"/>
              </a:lnSpc>
              <a:spcBef>
                <a:spcPct val="0"/>
              </a:spcBef>
              <a:buNone/>
            </a:pPr>
            <a:r>
              <a:rPr lang="zh-CN" altLang="en-US" sz="2000" dirty="0">
                <a:solidFill>
                  <a:schemeClr val="tx1">
                    <a:lumMod val="85000"/>
                    <a:lumOff val="15000"/>
                  </a:schemeClr>
                </a:solidFill>
                <a:latin typeface="Helvetica" panose="020B0604020202020204" pitchFamily="34" charset="0"/>
                <a:ea typeface="微软雅黑" panose="020B0503020204020204" pitchFamily="34" charset="-122"/>
              </a:rPr>
              <a:t>坚持</a:t>
            </a:r>
            <a:r>
              <a:rPr lang="zh-CN" altLang="en-US" sz="2000" b="1" dirty="0">
                <a:solidFill>
                  <a:srgbClr val="C00000"/>
                </a:solidFill>
                <a:latin typeface="Helvetica" panose="020B0604020202020204" pitchFamily="34" charset="0"/>
                <a:ea typeface="微软雅黑" panose="020B0503020204020204" pitchFamily="34" charset="-122"/>
              </a:rPr>
              <a:t>发展为了人民</a:t>
            </a:r>
            <a:r>
              <a:rPr lang="zh-CN" altLang="en-US" sz="2000" dirty="0">
                <a:solidFill>
                  <a:schemeClr val="tx1">
                    <a:lumMod val="85000"/>
                    <a:lumOff val="15000"/>
                  </a:schemeClr>
                </a:solidFill>
                <a:latin typeface="Helvetica" panose="020B0604020202020204" pitchFamily="34" charset="0"/>
                <a:ea typeface="微软雅黑" panose="020B0503020204020204" pitchFamily="34" charset="-122"/>
              </a:rPr>
              <a:t>、</a:t>
            </a:r>
            <a:r>
              <a:rPr lang="zh-CN" altLang="en-US" sz="2000" b="1" dirty="0">
                <a:solidFill>
                  <a:srgbClr val="C00000"/>
                </a:solidFill>
                <a:latin typeface="Helvetica" panose="020B0604020202020204" pitchFamily="34" charset="0"/>
                <a:ea typeface="微软雅黑" panose="020B0503020204020204" pitchFamily="34" charset="-122"/>
              </a:rPr>
              <a:t>发展依靠人民</a:t>
            </a:r>
            <a:r>
              <a:rPr lang="zh-CN" altLang="en-US" sz="2000" dirty="0">
                <a:solidFill>
                  <a:schemeClr val="tx1">
                    <a:lumMod val="85000"/>
                    <a:lumOff val="15000"/>
                  </a:schemeClr>
                </a:solidFill>
                <a:latin typeface="Helvetica" panose="020B0604020202020204" pitchFamily="34" charset="0"/>
                <a:ea typeface="微软雅黑" panose="020B0503020204020204" pitchFamily="34" charset="-122"/>
              </a:rPr>
              <a:t>、</a:t>
            </a:r>
            <a:r>
              <a:rPr lang="zh-CN" altLang="en-US" sz="2000" b="1" dirty="0">
                <a:solidFill>
                  <a:srgbClr val="C00000"/>
                </a:solidFill>
                <a:latin typeface="Helvetica" panose="020B0604020202020204" pitchFamily="34" charset="0"/>
                <a:ea typeface="微软雅黑" panose="020B0503020204020204" pitchFamily="34" charset="-122"/>
              </a:rPr>
              <a:t>发展成果由人民共享</a:t>
            </a:r>
            <a:r>
              <a:rPr lang="zh-CN" altLang="en-US" sz="2000" dirty="0">
                <a:solidFill>
                  <a:schemeClr val="tx1">
                    <a:lumMod val="85000"/>
                    <a:lumOff val="15000"/>
                  </a:schemeClr>
                </a:solidFill>
                <a:latin typeface="Helvetica" panose="020B0604020202020204" pitchFamily="34" charset="0"/>
                <a:ea typeface="微软雅黑" panose="020B0503020204020204" pitchFamily="34" charset="-122"/>
              </a:rPr>
              <a:t>，全面小康才能真正造福全体人民。</a:t>
            </a:r>
          </a:p>
        </p:txBody>
      </p:sp>
      <p:sp>
        <p:nvSpPr>
          <p:cNvPr id="11" name="矩形 10">
            <a:extLst>
              <a:ext uri="{FF2B5EF4-FFF2-40B4-BE49-F238E27FC236}">
                <a16:creationId xmlns="" xmlns:a16="http://schemas.microsoft.com/office/drawing/2014/main" id="{B521115D-56A9-4E26-81EB-78D5C4FD3B3E}"/>
              </a:ext>
            </a:extLst>
          </p:cNvPr>
          <p:cNvSpPr/>
          <p:nvPr/>
        </p:nvSpPr>
        <p:spPr>
          <a:xfrm>
            <a:off x="3317351" y="549275"/>
            <a:ext cx="5557299" cy="581057"/>
          </a:xfrm>
          <a:prstGeom prst="rect">
            <a:avLst/>
          </a:prstGeom>
        </p:spPr>
        <p:txBody>
          <a:bodyPr wrap="none">
            <a:spAutoFit/>
          </a:bodyPr>
          <a:lstStyle/>
          <a:p>
            <a:pPr marL="0" indent="0" algn="ctr" eaLnBrk="1" hangingPunct="1">
              <a:lnSpc>
                <a:spcPct val="150000"/>
              </a:lnSpc>
            </a:pPr>
            <a:r>
              <a:rPr lang="en-US" altLang="zh-CN" sz="2400" b="1" dirty="0">
                <a:solidFill>
                  <a:schemeClr val="tx1">
                    <a:lumMod val="85000"/>
                    <a:lumOff val="15000"/>
                  </a:schemeClr>
                </a:solidFill>
                <a:latin typeface="微软雅黑" panose="020B0503020204020204" pitchFamily="34" charset="-122"/>
                <a:ea typeface="微软雅黑" panose="020B0503020204020204" pitchFamily="34" charset="-122"/>
              </a:rPr>
              <a:t>2. </a:t>
            </a: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全面小康，覆盖的人口要全面</a:t>
            </a:r>
          </a:p>
        </p:txBody>
      </p:sp>
      <p:grpSp>
        <p:nvGrpSpPr>
          <p:cNvPr id="3" name="组合 2">
            <a:extLst>
              <a:ext uri="{FF2B5EF4-FFF2-40B4-BE49-F238E27FC236}">
                <a16:creationId xmlns="" xmlns:a16="http://schemas.microsoft.com/office/drawing/2014/main" id="{6E06D7F8-F57A-4BC6-B23C-E8F422B677D1}"/>
              </a:ext>
            </a:extLst>
          </p:cNvPr>
          <p:cNvGrpSpPr/>
          <p:nvPr/>
        </p:nvGrpSpPr>
        <p:grpSpPr>
          <a:xfrm>
            <a:off x="766763" y="2740501"/>
            <a:ext cx="10658475" cy="3556456"/>
            <a:chOff x="766763" y="2589696"/>
            <a:chExt cx="10658475" cy="3556456"/>
          </a:xfrm>
        </p:grpSpPr>
        <p:sp>
          <p:nvSpPr>
            <p:cNvPr id="17" name="圆角矩形 20">
              <a:extLst>
                <a:ext uri="{FF2B5EF4-FFF2-40B4-BE49-F238E27FC236}">
                  <a16:creationId xmlns="" xmlns:a16="http://schemas.microsoft.com/office/drawing/2014/main" id="{002D6029-EE5C-45A5-AFC1-9CB8D0A0D734}"/>
                </a:ext>
              </a:extLst>
            </p:cNvPr>
            <p:cNvSpPr/>
            <p:nvPr/>
          </p:nvSpPr>
          <p:spPr bwMode="auto">
            <a:xfrm>
              <a:off x="766763" y="2589696"/>
              <a:ext cx="10658475" cy="3556456"/>
            </a:xfrm>
            <a:prstGeom prst="roundRect">
              <a:avLst/>
            </a:prstGeom>
            <a:solidFill>
              <a:srgbClr val="FFFCD3"/>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sp>
          <p:nvSpPr>
            <p:cNvPr id="22" name="矩形 146">
              <a:extLst>
                <a:ext uri="{FF2B5EF4-FFF2-40B4-BE49-F238E27FC236}">
                  <a16:creationId xmlns="" xmlns:a16="http://schemas.microsoft.com/office/drawing/2014/main" id="{D473236C-0874-4C04-A438-90E321BD0254}"/>
                </a:ext>
              </a:extLst>
            </p:cNvPr>
            <p:cNvSpPr>
              <a:spLocks noChangeArrowheads="1"/>
            </p:cNvSpPr>
            <p:nvPr/>
          </p:nvSpPr>
          <p:spPr bwMode="auto">
            <a:xfrm>
              <a:off x="2569790" y="2642487"/>
              <a:ext cx="6910586" cy="344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spcBef>
                  <a:spcPct val="0"/>
                </a:spcBef>
                <a:buNone/>
              </a:pP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全面建成小康社会，是我们对全国人民的庄严承诺，必须实现，而且必须全面实现，没有任何讨价还价的余地。不能到了时候我们说还实现不了，再干几年。也不能到了时候我们一边宣布全面建成了小康社会，另一边还有几千万人生活在扶贫标准线以下。如果是那样，必然会影响人民群众对全面小康社会的满意度和国际社会对全面小康社会的</a:t>
              </a: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认</a:t>
              </a:r>
              <a:r>
                <a:rPr lang="zh-CN" altLang="zh-CN" sz="1800" dirty="0">
                  <a:solidFill>
                    <a:schemeClr val="tx1">
                      <a:lumMod val="85000"/>
                      <a:lumOff val="15000"/>
                    </a:schemeClr>
                  </a:solidFill>
                  <a:latin typeface="微软雅黑" panose="020B0503020204020204" pitchFamily="34" charset="-122"/>
                  <a:ea typeface="微软雅黑" panose="020B0503020204020204" pitchFamily="34" charset="-122"/>
                </a:rPr>
                <a:t>可</a:t>
              </a:r>
              <a:r>
                <a:rPr lang="zh-CN" altLang="zh-CN" sz="1800" dirty="0">
                  <a:solidFill>
                    <a:schemeClr val="tx1">
                      <a:lumMod val="85000"/>
                      <a:lumOff val="15000"/>
                    </a:schemeClr>
                  </a:solidFill>
                  <a:latin typeface="微软雅黑" panose="020B0503020204020204" pitchFamily="34" charset="-122"/>
                  <a:ea typeface="微软雅黑" panose="020B0503020204020204" pitchFamily="34" charset="-122"/>
                </a:rPr>
                <a:t>度，也必然会影响我们党在人民群众中的威望和我们国家在国际上的形象</a:t>
              </a:r>
              <a:r>
                <a:rPr lang="zh-CN" altLang="zh-CN" sz="18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1800" dirty="0">
                <a:solidFill>
                  <a:schemeClr val="tx1">
                    <a:lumMod val="85000"/>
                    <a:lumOff val="15000"/>
                  </a:schemeClr>
                </a:solidFill>
                <a:latin typeface="微软雅黑" panose="020B0503020204020204" pitchFamily="34" charset="-122"/>
                <a:ea typeface="微软雅黑" panose="020B0503020204020204" pitchFamily="34" charset="-122"/>
              </a:endParaRPr>
            </a:p>
            <a:p>
              <a:pPr algn="r" eaLnBrk="1" hangingPunct="1">
                <a:lnSpc>
                  <a:spcPct val="120000"/>
                </a:lnSpc>
                <a:spcBef>
                  <a:spcPct val="0"/>
                </a:spcBef>
                <a:buNone/>
              </a:pPr>
              <a:endParaRPr lang="en-US" altLang="zh-CN" sz="12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algn="r" eaLnBrk="1" hangingPunct="1">
                <a:lnSpc>
                  <a:spcPct val="120000"/>
                </a:lnSpc>
                <a:spcBef>
                  <a:spcPct val="0"/>
                </a:spcBef>
                <a:buNone/>
              </a:pPr>
              <a:r>
                <a:rPr lang="en-US" altLang="zh-CN" sz="1200" dirty="0" smtClean="0">
                  <a:solidFill>
                    <a:schemeClr val="tx1">
                      <a:lumMod val="85000"/>
                      <a:lumOff val="15000"/>
                    </a:schemeClr>
                  </a:solidFill>
                  <a:latin typeface="微软雅黑" panose="020B0503020204020204" pitchFamily="34" charset="-122"/>
                  <a:ea typeface="微软雅黑" panose="020B0503020204020204" pitchFamily="34" charset="-122"/>
                </a:rPr>
                <a:t>——</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2015</a:t>
              </a:r>
              <a:r>
                <a:rPr lang="zh-CN" altLang="zh-CN" sz="1200" dirty="0">
                  <a:solidFill>
                    <a:schemeClr val="tx1">
                      <a:lumMod val="85000"/>
                      <a:lumOff val="15000"/>
                    </a:schemeClr>
                  </a:solidFill>
                  <a:latin typeface="微软雅黑" panose="020B0503020204020204" pitchFamily="34" charset="-122"/>
                  <a:ea typeface="微软雅黑" panose="020B0503020204020204" pitchFamily="34" charset="-122"/>
                </a:rPr>
                <a:t>年</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11</a:t>
              </a:r>
              <a:r>
                <a:rPr lang="zh-CN" altLang="zh-CN" sz="1200" dirty="0">
                  <a:solidFill>
                    <a:schemeClr val="tx1">
                      <a:lumMod val="85000"/>
                      <a:lumOff val="15000"/>
                    </a:schemeClr>
                  </a:solidFill>
                  <a:latin typeface="微软雅黑" panose="020B0503020204020204" pitchFamily="34" charset="-122"/>
                  <a:ea typeface="微软雅黑" panose="020B0503020204020204" pitchFamily="34" charset="-122"/>
                </a:rPr>
                <a:t>月</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27</a:t>
              </a:r>
              <a:r>
                <a:rPr lang="zh-CN" altLang="zh-CN" sz="1200" dirty="0">
                  <a:solidFill>
                    <a:schemeClr val="tx1">
                      <a:lumMod val="85000"/>
                      <a:lumOff val="15000"/>
                    </a:schemeClr>
                  </a:solidFill>
                  <a:latin typeface="微软雅黑" panose="020B0503020204020204" pitchFamily="34" charset="-122"/>
                  <a:ea typeface="微软雅黑" panose="020B0503020204020204" pitchFamily="34" charset="-122"/>
                </a:rPr>
                <a:t>日，习近平在中央扶贫开发工作会议上的讲话</a:t>
              </a:r>
            </a:p>
          </p:txBody>
        </p:sp>
        <p:pic>
          <p:nvPicPr>
            <p:cNvPr id="20" name="图片 2">
              <a:extLst>
                <a:ext uri="{FF2B5EF4-FFF2-40B4-BE49-F238E27FC236}">
                  <a16:creationId xmlns="" xmlns:a16="http://schemas.microsoft.com/office/drawing/2014/main" id="{8AD015D8-0810-42CB-9C5B-19B8D31488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186137" y="2979381"/>
              <a:ext cx="1239637" cy="903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22">
              <a:extLst>
                <a:ext uri="{FF2B5EF4-FFF2-40B4-BE49-F238E27FC236}">
                  <a16:creationId xmlns="" xmlns:a16="http://schemas.microsoft.com/office/drawing/2014/main" id="{B2A62A19-F826-4957-80EB-A631CD5159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9768408" y="2824584"/>
              <a:ext cx="1291025" cy="1213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95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70667"/>
                                        </p:tgtEl>
                                        <p:attrNameLst>
                                          <p:attrName>style.visibility</p:attrName>
                                        </p:attrNameLst>
                                      </p:cBhvr>
                                      <p:to>
                                        <p:strVal val="visible"/>
                                      </p:to>
                                    </p:set>
                                    <p:animEffect transition="in" filter="fade">
                                      <p:cBhvr>
                                        <p:cTn id="11" dur="500"/>
                                        <p:tgtEl>
                                          <p:spTgt spid="70667"/>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7"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7" name="矩形 116"/>
          <p:cNvSpPr>
            <a:spLocks noChangeArrowheads="1"/>
          </p:cNvSpPr>
          <p:nvPr/>
        </p:nvSpPr>
        <p:spPr bwMode="auto">
          <a:xfrm>
            <a:off x="1415480" y="4803840"/>
            <a:ext cx="9289032"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spcBef>
                <a:spcPct val="0"/>
              </a:spcBef>
              <a:buNone/>
            </a:pPr>
            <a:r>
              <a:rPr lang="zh-CN" altLang="en-US" sz="1800" dirty="0">
                <a:solidFill>
                  <a:schemeClr val="tx1">
                    <a:lumMod val="85000"/>
                    <a:lumOff val="15000"/>
                  </a:schemeClr>
                </a:solidFill>
                <a:latin typeface="Helvetica" panose="020B0604020202020204" pitchFamily="34" charset="0"/>
                <a:ea typeface="微软雅黑" panose="020B0503020204020204" pitchFamily="34" charset="-122"/>
              </a:rPr>
              <a:t>全面小康是城乡区域共同发展的小康。</a:t>
            </a:r>
          </a:p>
          <a:p>
            <a:pPr algn="just" eaLnBrk="1" hangingPunct="1">
              <a:lnSpc>
                <a:spcPct val="150000"/>
              </a:lnSpc>
              <a:spcBef>
                <a:spcPct val="0"/>
              </a:spcBef>
              <a:buNone/>
            </a:pPr>
            <a:r>
              <a:rPr lang="zh-CN" altLang="en-US" sz="1800" dirty="0">
                <a:solidFill>
                  <a:schemeClr val="tx1">
                    <a:lumMod val="85000"/>
                    <a:lumOff val="15000"/>
                  </a:schemeClr>
                </a:solidFill>
                <a:latin typeface="Helvetica" panose="020B0604020202020204" pitchFamily="34" charset="0"/>
                <a:ea typeface="微软雅黑" panose="020B0503020204020204" pitchFamily="34" charset="-122"/>
              </a:rPr>
              <a:t>“</a:t>
            </a:r>
            <a:r>
              <a:rPr lang="zh-CN" altLang="en-US" sz="1800" b="1" dirty="0">
                <a:solidFill>
                  <a:srgbClr val="C00000"/>
                </a:solidFill>
                <a:latin typeface="Helvetica" panose="020B0604020202020204" pitchFamily="34" charset="0"/>
                <a:ea typeface="微软雅黑" panose="020B0503020204020204" pitchFamily="34" charset="-122"/>
              </a:rPr>
              <a:t>小康不小康，关键看老乡。</a:t>
            </a:r>
            <a:r>
              <a:rPr lang="zh-CN" altLang="en-US" sz="1800" dirty="0">
                <a:solidFill>
                  <a:schemeClr val="tx1">
                    <a:lumMod val="85000"/>
                    <a:lumOff val="15000"/>
                  </a:schemeClr>
                </a:solidFill>
                <a:latin typeface="Helvetica" panose="020B0604020202020204" pitchFamily="34" charset="0"/>
                <a:ea typeface="微软雅黑" panose="020B0503020204020204" pitchFamily="34" charset="-122"/>
              </a:rPr>
              <a:t> ”加大统筹城乡发展、统筹区域发展的力度，推进城乡发展一体化，把努力缩小城乡区域发展差距作为全面建成小康社会的一项重要任务。</a:t>
            </a:r>
          </a:p>
        </p:txBody>
      </p:sp>
      <p:grpSp>
        <p:nvGrpSpPr>
          <p:cNvPr id="4" name="组合 3">
            <a:extLst>
              <a:ext uri="{FF2B5EF4-FFF2-40B4-BE49-F238E27FC236}">
                <a16:creationId xmlns="" xmlns:a16="http://schemas.microsoft.com/office/drawing/2014/main" id="{C2C12544-EA76-4C94-BD63-8F69CCA750F8}"/>
              </a:ext>
            </a:extLst>
          </p:cNvPr>
          <p:cNvGrpSpPr/>
          <p:nvPr/>
        </p:nvGrpSpPr>
        <p:grpSpPr>
          <a:xfrm>
            <a:off x="2711624" y="1329111"/>
            <a:ext cx="6768752" cy="3324025"/>
            <a:chOff x="766762" y="915949"/>
            <a:chExt cx="5329238" cy="3575428"/>
          </a:xfrm>
        </p:grpSpPr>
        <p:sp>
          <p:nvSpPr>
            <p:cNvPr id="10" name="矩形 9">
              <a:extLst>
                <a:ext uri="{FF2B5EF4-FFF2-40B4-BE49-F238E27FC236}">
                  <a16:creationId xmlns="" xmlns:a16="http://schemas.microsoft.com/office/drawing/2014/main" id="{1D3F1C79-CB0B-49E7-9468-CDC283DFADEE}"/>
                </a:ext>
              </a:extLst>
            </p:cNvPr>
            <p:cNvSpPr/>
            <p:nvPr/>
          </p:nvSpPr>
          <p:spPr>
            <a:xfrm>
              <a:off x="766762" y="915949"/>
              <a:ext cx="5329238" cy="3575428"/>
            </a:xfrm>
            <a:prstGeom prst="rect">
              <a:avLst/>
            </a:prstGeom>
            <a:solidFill>
              <a:srgbClr val="FFFFFF"/>
            </a:solidFill>
            <a:ln w="0" cap="flat" cmpd="sng" algn="ctr">
              <a:noFill/>
              <a:prstDash val="solid"/>
              <a:miter lim="800000"/>
            </a:ln>
            <a:effectLst>
              <a:outerShdw blurRad="190500" sx="102000" sy="102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a:solidFill>
                  <a:prstClr val="white"/>
                </a:solidFill>
                <a:latin typeface="等线" panose="020F0502020204030204"/>
                <a:ea typeface="等线" panose="02010600030101010101" pitchFamily="2" charset="-122"/>
              </a:endParaRPr>
            </a:p>
          </p:txBody>
        </p:sp>
        <p:graphicFrame>
          <p:nvGraphicFramePr>
            <p:cNvPr id="9" name="图表 8">
              <a:extLst>
                <a:ext uri="{FF2B5EF4-FFF2-40B4-BE49-F238E27FC236}">
                  <a16:creationId xmlns="" xmlns:a16="http://schemas.microsoft.com/office/drawing/2014/main" id="{51458A28-BCF6-4DD3-B21A-3720D1FE8D34}"/>
                </a:ext>
              </a:extLst>
            </p:cNvPr>
            <p:cNvGraphicFramePr/>
            <p:nvPr>
              <p:extLst/>
            </p:nvPr>
          </p:nvGraphicFramePr>
          <p:xfrm>
            <a:off x="965523" y="1529556"/>
            <a:ext cx="4981410" cy="2839259"/>
          </p:xfrm>
          <a:graphic>
            <a:graphicData uri="http://schemas.openxmlformats.org/drawingml/2006/chart">
              <c:chart xmlns:c="http://schemas.openxmlformats.org/drawingml/2006/chart" xmlns:r="http://schemas.openxmlformats.org/officeDocument/2006/relationships" r:id="rId2"/>
            </a:graphicData>
          </a:graphic>
        </p:graphicFrame>
        <p:sp>
          <p:nvSpPr>
            <p:cNvPr id="13" name="文本框 12">
              <a:extLst>
                <a:ext uri="{FF2B5EF4-FFF2-40B4-BE49-F238E27FC236}">
                  <a16:creationId xmlns="" xmlns:a16="http://schemas.microsoft.com/office/drawing/2014/main" id="{EF2C9C17-D770-4A9E-B130-2775861B1FC2}"/>
                </a:ext>
              </a:extLst>
            </p:cNvPr>
            <p:cNvSpPr txBox="1"/>
            <p:nvPr/>
          </p:nvSpPr>
          <p:spPr>
            <a:xfrm>
              <a:off x="978496" y="1111437"/>
              <a:ext cx="4981410" cy="331055"/>
            </a:xfrm>
            <a:prstGeom prst="rect">
              <a:avLst/>
            </a:prstGeom>
            <a:noFill/>
          </p:spPr>
          <p:txBody>
            <a:bodyPr wrap="square" rtlCol="0">
              <a:spAutoFit/>
            </a:bodyPr>
            <a:lstStyle/>
            <a:p>
              <a:pPr algn="ctr"/>
              <a:r>
                <a:rPr lang="en-US" altLang="zh-CN" sz="1400">
                  <a:solidFill>
                    <a:schemeClr val="tx1">
                      <a:lumMod val="85000"/>
                      <a:lumOff val="15000"/>
                    </a:schemeClr>
                  </a:solidFill>
                  <a:latin typeface="微软雅黑" panose="020B0503020204020204" pitchFamily="34" charset="-122"/>
                  <a:ea typeface="微软雅黑" panose="020B0503020204020204" pitchFamily="34" charset="-122"/>
                </a:rPr>
                <a:t>2013 — </a:t>
              </a: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2017</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年城镇居民和农村人均消费支出情况</a:t>
              </a:r>
            </a:p>
          </p:txBody>
        </p:sp>
      </p:grpSp>
      <p:sp>
        <p:nvSpPr>
          <p:cNvPr id="11" name="矩形 10">
            <a:extLst>
              <a:ext uri="{FF2B5EF4-FFF2-40B4-BE49-F238E27FC236}">
                <a16:creationId xmlns="" xmlns:a16="http://schemas.microsoft.com/office/drawing/2014/main" id="{DF5D6327-EDBA-4C70-A855-293327B99E11}"/>
              </a:ext>
            </a:extLst>
          </p:cNvPr>
          <p:cNvSpPr/>
          <p:nvPr/>
        </p:nvSpPr>
        <p:spPr>
          <a:xfrm>
            <a:off x="3260185" y="549275"/>
            <a:ext cx="5725691" cy="581057"/>
          </a:xfrm>
          <a:prstGeom prst="rect">
            <a:avLst/>
          </a:prstGeom>
        </p:spPr>
        <p:txBody>
          <a:bodyPr wrap="none">
            <a:spAutoFit/>
          </a:bodyPr>
          <a:lstStyle/>
          <a:p>
            <a:pPr marL="0" indent="0" algn="ctr" eaLnBrk="1" hangingPunct="1">
              <a:lnSpc>
                <a:spcPct val="150000"/>
              </a:lnSpc>
            </a:pPr>
            <a:r>
              <a:rPr lang="en-US" altLang="zh-CN" sz="2400" b="1" dirty="0">
                <a:solidFill>
                  <a:schemeClr val="tx1">
                    <a:lumMod val="85000"/>
                    <a:lumOff val="15000"/>
                  </a:schemeClr>
                </a:solidFill>
                <a:latin typeface="微软雅黑" panose="020B0503020204020204" pitchFamily="34" charset="-122"/>
                <a:ea typeface="微软雅黑" panose="020B0503020204020204" pitchFamily="34" charset="-122"/>
              </a:rPr>
              <a:t>3. </a:t>
            </a: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全面小康，覆盖的区域要全面</a:t>
            </a:r>
          </a:p>
        </p:txBody>
      </p:sp>
    </p:spTree>
    <p:extLst>
      <p:ext uri="{BB962C8B-B14F-4D97-AF65-F5344CB8AC3E}">
        <p14:creationId xmlns:p14="http://schemas.microsoft.com/office/powerpoint/2010/main" val="1104545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95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950"/>
                            </p:stCondLst>
                            <p:childTnLst>
                              <p:par>
                                <p:cTn id="15" presetID="10" presetClass="entr" presetSubtype="0" fill="hold" grpId="0" nodeType="afterEffect">
                                  <p:stCondLst>
                                    <p:cond delay="0"/>
                                  </p:stCondLst>
                                  <p:iterate type="wd">
                                    <p:tmPct val="10000"/>
                                  </p:iterate>
                                  <p:childTnLst>
                                    <p:set>
                                      <p:cBhvr>
                                        <p:cTn id="16" dur="1" fill="hold">
                                          <p:stCondLst>
                                            <p:cond delay="0"/>
                                          </p:stCondLst>
                                        </p:cTn>
                                        <p:tgtEl>
                                          <p:spTgt spid="70667"/>
                                        </p:tgtEl>
                                        <p:attrNameLst>
                                          <p:attrName>style.visibility</p:attrName>
                                        </p:attrNameLst>
                                      </p:cBhvr>
                                      <p:to>
                                        <p:strVal val="visible"/>
                                      </p:to>
                                    </p:set>
                                    <p:animEffect transition="in" filter="fade">
                                      <p:cBhvr>
                                        <p:cTn id="17" dur="500"/>
                                        <p:tgtEl>
                                          <p:spTgt spid="70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7"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a:spLocks noChangeArrowheads="1"/>
          </p:cNvSpPr>
          <p:nvPr/>
        </p:nvSpPr>
        <p:spPr bwMode="auto">
          <a:xfrm>
            <a:off x="6456040" y="692696"/>
            <a:ext cx="4896544" cy="5022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330" indent="916305"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530" indent="916305"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730" indent="916305"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930" indent="916305"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lvl="0" algn="just" eaLnBrk="1" hangingPunct="1">
              <a:lnSpc>
                <a:spcPct val="150000"/>
              </a:lnSpc>
              <a:defRPr/>
            </a:pPr>
            <a:r>
              <a:rPr lang="zh-CN" altLang="zh-CN"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改革开放之后，我们党对我国社会主义现代化建设作出战略安排，提出“三步走”战略目标。解决人民温饱问题、人民生活总体上达到小康水平这两个目标已提前实现。在这个基础上，我们党提出，到建党一百年时建成经济更加发展、民主更加健全、科教更加进步、文化更加繁荣、社会更加和谐、人民生活更加殷实的小康社会，然后再奋斗三十年，到新中国成立一百年时，基本实现现代化，把我国建成社会主义现代化国家。</a:t>
            </a:r>
            <a:endParaRPr lang="en-US" altLang="zh-CN"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lvl="0" algn="r" eaLnBrk="1" hangingPunct="1">
              <a:lnSpc>
                <a:spcPct val="120000"/>
              </a:lnSpc>
              <a:defRPr/>
            </a:pPr>
            <a:endParaRPr lang="en-US" altLang="zh-CN" sz="1200" dirty="0">
              <a:solidFill>
                <a:prstClr val="white"/>
              </a:solidFill>
              <a:latin typeface="微软雅黑" panose="020B0503020204020204" pitchFamily="34" charset="-122"/>
              <a:ea typeface="微软雅黑" panose="020B0503020204020204" pitchFamily="34" charset="-122"/>
            </a:endParaRPr>
          </a:p>
          <a:p>
            <a:pPr algn="r">
              <a:lnSpc>
                <a:spcPct val="120000"/>
              </a:lnSpc>
            </a:pPr>
            <a:r>
              <a:rPr lang="en-US" altLang="zh-CN" sz="1200" dirty="0">
                <a:solidFill>
                  <a:prstClr val="white"/>
                </a:solidFill>
                <a:latin typeface="微软雅黑" panose="020B0503020204020204" pitchFamily="34" charset="-122"/>
                <a:ea typeface="微软雅黑" panose="020B0503020204020204" pitchFamily="34" charset="-122"/>
              </a:rPr>
              <a:t>——</a:t>
            </a:r>
            <a:r>
              <a:rPr lang="en-US" altLang="zh-CN" sz="1200" dirty="0">
                <a:solidFill>
                  <a:schemeClr val="bg1"/>
                </a:solidFill>
                <a:latin typeface="微软雅黑" panose="020B0503020204020204" pitchFamily="34" charset="-122"/>
                <a:ea typeface="微软雅黑" panose="020B0503020204020204" pitchFamily="34" charset="-122"/>
              </a:rPr>
              <a:t>2017</a:t>
            </a:r>
            <a:r>
              <a:rPr lang="zh-CN" altLang="zh-CN" sz="1200" dirty="0">
                <a:solidFill>
                  <a:schemeClr val="bg1"/>
                </a:solidFill>
                <a:latin typeface="微软雅黑" panose="020B0503020204020204" pitchFamily="34" charset="-122"/>
                <a:ea typeface="微软雅黑" panose="020B0503020204020204" pitchFamily="34" charset="-122"/>
              </a:rPr>
              <a:t>年</a:t>
            </a:r>
            <a:r>
              <a:rPr lang="en-US" altLang="zh-CN" sz="1200" dirty="0">
                <a:solidFill>
                  <a:schemeClr val="bg1"/>
                </a:solidFill>
                <a:latin typeface="微软雅黑" panose="020B0503020204020204" pitchFamily="34" charset="-122"/>
                <a:ea typeface="微软雅黑" panose="020B0503020204020204" pitchFamily="34" charset="-122"/>
              </a:rPr>
              <a:t>10</a:t>
            </a:r>
            <a:r>
              <a:rPr lang="zh-CN" altLang="zh-CN" sz="1200" dirty="0">
                <a:solidFill>
                  <a:schemeClr val="bg1"/>
                </a:solidFill>
                <a:latin typeface="微软雅黑" panose="020B0503020204020204" pitchFamily="34" charset="-122"/>
                <a:ea typeface="微软雅黑" panose="020B0503020204020204" pitchFamily="34" charset="-122"/>
              </a:rPr>
              <a:t>月</a:t>
            </a:r>
            <a:r>
              <a:rPr lang="en-US" altLang="zh-CN" sz="1200" dirty="0">
                <a:solidFill>
                  <a:schemeClr val="bg1"/>
                </a:solidFill>
                <a:latin typeface="微软雅黑" panose="020B0503020204020204" pitchFamily="34" charset="-122"/>
                <a:ea typeface="微软雅黑" panose="020B0503020204020204" pitchFamily="34" charset="-122"/>
              </a:rPr>
              <a:t>18</a:t>
            </a:r>
            <a:r>
              <a:rPr lang="zh-CN" altLang="zh-CN" sz="1200" dirty="0">
                <a:solidFill>
                  <a:schemeClr val="bg1"/>
                </a:solidFill>
                <a:latin typeface="微软雅黑" panose="020B0503020204020204" pitchFamily="34" charset="-122"/>
                <a:ea typeface="微软雅黑" panose="020B0503020204020204" pitchFamily="34" charset="-122"/>
              </a:rPr>
              <a:t>日，习近平在中国共产党</a:t>
            </a:r>
            <a:endParaRPr lang="en-US" altLang="zh-CN" sz="1200" dirty="0">
              <a:solidFill>
                <a:schemeClr val="bg1"/>
              </a:solidFill>
              <a:latin typeface="微软雅黑" panose="020B0503020204020204" pitchFamily="34" charset="-122"/>
              <a:ea typeface="微软雅黑" panose="020B0503020204020204" pitchFamily="34" charset="-122"/>
            </a:endParaRPr>
          </a:p>
          <a:p>
            <a:pPr algn="r">
              <a:lnSpc>
                <a:spcPct val="120000"/>
              </a:lnSpc>
            </a:pPr>
            <a:r>
              <a:rPr lang="zh-CN" altLang="zh-CN" sz="1200" dirty="0">
                <a:solidFill>
                  <a:schemeClr val="bg1"/>
                </a:solidFill>
                <a:latin typeface="微软雅黑" panose="020B0503020204020204" pitchFamily="34" charset="-122"/>
                <a:ea typeface="微软雅黑" panose="020B0503020204020204" pitchFamily="34" charset="-122"/>
              </a:rPr>
              <a:t>第十九次全国代表大会上的报告</a:t>
            </a:r>
          </a:p>
        </p:txBody>
      </p:sp>
      <p:pic>
        <p:nvPicPr>
          <p:cNvPr id="5" name="图片 4">
            <a:extLst>
              <a:ext uri="{FF2B5EF4-FFF2-40B4-BE49-F238E27FC236}">
                <a16:creationId xmlns="" xmlns:a16="http://schemas.microsoft.com/office/drawing/2014/main" id="{B6C0E496-1D64-446D-B47E-7AC60995F3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2" y="1861861"/>
            <a:ext cx="6081420" cy="5011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形 7">
            <a:extLst>
              <a:ext uri="{FF2B5EF4-FFF2-40B4-BE49-F238E27FC236}">
                <a16:creationId xmlns="" xmlns:a16="http://schemas.microsoft.com/office/drawing/2014/main" id="{01A9D771-8327-450B-8B4B-5C750CF65BB4}"/>
              </a:ext>
            </a:extLst>
          </p:cNvPr>
          <p:cNvPicPr>
            <a:picLocks noChangeAspect="1"/>
          </p:cNvPicPr>
          <p:nvPr/>
        </p:nvPicPr>
        <p:blipFill>
          <a:blip r:embed="rId5">
            <a:extLst/>
          </a:blip>
          <a:stretch>
            <a:fillRect/>
          </a:stretch>
        </p:blipFill>
        <p:spPr>
          <a:xfrm>
            <a:off x="5527859" y="3228723"/>
            <a:ext cx="576263" cy="576263"/>
          </a:xfrm>
          <a:prstGeom prst="rect">
            <a:avLst/>
          </a:prstGeom>
        </p:spPr>
      </p:pic>
      <p:pic>
        <p:nvPicPr>
          <p:cNvPr id="2" name="11讲降噪">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1344" y="-819472"/>
            <a:ext cx="609600" cy="6096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26" presetClass="emph" presetSubtype="0" repeatCount="indefinite" fill="hold" nodeType="withEffect">
                                  <p:stCondLst>
                                    <p:cond delay="0"/>
                                  </p:stCondLst>
                                  <p:childTnLst>
                                    <p:animEffect transition="out" filter="fade">
                                      <p:cBhvr>
                                        <p:cTn id="17" dur="1000" tmFilter="0, 0; .2, .5; .8, .5; 1, 0"/>
                                        <p:tgtEl>
                                          <p:spTgt spid="4"/>
                                        </p:tgtEl>
                                      </p:cBhvr>
                                    </p:animEffect>
                                    <p:animScale>
                                      <p:cBhvr>
                                        <p:cTn id="18" dur="50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74408" fill="hold"/>
                                        <p:tgtEl>
                                          <p:spTgt spid="2"/>
                                        </p:tgtEl>
                                      </p:cBhvr>
                                    </p:cmd>
                                  </p:childTnLst>
                                </p:cTn>
                              </p:par>
                            </p:childTnLst>
                          </p:cTn>
                        </p:par>
                      </p:childTnLst>
                    </p:cTn>
                  </p:par>
                </p:childTnLst>
              </p:cTn>
              <p:nextCondLst>
                <p:cond evt="onClick" delay="0">
                  <p:tgtEl>
                    <p:spTgt spid="4"/>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111C4D7C-C368-4C29-B57D-A7DDA15252CE}"/>
              </a:ext>
            </a:extLst>
          </p:cNvPr>
          <p:cNvPicPr>
            <a:picLocks noChangeAspect="1"/>
          </p:cNvPicPr>
          <p:nvPr/>
        </p:nvPicPr>
        <p:blipFill rotWithShape="1">
          <a:blip r:embed="rId3">
            <a:extLst>
              <a:ext uri="{28A0092B-C50C-407E-A947-70E740481C1C}">
                <a14:useLocalDpi xmlns:a14="http://schemas.microsoft.com/office/drawing/2010/main" val="0"/>
              </a:ext>
            </a:extLst>
          </a:blip>
          <a:srcRect t="5613" b="9006"/>
          <a:stretch/>
        </p:blipFill>
        <p:spPr>
          <a:xfrm>
            <a:off x="0" y="-27384"/>
            <a:ext cx="12191999" cy="6912768"/>
          </a:xfrm>
          <a:prstGeom prst="rect">
            <a:avLst/>
          </a:prstGeom>
        </p:spPr>
      </p:pic>
      <p:sp>
        <p:nvSpPr>
          <p:cNvPr id="8" name="PA-矩形 7">
            <a:extLst>
              <a:ext uri="{FF2B5EF4-FFF2-40B4-BE49-F238E27FC236}">
                <a16:creationId xmlns="" xmlns:a16="http://schemas.microsoft.com/office/drawing/2014/main" id="{29D98E23-95FE-4056-B35E-FD82515F0125}"/>
              </a:ext>
            </a:extLst>
          </p:cNvPr>
          <p:cNvSpPr/>
          <p:nvPr>
            <p:custDataLst>
              <p:tags r:id="rId1"/>
            </p:custDataLst>
          </p:nvPr>
        </p:nvSpPr>
        <p:spPr>
          <a:xfrm>
            <a:off x="0" y="0"/>
            <a:ext cx="12192000" cy="6885384"/>
          </a:xfrm>
          <a:prstGeom prst="rect">
            <a:avLst/>
          </a:prstGeom>
          <a:solidFill>
            <a:schemeClr val="tx1">
              <a:lumMod val="65000"/>
              <a:lumOff val="35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70667" name="矩形 116"/>
          <p:cNvSpPr>
            <a:spLocks noChangeArrowheads="1"/>
          </p:cNvSpPr>
          <p:nvPr/>
        </p:nvSpPr>
        <p:spPr bwMode="auto">
          <a:xfrm>
            <a:off x="1559495" y="1622698"/>
            <a:ext cx="2952329" cy="346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indent="0" algn="just" eaLnBrk="1" hangingPunct="1">
              <a:lnSpc>
                <a:spcPct val="150000"/>
              </a:lnSpc>
              <a:spcBef>
                <a:spcPct val="0"/>
              </a:spcBef>
              <a:buNone/>
            </a:pPr>
            <a:r>
              <a:rPr lang="zh-CN" altLang="en-US" sz="2200" b="1" dirty="0">
                <a:solidFill>
                  <a:schemeClr val="bg1"/>
                </a:solidFill>
                <a:effectLst>
                  <a:outerShdw blurRad="38100" dist="38100" dir="2700000" algn="tl">
                    <a:srgbClr val="000000">
                      <a:alpha val="43137"/>
                    </a:srgbClr>
                  </a:outerShdw>
                </a:effectLst>
                <a:latin typeface="Helvetica" panose="020B0604020202020204" pitchFamily="34" charset="0"/>
                <a:ea typeface="微软雅黑" panose="020B0503020204020204" pitchFamily="34" charset="-122"/>
              </a:rPr>
              <a:t>全面建成小康社会要实事求是、因地制宜</a:t>
            </a:r>
            <a:endParaRPr lang="en-US" altLang="zh-CN" sz="2200" b="1" dirty="0">
              <a:solidFill>
                <a:schemeClr val="bg1"/>
              </a:solidFill>
              <a:effectLst>
                <a:outerShdw blurRad="38100" dist="38100" dir="2700000" algn="tl">
                  <a:srgbClr val="000000">
                    <a:alpha val="43137"/>
                  </a:srgbClr>
                </a:outerShdw>
              </a:effectLst>
              <a:latin typeface="Helvetica" panose="020B0604020202020204" pitchFamily="34" charset="0"/>
              <a:ea typeface="微软雅黑" panose="020B0503020204020204" pitchFamily="34" charset="-122"/>
            </a:endParaRPr>
          </a:p>
          <a:p>
            <a:pPr algn="just" eaLnBrk="1" hangingPunct="1">
              <a:lnSpc>
                <a:spcPct val="150000"/>
              </a:lnSpc>
              <a:spcBef>
                <a:spcPct val="0"/>
              </a:spcBef>
              <a:buNone/>
            </a:pPr>
            <a:endParaRPr lang="zh-CN" altLang="en-US" sz="2200" b="1" dirty="0">
              <a:solidFill>
                <a:schemeClr val="bg1"/>
              </a:solidFill>
              <a:effectLst>
                <a:outerShdw blurRad="38100" dist="38100" dir="2700000" algn="tl">
                  <a:srgbClr val="000000">
                    <a:alpha val="43137"/>
                  </a:srgbClr>
                </a:outerShdw>
              </a:effectLst>
              <a:latin typeface="Helvetica" panose="020B0604020202020204" pitchFamily="34" charset="0"/>
              <a:ea typeface="微软雅黑" panose="020B0503020204020204" pitchFamily="34" charset="-122"/>
            </a:endParaRPr>
          </a:p>
          <a:p>
            <a:pPr algn="just" eaLnBrk="1" hangingPunct="1">
              <a:lnSpc>
                <a:spcPct val="150000"/>
              </a:lnSpc>
              <a:spcBef>
                <a:spcPct val="0"/>
              </a:spcBef>
              <a:buNone/>
            </a:pPr>
            <a:r>
              <a:rPr lang="zh-CN" altLang="en-US" sz="2000" dirty="0">
                <a:solidFill>
                  <a:schemeClr val="bg1"/>
                </a:solidFill>
                <a:latin typeface="Helvetica" panose="020B0604020202020204" pitchFamily="34" charset="0"/>
                <a:ea typeface="微软雅黑" panose="020B0503020204020204" pitchFamily="34" charset="-122"/>
              </a:rPr>
              <a:t>我国幅员辽阔，各地发展差距较大，生产力发展水平层次多，不可能是“同一水平小康”。</a:t>
            </a:r>
          </a:p>
        </p:txBody>
      </p:sp>
      <p:cxnSp>
        <p:nvCxnSpPr>
          <p:cNvPr id="4" name="直接连接符 3">
            <a:extLst>
              <a:ext uri="{FF2B5EF4-FFF2-40B4-BE49-F238E27FC236}">
                <a16:creationId xmlns="" xmlns:a16="http://schemas.microsoft.com/office/drawing/2014/main" id="{A10E9EA0-12FF-4832-B221-12C33CE71D0D}"/>
              </a:ext>
            </a:extLst>
          </p:cNvPr>
          <p:cNvCxnSpPr/>
          <p:nvPr/>
        </p:nvCxnSpPr>
        <p:spPr>
          <a:xfrm>
            <a:off x="1271464" y="1628800"/>
            <a:ext cx="0" cy="343966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7" name="组合 6"/>
          <p:cNvGrpSpPr/>
          <p:nvPr/>
        </p:nvGrpSpPr>
        <p:grpSpPr>
          <a:xfrm>
            <a:off x="5591944" y="1069457"/>
            <a:ext cx="5598623" cy="4287035"/>
            <a:chOff x="5591944" y="1069457"/>
            <a:chExt cx="5598623" cy="4287035"/>
          </a:xfrm>
        </p:grpSpPr>
        <p:grpSp>
          <p:nvGrpSpPr>
            <p:cNvPr id="5" name="组合 4">
              <a:extLst>
                <a:ext uri="{FF2B5EF4-FFF2-40B4-BE49-F238E27FC236}">
                  <a16:creationId xmlns="" xmlns:a16="http://schemas.microsoft.com/office/drawing/2014/main" id="{E795EA83-4B08-46F0-820E-D65FCAC233EB}"/>
                </a:ext>
              </a:extLst>
            </p:cNvPr>
            <p:cNvGrpSpPr/>
            <p:nvPr/>
          </p:nvGrpSpPr>
          <p:grpSpPr>
            <a:xfrm>
              <a:off x="5591944" y="1069457"/>
              <a:ext cx="5328592" cy="4287035"/>
              <a:chOff x="5519936" y="798149"/>
              <a:chExt cx="5328592" cy="4287035"/>
            </a:xfrm>
          </p:grpSpPr>
          <p:sp>
            <p:nvSpPr>
              <p:cNvPr id="10" name="矩形 9">
                <a:extLst>
                  <a:ext uri="{FF2B5EF4-FFF2-40B4-BE49-F238E27FC236}">
                    <a16:creationId xmlns="" xmlns:a16="http://schemas.microsoft.com/office/drawing/2014/main" id="{AAA17177-23EF-4EA6-87A9-F9ABDD57FAFA}"/>
                  </a:ext>
                </a:extLst>
              </p:cNvPr>
              <p:cNvSpPr/>
              <p:nvPr/>
            </p:nvSpPr>
            <p:spPr>
              <a:xfrm>
                <a:off x="5519936" y="798149"/>
                <a:ext cx="5328592" cy="4287035"/>
              </a:xfrm>
              <a:prstGeom prst="rect">
                <a:avLst/>
              </a:prstGeom>
              <a:solidFill>
                <a:srgbClr val="FFFFFF"/>
              </a:solidFill>
              <a:ln w="0" cap="flat" cmpd="sng" algn="ctr">
                <a:noFill/>
                <a:prstDash val="solid"/>
                <a:miter lim="800000"/>
              </a:ln>
              <a:effectLst>
                <a:outerShdw blurRad="190500" sx="102000" sy="102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a:solidFill>
                    <a:prstClr val="white"/>
                  </a:solidFill>
                  <a:latin typeface="等线" panose="020F0502020204030204"/>
                  <a:ea typeface="等线" panose="02010600030101010101" pitchFamily="2" charset="-122"/>
                </a:endParaRPr>
              </a:p>
            </p:txBody>
          </p:sp>
          <p:graphicFrame>
            <p:nvGraphicFramePr>
              <p:cNvPr id="9" name="图表 8">
                <a:extLst>
                  <a:ext uri="{FF2B5EF4-FFF2-40B4-BE49-F238E27FC236}">
                    <a16:creationId xmlns="" xmlns:a16="http://schemas.microsoft.com/office/drawing/2014/main" id="{D91EC196-9056-4754-8941-3DAF1AD4DAF8}"/>
                  </a:ext>
                </a:extLst>
              </p:cNvPr>
              <p:cNvGraphicFramePr/>
              <p:nvPr>
                <p:extLst>
                  <p:ext uri="{D42A27DB-BD31-4B8C-83A1-F6EECF244321}">
                    <p14:modId xmlns:p14="http://schemas.microsoft.com/office/powerpoint/2010/main" val="1896124900"/>
                  </p:ext>
                </p:extLst>
              </p:nvPr>
            </p:nvGraphicFramePr>
            <p:xfrm>
              <a:off x="5693389" y="1586860"/>
              <a:ext cx="5011123" cy="3290587"/>
            </p:xfrm>
            <a:graphic>
              <a:graphicData uri="http://schemas.openxmlformats.org/drawingml/2006/chart">
                <c:chart xmlns:c="http://schemas.openxmlformats.org/drawingml/2006/chart" xmlns:r="http://schemas.openxmlformats.org/officeDocument/2006/relationships" r:id="rId4"/>
              </a:graphicData>
            </a:graphic>
          </p:graphicFrame>
          <p:sp>
            <p:nvSpPr>
              <p:cNvPr id="11" name="矩形 10">
                <a:extLst>
                  <a:ext uri="{FF2B5EF4-FFF2-40B4-BE49-F238E27FC236}">
                    <a16:creationId xmlns="" xmlns:a16="http://schemas.microsoft.com/office/drawing/2014/main" id="{D35C9208-478D-4817-8995-37B67CE2A098}"/>
                  </a:ext>
                </a:extLst>
              </p:cNvPr>
              <p:cNvSpPr/>
              <p:nvPr/>
            </p:nvSpPr>
            <p:spPr>
              <a:xfrm>
                <a:off x="6888088" y="1119808"/>
                <a:ext cx="3168352" cy="400110"/>
              </a:xfrm>
              <a:prstGeom prst="rect">
                <a:avLst/>
              </a:prstGeom>
            </p:spPr>
            <p:txBody>
              <a:bodyPr wrap="square">
                <a:spAutoFit/>
              </a:bodyPr>
              <a:lstStyle/>
              <a:p>
                <a:r>
                  <a:rPr lang="en-US" altLang="zh-CN" sz="2000" dirty="0">
                    <a:latin typeface="微软雅黑" panose="020B0503020204020204" pitchFamily="34" charset="-122"/>
                    <a:ea typeface="微软雅黑" panose="020B0503020204020204" pitchFamily="34" charset="-122"/>
                  </a:rPr>
                  <a:t>2016</a:t>
                </a:r>
                <a:r>
                  <a:rPr lang="zh-CN" altLang="en-US" sz="2000" dirty="0">
                    <a:latin typeface="微软雅黑" panose="020B0503020204020204" pitchFamily="34" charset="-122"/>
                    <a:ea typeface="微软雅黑" panose="020B0503020204020204" pitchFamily="34" charset="-122"/>
                  </a:rPr>
                  <a:t>年居民消费水平</a:t>
                </a:r>
              </a:p>
            </p:txBody>
          </p:sp>
        </p:grpSp>
        <p:sp>
          <p:nvSpPr>
            <p:cNvPr id="15" name="矩形 116"/>
            <p:cNvSpPr>
              <a:spLocks noChangeArrowheads="1"/>
            </p:cNvSpPr>
            <p:nvPr/>
          </p:nvSpPr>
          <p:spPr bwMode="auto">
            <a:xfrm>
              <a:off x="9858417" y="1710429"/>
              <a:ext cx="13321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indent="0" algn="just" eaLnBrk="1" hangingPunct="1">
                <a:lnSpc>
                  <a:spcPct val="150000"/>
                </a:lnSpc>
                <a:spcBef>
                  <a:spcPct val="0"/>
                </a:spcBef>
                <a:buNone/>
              </a:pPr>
              <a:r>
                <a:rPr lang="zh-CN" altLang="en-US" sz="1200" dirty="0">
                  <a:solidFill>
                    <a:schemeClr val="tx1">
                      <a:lumMod val="85000"/>
                      <a:lumOff val="15000"/>
                    </a:schemeClr>
                  </a:solidFill>
                  <a:latin typeface="Helvetica" panose="020B0604020202020204" pitchFamily="34" charset="0"/>
                  <a:ea typeface="微软雅黑" panose="020B0503020204020204" pitchFamily="34" charset="-122"/>
                </a:rPr>
                <a:t>单位：元</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70667"/>
                                        </p:tgtEl>
                                        <p:attrNameLst>
                                          <p:attrName>style.visibility</p:attrName>
                                        </p:attrNameLst>
                                      </p:cBhvr>
                                      <p:to>
                                        <p:strVal val="visible"/>
                                      </p:to>
                                    </p:set>
                                    <p:animEffect transition="in" filter="fade">
                                      <p:cBhvr>
                                        <p:cTn id="7" dur="500"/>
                                        <p:tgtEl>
                                          <p:spTgt spid="70667"/>
                                        </p:tgtEl>
                                      </p:cBhvr>
                                    </p:animEffect>
                                  </p:childTnLst>
                                </p:cTn>
                              </p:par>
                            </p:childTnLst>
                          </p:cTn>
                        </p:par>
                        <p:par>
                          <p:cTn id="8" fill="hold">
                            <p:stCondLst>
                              <p:cond delay="195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00"/>
          <p:cNvSpPr txBox="1">
            <a:spLocks noChangeArrowheads="1"/>
          </p:cNvSpPr>
          <p:nvPr/>
        </p:nvSpPr>
        <p:spPr bwMode="auto">
          <a:xfrm>
            <a:off x="1631504" y="1916832"/>
            <a:ext cx="9353164" cy="58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defTabSz="1828800">
              <a:defRPr sz="3600">
                <a:solidFill>
                  <a:srgbClr val="000000"/>
                </a:solidFill>
                <a:latin typeface="Helvetica" panose="020B0604020202020204" pitchFamily="34" charset="0"/>
                <a:sym typeface="Helvetica" panose="020B0604020202020204" pitchFamily="34" charset="0"/>
              </a:defRPr>
            </a:lvl1pPr>
            <a:lvl2pPr defTabSz="1828800">
              <a:defRPr sz="3600">
                <a:solidFill>
                  <a:srgbClr val="000000"/>
                </a:solidFill>
                <a:latin typeface="Helvetica" panose="020B0604020202020204" pitchFamily="34" charset="0"/>
                <a:sym typeface="Helvetica" panose="020B0604020202020204" pitchFamily="34" charset="0"/>
              </a:defRPr>
            </a:lvl2pPr>
            <a:lvl3pPr defTabSz="1828800">
              <a:defRPr sz="3600">
                <a:solidFill>
                  <a:srgbClr val="000000"/>
                </a:solidFill>
                <a:latin typeface="Helvetica" panose="020B0604020202020204" pitchFamily="34" charset="0"/>
                <a:sym typeface="Helvetica" panose="020B0604020202020204" pitchFamily="34" charset="0"/>
              </a:defRPr>
            </a:lvl3pPr>
            <a:lvl4pPr defTabSz="1828800">
              <a:defRPr sz="3600">
                <a:solidFill>
                  <a:srgbClr val="000000"/>
                </a:solidFill>
                <a:latin typeface="Helvetica" panose="020B0604020202020204" pitchFamily="34" charset="0"/>
                <a:sym typeface="Helvetica" panose="020B0604020202020204" pitchFamily="34" charset="0"/>
              </a:defRPr>
            </a:lvl4pPr>
            <a:lvl5pPr defTabSz="1828800">
              <a:defRPr sz="3600">
                <a:solidFill>
                  <a:srgbClr val="000000"/>
                </a:solidFill>
                <a:latin typeface="Helvetica" panose="020B0604020202020204" pitchFamily="34" charset="0"/>
                <a:sym typeface="Helvetica" panose="020B0604020202020204" pitchFamily="34" charset="0"/>
              </a:defRPr>
            </a:lvl5pPr>
            <a:lvl6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6pPr>
            <a:lvl7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7pPr>
            <a:lvl8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8pPr>
            <a:lvl9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9pPr>
          </a:lstStyle>
          <a:p>
            <a:pPr algn="ctr" eaLnBrk="1" hangingPunct="1">
              <a:buFont typeface="Arial" panose="020B0604020202020204" pitchFamily="34" charset="0"/>
              <a:buNone/>
              <a:defRPr/>
            </a:pPr>
            <a:r>
              <a:rPr lang="zh-CN" altLang="en-US" sz="3200" b="1" dirty="0">
                <a:solidFill>
                  <a:srgbClr val="C00000"/>
                </a:solidFill>
                <a:latin typeface="微软雅黑" panose="020B0503020204020204" pitchFamily="34" charset="-122"/>
                <a:ea typeface="微软雅黑" panose="020B0503020204020204" pitchFamily="34" charset="-122"/>
              </a:rPr>
              <a:t>四、夺取决胜全面建成小康社会伟大胜利</a:t>
            </a:r>
          </a:p>
        </p:txBody>
      </p:sp>
      <p:sp>
        <p:nvSpPr>
          <p:cNvPr id="7" name="矩形 6"/>
          <p:cNvSpPr/>
          <p:nvPr/>
        </p:nvSpPr>
        <p:spPr>
          <a:xfrm>
            <a:off x="2891644" y="2836798"/>
            <a:ext cx="6408711" cy="1384290"/>
          </a:xfrm>
          <a:prstGeom prst="rect">
            <a:avLst/>
          </a:prstGeom>
        </p:spPr>
        <p:txBody>
          <a:bodyPr wrap="square">
            <a:spAutoFit/>
          </a:bodyPr>
          <a:lstStyle/>
          <a:p>
            <a:pPr algn="ctr">
              <a:lnSpc>
                <a:spcPct val="120000"/>
              </a:lnSpc>
            </a:pPr>
            <a:r>
              <a:rPr lang="zh-CN" altLang="en-US" sz="3600" b="1" dirty="0">
                <a:solidFill>
                  <a:schemeClr val="tx1">
                    <a:lumMod val="85000"/>
                    <a:lumOff val="15000"/>
                  </a:schemeClr>
                </a:solidFill>
                <a:latin typeface="华文新魏" panose="02010800040101010101" pitchFamily="2" charset="-122"/>
                <a:ea typeface="华文新魏" panose="02010800040101010101" pitchFamily="2" charset="-122"/>
                <a:sym typeface="+mn-ea"/>
              </a:rPr>
              <a:t>决胜阶段最为关键</a:t>
            </a:r>
            <a:endParaRPr lang="en-US" altLang="zh-CN" sz="3600" b="1" dirty="0">
              <a:solidFill>
                <a:schemeClr val="tx1">
                  <a:lumMod val="85000"/>
                  <a:lumOff val="15000"/>
                </a:schemeClr>
              </a:solidFill>
              <a:latin typeface="华文新魏" panose="02010800040101010101" pitchFamily="2" charset="-122"/>
              <a:ea typeface="华文新魏" panose="02010800040101010101" pitchFamily="2" charset="-122"/>
              <a:sym typeface="+mn-ea"/>
            </a:endParaRPr>
          </a:p>
          <a:p>
            <a:pPr algn="ctr">
              <a:lnSpc>
                <a:spcPct val="120000"/>
              </a:lnSpc>
            </a:pPr>
            <a:r>
              <a:rPr lang="zh-CN" altLang="en-US" sz="3600" b="1" dirty="0">
                <a:solidFill>
                  <a:schemeClr val="tx1">
                    <a:lumMod val="85000"/>
                    <a:lumOff val="15000"/>
                  </a:schemeClr>
                </a:solidFill>
                <a:latin typeface="华文新魏" panose="02010800040101010101" pitchFamily="2" charset="-122"/>
                <a:ea typeface="华文新魏" panose="02010800040101010101" pitchFamily="2" charset="-122"/>
                <a:sym typeface="+mn-ea"/>
              </a:rPr>
              <a:t>冲锋时刻愈显奋勇</a:t>
            </a:r>
            <a:endParaRPr lang="zh-CN" altLang="en-US" sz="3600" b="1" dirty="0">
              <a:solidFill>
                <a:schemeClr val="tx1">
                  <a:lumMod val="85000"/>
                  <a:lumOff val="15000"/>
                </a:schemeClr>
              </a:solidFill>
              <a:latin typeface="华文新魏" panose="02010800040101010101" pitchFamily="2" charset="-122"/>
              <a:ea typeface="华文新魏" panose="02010800040101010101" pitchFamily="2" charset="-122"/>
            </a:endParaRPr>
          </a:p>
        </p:txBody>
      </p:sp>
      <p:cxnSp>
        <p:nvCxnSpPr>
          <p:cNvPr id="6" name="直接箭头连接符 5">
            <a:extLst>
              <a:ext uri="{FF2B5EF4-FFF2-40B4-BE49-F238E27FC236}">
                <a16:creationId xmlns="" xmlns:a16="http://schemas.microsoft.com/office/drawing/2014/main" id="{0B2DD6EC-9DF3-4FA3-B87D-453F5BC059E3}"/>
              </a:ext>
            </a:extLst>
          </p:cNvPr>
          <p:cNvCxnSpPr>
            <a:cxnSpLocks/>
          </p:cNvCxnSpPr>
          <p:nvPr/>
        </p:nvCxnSpPr>
        <p:spPr>
          <a:xfrm>
            <a:off x="1055440" y="2711120"/>
            <a:ext cx="10081120" cy="0"/>
          </a:xfrm>
          <a:prstGeom prst="straightConnector1">
            <a:avLst/>
          </a:prstGeom>
          <a:ln w="12700">
            <a:solidFill>
              <a:srgbClr val="C00000"/>
            </a:solidFill>
            <a:headEnd type="diamond"/>
            <a:tailEnd type="diamon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9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par>
                          <p:cTn id="12" fill="hold">
                            <p:stCondLst>
                              <p:cond delay="14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85918"/>
            <a:ext cx="12192000" cy="6858000"/>
          </a:xfrm>
          <a:prstGeom prst="rect">
            <a:avLst/>
          </a:prstGeom>
        </p:spPr>
      </p:pic>
      <p:grpSp>
        <p:nvGrpSpPr>
          <p:cNvPr id="2" name="组合 1">
            <a:extLst>
              <a:ext uri="{FF2B5EF4-FFF2-40B4-BE49-F238E27FC236}">
                <a16:creationId xmlns="" xmlns:a16="http://schemas.microsoft.com/office/drawing/2014/main" id="{75E53092-20F9-4E6B-909C-E6CC320446E6}"/>
              </a:ext>
            </a:extLst>
          </p:cNvPr>
          <p:cNvGrpSpPr/>
          <p:nvPr/>
        </p:nvGrpSpPr>
        <p:grpSpPr>
          <a:xfrm>
            <a:off x="1703512" y="1628800"/>
            <a:ext cx="8712968" cy="3096344"/>
            <a:chOff x="1631504" y="908720"/>
            <a:chExt cx="8712968" cy="3096344"/>
          </a:xfrm>
        </p:grpSpPr>
        <p:sp>
          <p:nvSpPr>
            <p:cNvPr id="11" name="圆角矩形 10"/>
            <p:cNvSpPr/>
            <p:nvPr/>
          </p:nvSpPr>
          <p:spPr bwMode="auto">
            <a:xfrm>
              <a:off x="1631504" y="908720"/>
              <a:ext cx="8712968" cy="3096344"/>
            </a:xfrm>
            <a:prstGeom prst="roundRect">
              <a:avLst/>
            </a:prstGeom>
            <a:solidFill>
              <a:srgbClr val="FFFCD3"/>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dirty="0"/>
            </a:p>
          </p:txBody>
        </p:sp>
        <p:sp>
          <p:nvSpPr>
            <p:cNvPr id="16" name="矩形 146"/>
            <p:cNvSpPr>
              <a:spLocks noChangeArrowheads="1"/>
            </p:cNvSpPr>
            <p:nvPr/>
          </p:nvSpPr>
          <p:spPr bwMode="auto">
            <a:xfrm>
              <a:off x="3382434" y="1196752"/>
              <a:ext cx="5371946" cy="268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spcBef>
                  <a:spcPct val="0"/>
                </a:spcBef>
                <a:buNone/>
              </a:pPr>
              <a:r>
                <a:rPr lang="zh-CN" altLang="en-US" sz="2200" dirty="0">
                  <a:solidFill>
                    <a:schemeClr val="tx1">
                      <a:lumMod val="85000"/>
                      <a:lumOff val="15000"/>
                    </a:schemeClr>
                  </a:solidFill>
                  <a:latin typeface="Helvetica" panose="020B0604020202020204" pitchFamily="34" charset="0"/>
                  <a:ea typeface="微软雅黑" panose="020B0503020204020204" pitchFamily="34" charset="-122"/>
                </a:rPr>
                <a:t>  这个时跨本世纪头二十年的奋斗历程到了需要一鼓作气向终点线冲刺的历史时刻。完成这一战略任务，是我们的历史责任，也是我们的最大光荣。</a:t>
              </a:r>
              <a:endParaRPr lang="en-US" altLang="zh-CN" sz="2200" dirty="0">
                <a:solidFill>
                  <a:schemeClr val="tx1">
                    <a:lumMod val="85000"/>
                    <a:lumOff val="15000"/>
                  </a:schemeClr>
                </a:solidFill>
                <a:latin typeface="Helvetica" panose="020B0604020202020204" pitchFamily="34" charset="0"/>
                <a:ea typeface="微软雅黑" panose="020B0503020204020204" pitchFamily="34" charset="-122"/>
              </a:endParaRPr>
            </a:p>
            <a:p>
              <a:pPr algn="r" eaLnBrk="1" hangingPunct="1">
                <a:lnSpc>
                  <a:spcPct val="100000"/>
                </a:lnSpc>
                <a:spcBef>
                  <a:spcPts val="1200"/>
                </a:spcBef>
                <a:buNone/>
              </a:pP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——2015</a:t>
              </a:r>
              <a:r>
                <a:rPr lang="zh-CN" altLang="zh-CN" sz="1200" dirty="0">
                  <a:solidFill>
                    <a:schemeClr val="tx1">
                      <a:lumMod val="85000"/>
                      <a:lumOff val="15000"/>
                    </a:schemeClr>
                  </a:solidFill>
                  <a:latin typeface="微软雅黑" panose="020B0503020204020204" pitchFamily="34" charset="-122"/>
                  <a:ea typeface="微软雅黑" panose="020B0503020204020204" pitchFamily="34" charset="-122"/>
                </a:rPr>
                <a:t>年</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10</a:t>
              </a:r>
              <a:r>
                <a:rPr lang="zh-CN" altLang="zh-CN" sz="1200" dirty="0">
                  <a:solidFill>
                    <a:schemeClr val="tx1">
                      <a:lumMod val="85000"/>
                      <a:lumOff val="15000"/>
                    </a:schemeClr>
                  </a:solidFill>
                  <a:latin typeface="微软雅黑" panose="020B0503020204020204" pitchFamily="34" charset="-122"/>
                  <a:ea typeface="微软雅黑" panose="020B0503020204020204" pitchFamily="34" charset="-122"/>
                </a:rPr>
                <a:t>月</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29</a:t>
              </a:r>
              <a:r>
                <a:rPr lang="zh-CN" altLang="zh-CN" sz="1200" dirty="0">
                  <a:solidFill>
                    <a:schemeClr val="tx1">
                      <a:lumMod val="85000"/>
                      <a:lumOff val="15000"/>
                    </a:schemeClr>
                  </a:solidFill>
                  <a:latin typeface="微软雅黑" panose="020B0503020204020204" pitchFamily="34" charset="-122"/>
                  <a:ea typeface="微软雅黑" panose="020B0503020204020204" pitchFamily="34" charset="-122"/>
                </a:rPr>
                <a:t>日，习近平在党的十八届五中全会</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algn="r" eaLnBrk="1" hangingPunct="1">
                <a:lnSpc>
                  <a:spcPct val="120000"/>
                </a:lnSpc>
                <a:spcBef>
                  <a:spcPct val="0"/>
                </a:spcBef>
                <a:buNone/>
              </a:pPr>
              <a:r>
                <a:rPr lang="zh-CN" altLang="zh-CN" sz="1200" dirty="0">
                  <a:solidFill>
                    <a:schemeClr val="tx1">
                      <a:lumMod val="85000"/>
                      <a:lumOff val="15000"/>
                    </a:schemeClr>
                  </a:solidFill>
                  <a:latin typeface="微软雅黑" panose="020B0503020204020204" pitchFamily="34" charset="-122"/>
                  <a:ea typeface="微软雅黑" panose="020B0503020204020204" pitchFamily="34" charset="-122"/>
                </a:rPr>
                <a:t>第二次全体会议上的讲话</a:t>
              </a:r>
            </a:p>
          </p:txBody>
        </p:sp>
        <p:pic>
          <p:nvPicPr>
            <p:cNvPr id="20" name="图片 2">
              <a:extLst>
                <a:ext uri="{FF2B5EF4-FFF2-40B4-BE49-F238E27FC236}">
                  <a16:creationId xmlns="" xmlns:a16="http://schemas.microsoft.com/office/drawing/2014/main" id="{A1C3D6E9-18B5-4DA9-801A-97E857F885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041460" y="1268371"/>
              <a:ext cx="1259749" cy="918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22">
              <a:extLst>
                <a:ext uri="{FF2B5EF4-FFF2-40B4-BE49-F238E27FC236}">
                  <a16:creationId xmlns="" xmlns:a16="http://schemas.microsoft.com/office/drawing/2014/main" id="{B2A62A19-F826-4957-80EB-A631CD51593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61686" y="1052736"/>
              <a:ext cx="1312890" cy="1225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 xmlns:a16="http://schemas.microsoft.com/office/drawing/2014/main" id="{4AD4AFA7-5483-4083-9A2B-913E4FAEDF91}"/>
              </a:ext>
            </a:extLst>
          </p:cNvPr>
          <p:cNvGrpSpPr/>
          <p:nvPr/>
        </p:nvGrpSpPr>
        <p:grpSpPr>
          <a:xfrm>
            <a:off x="732811" y="3483738"/>
            <a:ext cx="2521725" cy="1783279"/>
            <a:chOff x="732811" y="3483738"/>
            <a:chExt cx="2521725" cy="1783279"/>
          </a:xfrm>
        </p:grpSpPr>
        <p:sp>
          <p:nvSpPr>
            <p:cNvPr id="66" name="矩形 65">
              <a:extLst>
                <a:ext uri="{FF2B5EF4-FFF2-40B4-BE49-F238E27FC236}">
                  <a16:creationId xmlns="" xmlns:a16="http://schemas.microsoft.com/office/drawing/2014/main" id="{3F5EA8C2-AD8E-4DF1-B0B9-7B46CEBB352A}"/>
                </a:ext>
              </a:extLst>
            </p:cNvPr>
            <p:cNvSpPr/>
            <p:nvPr/>
          </p:nvSpPr>
          <p:spPr>
            <a:xfrm>
              <a:off x="738438" y="3739450"/>
              <a:ext cx="2516098" cy="1527567"/>
            </a:xfrm>
            <a:prstGeom prst="rect">
              <a:avLst/>
            </a:prstGeom>
            <a:solidFill>
              <a:srgbClr val="FFFFFF"/>
            </a:solidFill>
            <a:ln w="0" cap="flat" cmpd="sng" algn="ctr">
              <a:noFill/>
              <a:prstDash val="solid"/>
              <a:miter lim="800000"/>
            </a:ln>
            <a:effectLst>
              <a:outerShdw blurRad="190500" sx="102000" sy="102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1" fontAlgn="auto" hangingPunct="1">
                <a:spcBef>
                  <a:spcPts val="0"/>
                </a:spcBef>
                <a:spcAft>
                  <a:spcPts val="0"/>
                </a:spcAft>
              </a:pPr>
              <a:endParaRPr lang="zh-CN" altLang="en-US">
                <a:solidFill>
                  <a:schemeClr val="tx1">
                    <a:lumMod val="85000"/>
                    <a:lumOff val="15000"/>
                  </a:schemeClr>
                </a:solidFill>
                <a:latin typeface="等线" panose="020F0502020204030204"/>
                <a:ea typeface="等线" panose="02010600030101010101" pitchFamily="2" charset="-122"/>
              </a:endParaRPr>
            </a:p>
          </p:txBody>
        </p:sp>
        <p:sp>
          <p:nvSpPr>
            <p:cNvPr id="8" name="内容占位符 2"/>
            <p:cNvSpPr txBox="1"/>
            <p:nvPr/>
          </p:nvSpPr>
          <p:spPr>
            <a:xfrm>
              <a:off x="1101077" y="4072242"/>
              <a:ext cx="1997159" cy="1194775"/>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panose="05000000000000000000"/>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panose="05020102010507070707"/>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panose="05000000000000000000"/>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panose="05000000000000000000"/>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panose="05020102010507070707"/>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panose="05000000000000000000"/>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lvl="0" indent="0" fontAlgn="auto">
                <a:lnSpc>
                  <a:spcPct val="150000"/>
                </a:lnSpc>
                <a:spcAft>
                  <a:spcPts val="0"/>
                </a:spcAft>
                <a:buClr>
                  <a:srgbClr val="FE8637"/>
                </a:buClr>
                <a:buNone/>
              </a:pP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防止小风险演化成大风险</a:t>
              </a:r>
            </a:p>
          </p:txBody>
        </p:sp>
        <p:sp>
          <p:nvSpPr>
            <p:cNvPr id="83" name="矩形 82">
              <a:extLst>
                <a:ext uri="{FF2B5EF4-FFF2-40B4-BE49-F238E27FC236}">
                  <a16:creationId xmlns="" xmlns:a16="http://schemas.microsoft.com/office/drawing/2014/main" id="{34EF26D4-FE88-40E2-A65E-421D74FBBA1F}"/>
                </a:ext>
              </a:extLst>
            </p:cNvPr>
            <p:cNvSpPr/>
            <p:nvPr/>
          </p:nvSpPr>
          <p:spPr>
            <a:xfrm>
              <a:off x="732811" y="3661386"/>
              <a:ext cx="2510139" cy="70512"/>
            </a:xfrm>
            <a:prstGeom prst="rect">
              <a:avLst/>
            </a:prstGeom>
            <a:solidFill>
              <a:srgbClr val="A904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sp>
          <p:nvSpPr>
            <p:cNvPr id="5" name="椭圆 4">
              <a:extLst>
                <a:ext uri="{FF2B5EF4-FFF2-40B4-BE49-F238E27FC236}">
                  <a16:creationId xmlns="" xmlns:a16="http://schemas.microsoft.com/office/drawing/2014/main" id="{EF5FA575-866F-4726-B3C5-BDF887FC4F5F}"/>
                </a:ext>
              </a:extLst>
            </p:cNvPr>
            <p:cNvSpPr/>
            <p:nvPr/>
          </p:nvSpPr>
          <p:spPr>
            <a:xfrm>
              <a:off x="1817902" y="3483738"/>
              <a:ext cx="355296" cy="355296"/>
            </a:xfrm>
            <a:prstGeom prst="ellipse">
              <a:avLst/>
            </a:prstGeom>
            <a:solidFill>
              <a:srgbClr val="A904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85000"/>
                    <a:lumOff val="15000"/>
                  </a:schemeClr>
                </a:solidFill>
              </a:endParaRPr>
            </a:p>
          </p:txBody>
        </p:sp>
      </p:grpSp>
      <p:grpSp>
        <p:nvGrpSpPr>
          <p:cNvPr id="3" name="组合 2">
            <a:extLst>
              <a:ext uri="{FF2B5EF4-FFF2-40B4-BE49-F238E27FC236}">
                <a16:creationId xmlns="" xmlns:a16="http://schemas.microsoft.com/office/drawing/2014/main" id="{CA1A24AB-F3ED-4832-9A9E-2F3FF27A5BC0}"/>
              </a:ext>
            </a:extLst>
          </p:cNvPr>
          <p:cNvGrpSpPr/>
          <p:nvPr/>
        </p:nvGrpSpPr>
        <p:grpSpPr>
          <a:xfrm>
            <a:off x="3438282" y="3500516"/>
            <a:ext cx="2527684" cy="1784623"/>
            <a:chOff x="3438282" y="3500516"/>
            <a:chExt cx="2527684" cy="1784623"/>
          </a:xfrm>
        </p:grpSpPr>
        <p:sp>
          <p:nvSpPr>
            <p:cNvPr id="68" name="矩形 67">
              <a:extLst>
                <a:ext uri="{FF2B5EF4-FFF2-40B4-BE49-F238E27FC236}">
                  <a16:creationId xmlns="" xmlns:a16="http://schemas.microsoft.com/office/drawing/2014/main" id="{0AB38121-7B69-4666-A9D0-E026ACF39E7F}"/>
                </a:ext>
              </a:extLst>
            </p:cNvPr>
            <p:cNvSpPr/>
            <p:nvPr/>
          </p:nvSpPr>
          <p:spPr>
            <a:xfrm>
              <a:off x="3449868" y="3739450"/>
              <a:ext cx="2516098" cy="1527567"/>
            </a:xfrm>
            <a:prstGeom prst="rect">
              <a:avLst/>
            </a:prstGeom>
            <a:solidFill>
              <a:srgbClr val="FFFFFF"/>
            </a:solidFill>
            <a:ln w="0" cap="flat" cmpd="sng" algn="ctr">
              <a:noFill/>
              <a:prstDash val="solid"/>
              <a:miter lim="800000"/>
            </a:ln>
            <a:effectLst>
              <a:outerShdw blurRad="190500" sx="102000" sy="102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1" fontAlgn="auto" hangingPunct="1">
                <a:spcBef>
                  <a:spcPts val="0"/>
                </a:spcBef>
                <a:spcAft>
                  <a:spcPts val="0"/>
                </a:spcAft>
              </a:pPr>
              <a:endParaRPr lang="zh-CN" altLang="en-US">
                <a:solidFill>
                  <a:schemeClr val="tx1">
                    <a:lumMod val="85000"/>
                    <a:lumOff val="15000"/>
                  </a:schemeClr>
                </a:solidFill>
                <a:latin typeface="等线" panose="020F0502020204030204"/>
                <a:ea typeface="等线" panose="02010600030101010101" pitchFamily="2" charset="-122"/>
              </a:endParaRPr>
            </a:p>
          </p:txBody>
        </p:sp>
        <p:sp>
          <p:nvSpPr>
            <p:cNvPr id="55" name="内容占位符 2">
              <a:extLst>
                <a:ext uri="{FF2B5EF4-FFF2-40B4-BE49-F238E27FC236}">
                  <a16:creationId xmlns="" xmlns:a16="http://schemas.microsoft.com/office/drawing/2014/main" id="{0FFAC48C-62AE-4990-A68B-C98808323926}"/>
                </a:ext>
              </a:extLst>
            </p:cNvPr>
            <p:cNvSpPr txBox="1"/>
            <p:nvPr/>
          </p:nvSpPr>
          <p:spPr>
            <a:xfrm>
              <a:off x="3616089" y="4072242"/>
              <a:ext cx="2183656" cy="1212897"/>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panose="05000000000000000000"/>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panose="05020102010507070707"/>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panose="05000000000000000000"/>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panose="05000000000000000000"/>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panose="05020102010507070707"/>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panose="05000000000000000000"/>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fontAlgn="auto">
                <a:lnSpc>
                  <a:spcPct val="150000"/>
                </a:lnSpc>
                <a:spcAft>
                  <a:spcPts val="0"/>
                </a:spcAft>
                <a:buClr>
                  <a:srgbClr val="FE8637"/>
                </a:buClr>
                <a:buNone/>
              </a:pP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防止外部风险演化为内部风险</a:t>
              </a:r>
            </a:p>
          </p:txBody>
        </p:sp>
        <p:sp>
          <p:nvSpPr>
            <p:cNvPr id="84" name="矩形 83">
              <a:extLst>
                <a:ext uri="{FF2B5EF4-FFF2-40B4-BE49-F238E27FC236}">
                  <a16:creationId xmlns="" xmlns:a16="http://schemas.microsoft.com/office/drawing/2014/main" id="{E2E00D73-E1EE-4199-9134-4DECE5E61BE3}"/>
                </a:ext>
              </a:extLst>
            </p:cNvPr>
            <p:cNvSpPr/>
            <p:nvPr/>
          </p:nvSpPr>
          <p:spPr>
            <a:xfrm>
              <a:off x="3438282" y="3661386"/>
              <a:ext cx="2510139" cy="70512"/>
            </a:xfrm>
            <a:prstGeom prst="rect">
              <a:avLst/>
            </a:prstGeom>
            <a:solidFill>
              <a:srgbClr val="F55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sp>
          <p:nvSpPr>
            <p:cNvPr id="72" name="椭圆 71">
              <a:extLst>
                <a:ext uri="{FF2B5EF4-FFF2-40B4-BE49-F238E27FC236}">
                  <a16:creationId xmlns="" xmlns:a16="http://schemas.microsoft.com/office/drawing/2014/main" id="{531EB149-9E4E-4C13-B4DF-8A0481677E0E}"/>
                </a:ext>
              </a:extLst>
            </p:cNvPr>
            <p:cNvSpPr/>
            <p:nvPr/>
          </p:nvSpPr>
          <p:spPr>
            <a:xfrm>
              <a:off x="4548796" y="3500516"/>
              <a:ext cx="355296" cy="355296"/>
            </a:xfrm>
            <a:prstGeom prst="ellipse">
              <a:avLst/>
            </a:prstGeom>
            <a:solidFill>
              <a:srgbClr val="F55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85000"/>
                    <a:lumOff val="15000"/>
                  </a:schemeClr>
                </a:solidFill>
              </a:endParaRPr>
            </a:p>
          </p:txBody>
        </p:sp>
      </p:grpSp>
      <p:grpSp>
        <p:nvGrpSpPr>
          <p:cNvPr id="4" name="组合 3">
            <a:extLst>
              <a:ext uri="{FF2B5EF4-FFF2-40B4-BE49-F238E27FC236}">
                <a16:creationId xmlns="" xmlns:a16="http://schemas.microsoft.com/office/drawing/2014/main" id="{570CB58A-F99C-419C-A81C-CDA3F3144AAF}"/>
              </a:ext>
            </a:extLst>
          </p:cNvPr>
          <p:cNvGrpSpPr/>
          <p:nvPr/>
        </p:nvGrpSpPr>
        <p:grpSpPr>
          <a:xfrm>
            <a:off x="6156278" y="3502418"/>
            <a:ext cx="2521118" cy="1782721"/>
            <a:chOff x="6156278" y="3502418"/>
            <a:chExt cx="2521118" cy="1782721"/>
          </a:xfrm>
        </p:grpSpPr>
        <p:sp>
          <p:nvSpPr>
            <p:cNvPr id="69" name="矩形 68">
              <a:extLst>
                <a:ext uri="{FF2B5EF4-FFF2-40B4-BE49-F238E27FC236}">
                  <a16:creationId xmlns="" xmlns:a16="http://schemas.microsoft.com/office/drawing/2014/main" id="{9F1A726A-530F-4DD0-B778-1512F945D9AE}"/>
                </a:ext>
              </a:extLst>
            </p:cNvPr>
            <p:cNvSpPr/>
            <p:nvPr/>
          </p:nvSpPr>
          <p:spPr>
            <a:xfrm>
              <a:off x="6161298" y="3739450"/>
              <a:ext cx="2516098" cy="1527567"/>
            </a:xfrm>
            <a:prstGeom prst="rect">
              <a:avLst/>
            </a:prstGeom>
            <a:solidFill>
              <a:srgbClr val="FFFFFF"/>
            </a:solidFill>
            <a:ln w="0" cap="flat" cmpd="sng" algn="ctr">
              <a:noFill/>
              <a:prstDash val="solid"/>
              <a:miter lim="800000"/>
            </a:ln>
            <a:effectLst>
              <a:outerShdw blurRad="190500" sx="102000" sy="102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1" fontAlgn="auto" hangingPunct="1">
                <a:spcBef>
                  <a:spcPts val="0"/>
                </a:spcBef>
                <a:spcAft>
                  <a:spcPts val="0"/>
                </a:spcAft>
              </a:pPr>
              <a:endParaRPr lang="zh-CN" altLang="en-US">
                <a:solidFill>
                  <a:schemeClr val="tx1">
                    <a:lumMod val="85000"/>
                    <a:lumOff val="15000"/>
                  </a:schemeClr>
                </a:solidFill>
                <a:latin typeface="等线" panose="020F0502020204030204"/>
                <a:ea typeface="等线" panose="02010600030101010101" pitchFamily="2" charset="-122"/>
              </a:endParaRPr>
            </a:p>
          </p:txBody>
        </p:sp>
        <p:sp>
          <p:nvSpPr>
            <p:cNvPr id="57" name="内容占位符 2">
              <a:extLst>
                <a:ext uri="{FF2B5EF4-FFF2-40B4-BE49-F238E27FC236}">
                  <a16:creationId xmlns="" xmlns:a16="http://schemas.microsoft.com/office/drawing/2014/main" id="{F893223F-4F0C-4E7C-B479-FC378337FDBC}"/>
                </a:ext>
              </a:extLst>
            </p:cNvPr>
            <p:cNvSpPr txBox="1"/>
            <p:nvPr/>
          </p:nvSpPr>
          <p:spPr>
            <a:xfrm>
              <a:off x="6250626" y="4072242"/>
              <a:ext cx="2337443" cy="1212897"/>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panose="05000000000000000000"/>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panose="05020102010507070707"/>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panose="05000000000000000000"/>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panose="05000000000000000000"/>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panose="05020102010507070707"/>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panose="05000000000000000000"/>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fontAlgn="auto">
                <a:lnSpc>
                  <a:spcPct val="150000"/>
                </a:lnSpc>
                <a:spcAft>
                  <a:spcPts val="0"/>
                </a:spcAft>
                <a:buClr>
                  <a:srgbClr val="FE8637"/>
                </a:buClr>
                <a:buNone/>
              </a:pP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防止经济金融风险</a:t>
              </a:r>
              <a:endParaRPr lang="en-US" altLang="zh-CN" sz="1800" dirty="0">
                <a:solidFill>
                  <a:schemeClr val="tx1">
                    <a:lumMod val="85000"/>
                    <a:lumOff val="15000"/>
                  </a:schemeClr>
                </a:solidFill>
                <a:latin typeface="微软雅黑" panose="020B0503020204020204" pitchFamily="34" charset="-122"/>
                <a:ea typeface="微软雅黑" panose="020B0503020204020204" pitchFamily="34" charset="-122"/>
              </a:endParaRPr>
            </a:p>
            <a:p>
              <a:pPr marL="0" indent="0" fontAlgn="auto">
                <a:lnSpc>
                  <a:spcPct val="150000"/>
                </a:lnSpc>
                <a:spcAft>
                  <a:spcPts val="0"/>
                </a:spcAft>
                <a:buClr>
                  <a:srgbClr val="FE8637"/>
                </a:buClr>
                <a:buNone/>
              </a:pP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演化为社会政治风险</a:t>
              </a:r>
            </a:p>
          </p:txBody>
        </p:sp>
        <p:sp>
          <p:nvSpPr>
            <p:cNvPr id="85" name="矩形 84">
              <a:extLst>
                <a:ext uri="{FF2B5EF4-FFF2-40B4-BE49-F238E27FC236}">
                  <a16:creationId xmlns="" xmlns:a16="http://schemas.microsoft.com/office/drawing/2014/main" id="{7D121B80-7069-4262-A8DD-C7668EE09C0A}"/>
                </a:ext>
              </a:extLst>
            </p:cNvPr>
            <p:cNvSpPr/>
            <p:nvPr/>
          </p:nvSpPr>
          <p:spPr>
            <a:xfrm>
              <a:off x="6156278" y="3661386"/>
              <a:ext cx="2510139" cy="70512"/>
            </a:xfrm>
            <a:prstGeom prst="rect">
              <a:avLst/>
            </a:prstGeom>
            <a:solidFill>
              <a:srgbClr val="E724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sp>
          <p:nvSpPr>
            <p:cNvPr id="73" name="椭圆 72">
              <a:extLst>
                <a:ext uri="{FF2B5EF4-FFF2-40B4-BE49-F238E27FC236}">
                  <a16:creationId xmlns="" xmlns:a16="http://schemas.microsoft.com/office/drawing/2014/main" id="{AE0B7271-6BA2-4808-BBD9-91A6BC877E5B}"/>
                </a:ext>
              </a:extLst>
            </p:cNvPr>
            <p:cNvSpPr/>
            <p:nvPr/>
          </p:nvSpPr>
          <p:spPr>
            <a:xfrm>
              <a:off x="7253506" y="3502418"/>
              <a:ext cx="355296" cy="355296"/>
            </a:xfrm>
            <a:prstGeom prst="ellipse">
              <a:avLst/>
            </a:prstGeom>
            <a:solidFill>
              <a:srgbClr val="E724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85000"/>
                    <a:lumOff val="15000"/>
                  </a:schemeClr>
                </a:solidFill>
              </a:endParaRPr>
            </a:p>
          </p:txBody>
        </p:sp>
      </p:grpSp>
      <p:grpSp>
        <p:nvGrpSpPr>
          <p:cNvPr id="6" name="组合 5">
            <a:extLst>
              <a:ext uri="{FF2B5EF4-FFF2-40B4-BE49-F238E27FC236}">
                <a16:creationId xmlns="" xmlns:a16="http://schemas.microsoft.com/office/drawing/2014/main" id="{18C3C9D9-2087-4DFD-9A97-1C2D0F174320}"/>
              </a:ext>
            </a:extLst>
          </p:cNvPr>
          <p:cNvGrpSpPr/>
          <p:nvPr/>
        </p:nvGrpSpPr>
        <p:grpSpPr>
          <a:xfrm>
            <a:off x="8866990" y="3464961"/>
            <a:ext cx="2516098" cy="1820178"/>
            <a:chOff x="8866990" y="3464961"/>
            <a:chExt cx="2516098" cy="1820178"/>
          </a:xfrm>
        </p:grpSpPr>
        <p:sp>
          <p:nvSpPr>
            <p:cNvPr id="70" name="矩形 69">
              <a:extLst>
                <a:ext uri="{FF2B5EF4-FFF2-40B4-BE49-F238E27FC236}">
                  <a16:creationId xmlns="" xmlns:a16="http://schemas.microsoft.com/office/drawing/2014/main" id="{F9D55BCD-EBCB-4680-8562-DF36BD1B0327}"/>
                </a:ext>
              </a:extLst>
            </p:cNvPr>
            <p:cNvSpPr/>
            <p:nvPr/>
          </p:nvSpPr>
          <p:spPr>
            <a:xfrm>
              <a:off x="8866990" y="3739450"/>
              <a:ext cx="2516098" cy="1527567"/>
            </a:xfrm>
            <a:prstGeom prst="rect">
              <a:avLst/>
            </a:prstGeom>
            <a:solidFill>
              <a:srgbClr val="FFFFFF"/>
            </a:solidFill>
            <a:ln w="0" cap="flat" cmpd="sng" algn="ctr">
              <a:noFill/>
              <a:prstDash val="solid"/>
              <a:miter lim="800000"/>
            </a:ln>
            <a:effectLst>
              <a:outerShdw blurRad="190500" sx="102000" sy="102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1" fontAlgn="auto" hangingPunct="1">
                <a:spcBef>
                  <a:spcPts val="0"/>
                </a:spcBef>
                <a:spcAft>
                  <a:spcPts val="0"/>
                </a:spcAft>
              </a:pPr>
              <a:endParaRPr lang="zh-CN" altLang="en-US">
                <a:solidFill>
                  <a:schemeClr val="tx1">
                    <a:lumMod val="85000"/>
                    <a:lumOff val="15000"/>
                  </a:schemeClr>
                </a:solidFill>
                <a:latin typeface="等线" panose="020F0502020204030204"/>
                <a:ea typeface="等线" panose="02010600030101010101" pitchFamily="2" charset="-122"/>
              </a:endParaRPr>
            </a:p>
          </p:txBody>
        </p:sp>
        <p:sp>
          <p:nvSpPr>
            <p:cNvPr id="65" name="内容占位符 2">
              <a:extLst>
                <a:ext uri="{FF2B5EF4-FFF2-40B4-BE49-F238E27FC236}">
                  <a16:creationId xmlns="" xmlns:a16="http://schemas.microsoft.com/office/drawing/2014/main" id="{ADBD94C7-6744-4B76-A3A1-F0A44A990305}"/>
                </a:ext>
              </a:extLst>
            </p:cNvPr>
            <p:cNvSpPr txBox="1"/>
            <p:nvPr/>
          </p:nvSpPr>
          <p:spPr>
            <a:xfrm>
              <a:off x="9038949" y="4072242"/>
              <a:ext cx="2183656" cy="1212897"/>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panose="05000000000000000000"/>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panose="05020102010507070707"/>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panose="05000000000000000000"/>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panose="05000000000000000000"/>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panose="05020102010507070707"/>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panose="05000000000000000000"/>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fontAlgn="auto">
                <a:lnSpc>
                  <a:spcPct val="150000"/>
                </a:lnSpc>
                <a:spcAft>
                  <a:spcPts val="0"/>
                </a:spcAft>
                <a:buClr>
                  <a:srgbClr val="FE8637"/>
                </a:buClr>
                <a:buNone/>
              </a:pP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防止个别风险演化为系统性风险</a:t>
              </a:r>
            </a:p>
          </p:txBody>
        </p:sp>
        <p:sp>
          <p:nvSpPr>
            <p:cNvPr id="86" name="矩形 85">
              <a:extLst>
                <a:ext uri="{FF2B5EF4-FFF2-40B4-BE49-F238E27FC236}">
                  <a16:creationId xmlns="" xmlns:a16="http://schemas.microsoft.com/office/drawing/2014/main" id="{2E5911BC-C364-469A-A950-18DBEBD34034}"/>
                </a:ext>
              </a:extLst>
            </p:cNvPr>
            <p:cNvSpPr/>
            <p:nvPr/>
          </p:nvSpPr>
          <p:spPr>
            <a:xfrm>
              <a:off x="8869970" y="3647926"/>
              <a:ext cx="2510139" cy="70512"/>
            </a:xfrm>
            <a:prstGeom prst="rect">
              <a:avLst/>
            </a:prstGeom>
            <a:solidFill>
              <a:srgbClr val="7B0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85000"/>
                    <a:lumOff val="15000"/>
                  </a:schemeClr>
                </a:solidFill>
              </a:endParaRPr>
            </a:p>
          </p:txBody>
        </p:sp>
        <p:sp>
          <p:nvSpPr>
            <p:cNvPr id="75" name="椭圆 74">
              <a:extLst>
                <a:ext uri="{FF2B5EF4-FFF2-40B4-BE49-F238E27FC236}">
                  <a16:creationId xmlns="" xmlns:a16="http://schemas.microsoft.com/office/drawing/2014/main" id="{0E7FA7C5-CA3B-4370-A544-F60DB44769CC}"/>
                </a:ext>
              </a:extLst>
            </p:cNvPr>
            <p:cNvSpPr/>
            <p:nvPr/>
          </p:nvSpPr>
          <p:spPr>
            <a:xfrm>
              <a:off x="9947391" y="3464961"/>
              <a:ext cx="355296" cy="355296"/>
            </a:xfrm>
            <a:prstGeom prst="ellipse">
              <a:avLst/>
            </a:prstGeom>
            <a:solidFill>
              <a:srgbClr val="7B03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grpSp>
      <p:sp>
        <p:nvSpPr>
          <p:cNvPr id="87" name="矩形 86">
            <a:extLst>
              <a:ext uri="{FF2B5EF4-FFF2-40B4-BE49-F238E27FC236}">
                <a16:creationId xmlns="" xmlns:a16="http://schemas.microsoft.com/office/drawing/2014/main" id="{B49C3BAE-146B-47C2-A394-773A35B225CA}"/>
              </a:ext>
            </a:extLst>
          </p:cNvPr>
          <p:cNvSpPr/>
          <p:nvPr/>
        </p:nvSpPr>
        <p:spPr>
          <a:xfrm>
            <a:off x="2941806" y="579278"/>
            <a:ext cx="6308388" cy="581057"/>
          </a:xfrm>
          <a:prstGeom prst="rect">
            <a:avLst/>
          </a:prstGeom>
        </p:spPr>
        <p:txBody>
          <a:bodyPr wrap="none">
            <a:spAutoFit/>
          </a:bodyPr>
          <a:lstStyle/>
          <a:p>
            <a:pPr marL="0" indent="0" algn="ctr" eaLnBrk="1" hangingPunct="1">
              <a:lnSpc>
                <a:spcPct val="150000"/>
              </a:lnSpc>
            </a:pPr>
            <a:r>
              <a:rPr lang="en-US" altLang="zh-CN" sz="2400" b="1" dirty="0">
                <a:solidFill>
                  <a:schemeClr val="tx1">
                    <a:lumMod val="85000"/>
                    <a:lumOff val="15000"/>
                  </a:schemeClr>
                </a:solidFill>
                <a:latin typeface="微软雅黑" panose="020B0503020204020204" pitchFamily="34" charset="-122"/>
                <a:ea typeface="微软雅黑" panose="020B0503020204020204" pitchFamily="34" charset="-122"/>
              </a:rPr>
              <a:t>1. </a:t>
            </a: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坚决打好防范化解重大风险攻坚战</a:t>
            </a:r>
          </a:p>
        </p:txBody>
      </p:sp>
      <p:sp>
        <p:nvSpPr>
          <p:cNvPr id="24" name="TextBox 23"/>
          <p:cNvSpPr txBox="1"/>
          <p:nvPr/>
        </p:nvSpPr>
        <p:spPr>
          <a:xfrm>
            <a:off x="2441644" y="1766815"/>
            <a:ext cx="7308712" cy="961289"/>
          </a:xfrm>
          <a:prstGeom prst="rect">
            <a:avLst/>
          </a:prstGeom>
          <a:noFill/>
        </p:spPr>
        <p:txBody>
          <a:bodyPr wrap="square" rtlCol="0">
            <a:spAutoFit/>
          </a:bodyPr>
          <a:lstStyle/>
          <a:p>
            <a:pPr indent="457200" algn="just">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 各种风险往往不是孤立出现的，很可能是相互交织并形成一个风险综合体。</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par>
                          <p:cTn id="8" fill="hold">
                            <p:stCondLst>
                              <p:cond delay="95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2450"/>
                            </p:stCondLst>
                            <p:childTnLst>
                              <p:par>
                                <p:cTn id="13" presetID="4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par>
                          <p:cTn id="18" fill="hold">
                            <p:stCondLst>
                              <p:cond delay="3450"/>
                            </p:stCondLst>
                            <p:childTnLst>
                              <p:par>
                                <p:cTn id="19" presetID="42"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par>
                          <p:cTn id="24" fill="hold">
                            <p:stCondLst>
                              <p:cond delay="4450"/>
                            </p:stCondLst>
                            <p:childTnLst>
                              <p:par>
                                <p:cTn id="25" presetID="42"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par>
                          <p:cTn id="30" fill="hold">
                            <p:stCondLst>
                              <p:cond delay="5450"/>
                            </p:stCondLst>
                            <p:childTnLst>
                              <p:par>
                                <p:cTn id="31" presetID="42"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2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5016380" y="5670079"/>
            <a:ext cx="2015724" cy="586322"/>
            <a:chOff x="8904492" y="2284414"/>
            <a:chExt cx="2015724" cy="586322"/>
          </a:xfrm>
        </p:grpSpPr>
        <p:sp>
          <p:nvSpPr>
            <p:cNvPr id="21" name="iṩľíḍê"/>
            <p:cNvSpPr/>
            <p:nvPr/>
          </p:nvSpPr>
          <p:spPr>
            <a:xfrm>
              <a:off x="8904492" y="2384501"/>
              <a:ext cx="2015724" cy="486235"/>
            </a:xfrm>
            <a:prstGeom prst="roundRect">
              <a:avLst>
                <a:gd name="adj" fmla="val 50000"/>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lang="zh-CN" altLang="en-US" sz="1400" b="1" i="1" dirty="0">
                <a:solidFill>
                  <a:schemeClr val="bg1"/>
                </a:solidFill>
              </a:endParaRPr>
            </a:p>
          </p:txBody>
        </p:sp>
        <p:sp>
          <p:nvSpPr>
            <p:cNvPr id="2" name="文本框 1">
              <a:extLst>
                <a:ext uri="{FF2B5EF4-FFF2-40B4-BE49-F238E27FC236}">
                  <a16:creationId xmlns="" xmlns:a16="http://schemas.microsoft.com/office/drawing/2014/main" id="{438974D3-0FA7-F840-AB4D-D36FF81093D6}"/>
                </a:ext>
              </a:extLst>
            </p:cNvPr>
            <p:cNvSpPr txBox="1"/>
            <p:nvPr/>
          </p:nvSpPr>
          <p:spPr>
            <a:xfrm>
              <a:off x="9048828" y="2284414"/>
              <a:ext cx="1723549" cy="581057"/>
            </a:xfrm>
            <a:prstGeom prst="rect">
              <a:avLst/>
            </a:prstGeom>
            <a:noFill/>
          </p:spPr>
          <p:txBody>
            <a:bodyPr wrap="none" rtlCol="0">
              <a:spAutoFit/>
            </a:bodyPr>
            <a:lstStyle/>
            <a:p>
              <a:pPr algn="ctr">
                <a:lnSpc>
                  <a:spcPct val="150000"/>
                </a:lnSpc>
              </a:pPr>
              <a:r>
                <a:rPr kumimoji="1" lang="zh-CN" altLang="en-US" sz="2400" dirty="0">
                  <a:solidFill>
                    <a:schemeClr val="tx1">
                      <a:lumMod val="85000"/>
                      <a:lumOff val="15000"/>
                    </a:schemeClr>
                  </a:solidFill>
                  <a:latin typeface="微软雅黑" panose="020B0503020204020204" pitchFamily="34" charset="-122"/>
                  <a:ea typeface="微软雅黑" panose="020B0503020204020204" pitchFamily="34" charset="-122"/>
                </a:rPr>
                <a:t>存而不忘亡</a:t>
              </a:r>
              <a:endParaRPr kumimoji="1" lang="en-US" altLang="zh-CN" sz="2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
        <p:nvSpPr>
          <p:cNvPr id="12" name="矩形 11">
            <a:extLst>
              <a:ext uri="{FF2B5EF4-FFF2-40B4-BE49-F238E27FC236}">
                <a16:creationId xmlns="" xmlns:a16="http://schemas.microsoft.com/office/drawing/2014/main" id="{7CFB15CB-C909-459C-8754-622A5C5739BE}"/>
              </a:ext>
            </a:extLst>
          </p:cNvPr>
          <p:cNvSpPr/>
          <p:nvPr/>
        </p:nvSpPr>
        <p:spPr>
          <a:xfrm>
            <a:off x="2463264" y="560201"/>
            <a:ext cx="7273453" cy="4559774"/>
          </a:xfrm>
          <a:prstGeom prst="rect">
            <a:avLst/>
          </a:prstGeom>
          <a:pattFill prst="smGrid">
            <a:fgClr>
              <a:schemeClr val="tx1">
                <a:lumMod val="65000"/>
                <a:lumOff val="35000"/>
              </a:schemeClr>
            </a:fgClr>
            <a:bgClr>
              <a:schemeClr val="tx1">
                <a:lumMod val="85000"/>
                <a:lumOff val="1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 xmlns:a16="http://schemas.microsoft.com/office/drawing/2014/main" id="{93D407AF-3CE3-4B43-AD18-5F66491491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0236" y="1651001"/>
            <a:ext cx="3645026" cy="2761551"/>
          </a:xfrm>
          <a:prstGeom prst="rect">
            <a:avLst/>
          </a:prstGeom>
        </p:spPr>
      </p:pic>
      <p:sp>
        <p:nvSpPr>
          <p:cNvPr id="14" name="直角三角形 13">
            <a:extLst>
              <a:ext uri="{FF2B5EF4-FFF2-40B4-BE49-F238E27FC236}">
                <a16:creationId xmlns="" xmlns:a16="http://schemas.microsoft.com/office/drawing/2014/main" id="{1AF37E1E-988F-4557-B61D-E9A04D6F1EFD}"/>
              </a:ext>
            </a:extLst>
          </p:cNvPr>
          <p:cNvSpPr/>
          <p:nvPr/>
        </p:nvSpPr>
        <p:spPr>
          <a:xfrm flipH="1">
            <a:off x="2463263" y="560201"/>
            <a:ext cx="7273453" cy="4559774"/>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bwMode="auto">
          <a:xfrm>
            <a:off x="1487488" y="5085184"/>
            <a:ext cx="9571633" cy="553998"/>
          </a:xfrm>
          <a:prstGeom prst="rect">
            <a:avLst/>
          </a:prstGeom>
        </p:spPr>
        <p:txBody>
          <a:bodyPr wrap="square">
            <a:spAutoFit/>
          </a:bodyPr>
          <a:lstStyle/>
          <a:p>
            <a:pPr indent="457200" eaLnBrk="1" hangingPunct="1">
              <a:lnSpc>
                <a:spcPct val="150000"/>
              </a:lnSpc>
              <a:buFont typeface="Arial" panose="020B0604020202020204" pitchFamily="34" charset="0"/>
              <a:buNone/>
              <a:defRPr/>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切实增强忧患意识和底线思维， 防范“黑天鹅”和“灰犀牛”事件冲击。</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11" name="图片 10">
            <a:extLst>
              <a:ext uri="{FF2B5EF4-FFF2-40B4-BE49-F238E27FC236}">
                <a16:creationId xmlns="" xmlns:a16="http://schemas.microsoft.com/office/drawing/2014/main" id="{F980FE05-1C7F-4908-ADF1-28682767E0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2054" y="650680"/>
            <a:ext cx="3713203" cy="3276011"/>
          </a:xfrm>
          <a:prstGeom prst="rect">
            <a:avLst/>
          </a:prstGeom>
        </p:spPr>
      </p:pic>
      <p:grpSp>
        <p:nvGrpSpPr>
          <p:cNvPr id="5" name="组合 4"/>
          <p:cNvGrpSpPr/>
          <p:nvPr/>
        </p:nvGrpSpPr>
        <p:grpSpPr>
          <a:xfrm>
            <a:off x="5959152" y="3917267"/>
            <a:ext cx="3489533" cy="940404"/>
            <a:chOff x="4262651" y="4265786"/>
            <a:chExt cx="3489533" cy="940404"/>
          </a:xfrm>
        </p:grpSpPr>
        <p:sp>
          <p:nvSpPr>
            <p:cNvPr id="16" name="文本框 15">
              <a:extLst>
                <a:ext uri="{FF2B5EF4-FFF2-40B4-BE49-F238E27FC236}">
                  <a16:creationId xmlns="" xmlns:a16="http://schemas.microsoft.com/office/drawing/2014/main" id="{B397AA67-2DE1-4A70-ABEC-9A6AE5A4EBC4}"/>
                </a:ext>
              </a:extLst>
            </p:cNvPr>
            <p:cNvSpPr txBox="1"/>
            <p:nvPr/>
          </p:nvSpPr>
          <p:spPr>
            <a:xfrm>
              <a:off x="5772155" y="4265786"/>
              <a:ext cx="1980029" cy="523220"/>
            </a:xfrm>
            <a:prstGeom prst="rect">
              <a:avLst/>
            </a:prstGeom>
            <a:noFill/>
          </p:spPr>
          <p:txBody>
            <a:bodyPr wrap="none" rtlCol="0">
              <a:spAutoFit/>
            </a:bodyPr>
            <a:lstStyle/>
            <a:p>
              <a:r>
                <a:rPr kumimoji="1" lang="zh-CN" altLang="en-US" sz="2800" dirty="0">
                  <a:solidFill>
                    <a:schemeClr val="bg1"/>
                  </a:solidFill>
                  <a:latin typeface="微软雅黑" panose="020B0503020204020204" pitchFamily="34" charset="-122"/>
                  <a:ea typeface="微软雅黑" panose="020B0503020204020204" pitchFamily="34" charset="-122"/>
                </a:rPr>
                <a:t>灰犀牛事件</a:t>
              </a:r>
            </a:p>
          </p:txBody>
        </p:sp>
        <p:sp>
          <p:nvSpPr>
            <p:cNvPr id="19" name="文本框 18">
              <a:extLst>
                <a:ext uri="{FF2B5EF4-FFF2-40B4-BE49-F238E27FC236}">
                  <a16:creationId xmlns="" xmlns:a16="http://schemas.microsoft.com/office/drawing/2014/main" id="{C51D3F39-651C-4CCC-973F-113B3E6533A8}"/>
                </a:ext>
              </a:extLst>
            </p:cNvPr>
            <p:cNvSpPr txBox="1"/>
            <p:nvPr/>
          </p:nvSpPr>
          <p:spPr>
            <a:xfrm>
              <a:off x="4262651" y="4836858"/>
              <a:ext cx="3416320" cy="369332"/>
            </a:xfrm>
            <a:prstGeom prst="rect">
              <a:avLst/>
            </a:prstGeom>
            <a:noFill/>
          </p:spPr>
          <p:txBody>
            <a:bodyPr wrap="none" rtlCol="0">
              <a:spAutoFit/>
            </a:bodyPr>
            <a:lstStyle/>
            <a:p>
              <a:pPr algn="r"/>
              <a:r>
                <a:rPr kumimoji="1" lang="zh-CN" altLang="en-US" dirty="0">
                  <a:solidFill>
                    <a:schemeClr val="bg1"/>
                  </a:solidFill>
                  <a:latin typeface="微软雅黑" panose="020B0503020204020204" pitchFamily="34" charset="-122"/>
                  <a:ea typeface="微软雅黑" panose="020B0503020204020204" pitchFamily="34" charset="-122"/>
                </a:rPr>
                <a:t>大概率、潜伏期长、危险系数大</a:t>
              </a:r>
            </a:p>
          </p:txBody>
        </p:sp>
      </p:grpSp>
      <p:grpSp>
        <p:nvGrpSpPr>
          <p:cNvPr id="6" name="组合 5"/>
          <p:cNvGrpSpPr/>
          <p:nvPr/>
        </p:nvGrpSpPr>
        <p:grpSpPr>
          <a:xfrm>
            <a:off x="2965652" y="760368"/>
            <a:ext cx="3206205" cy="851713"/>
            <a:chOff x="1269151" y="1108887"/>
            <a:chExt cx="3206205" cy="851713"/>
          </a:xfrm>
        </p:grpSpPr>
        <p:sp>
          <p:nvSpPr>
            <p:cNvPr id="15" name="文本框 14">
              <a:extLst>
                <a:ext uri="{FF2B5EF4-FFF2-40B4-BE49-F238E27FC236}">
                  <a16:creationId xmlns="" xmlns:a16="http://schemas.microsoft.com/office/drawing/2014/main" id="{4E445859-564D-40BC-959F-750BB3A9F297}"/>
                </a:ext>
              </a:extLst>
            </p:cNvPr>
            <p:cNvSpPr txBox="1"/>
            <p:nvPr/>
          </p:nvSpPr>
          <p:spPr>
            <a:xfrm>
              <a:off x="1269151" y="1108887"/>
              <a:ext cx="1980029" cy="523220"/>
            </a:xfrm>
            <a:prstGeom prst="rect">
              <a:avLst/>
            </a:prstGeom>
            <a:noFill/>
          </p:spPr>
          <p:txBody>
            <a:bodyPr wrap="none" rtlCol="0">
              <a:spAutoFit/>
            </a:bodyPr>
            <a:lstStyle/>
            <a:p>
              <a:r>
                <a:rPr kumimoji="1" lang="zh-CN" altLang="en-US" sz="2800" dirty="0">
                  <a:solidFill>
                    <a:schemeClr val="bg1"/>
                  </a:solidFill>
                  <a:latin typeface="微软雅黑" panose="020B0503020204020204" pitchFamily="34" charset="-122"/>
                  <a:ea typeface="微软雅黑" panose="020B0503020204020204" pitchFamily="34" charset="-122"/>
                </a:rPr>
                <a:t>黑天鹅事件</a:t>
              </a:r>
            </a:p>
          </p:txBody>
        </p:sp>
        <p:sp>
          <p:nvSpPr>
            <p:cNvPr id="20" name="文本框 19">
              <a:extLst>
                <a:ext uri="{FF2B5EF4-FFF2-40B4-BE49-F238E27FC236}">
                  <a16:creationId xmlns="" xmlns:a16="http://schemas.microsoft.com/office/drawing/2014/main" id="{ABFEED47-DEE8-4048-8E28-70FFFE93C8CB}"/>
                </a:ext>
              </a:extLst>
            </p:cNvPr>
            <p:cNvSpPr txBox="1"/>
            <p:nvPr/>
          </p:nvSpPr>
          <p:spPr>
            <a:xfrm>
              <a:off x="1289869" y="1591268"/>
              <a:ext cx="3185487" cy="369332"/>
            </a:xfrm>
            <a:prstGeom prst="rect">
              <a:avLst/>
            </a:prstGeom>
            <a:noFill/>
          </p:spPr>
          <p:txBody>
            <a:bodyPr wrap="none" rtlCol="0">
              <a:spAutoFit/>
            </a:bodyPr>
            <a:lstStyle/>
            <a:p>
              <a:pPr algn="r"/>
              <a:r>
                <a:rPr kumimoji="1" lang="zh-CN" altLang="en-US">
                  <a:solidFill>
                    <a:schemeClr val="bg1"/>
                  </a:solidFill>
                  <a:latin typeface="微软雅黑" panose="020B0503020204020204" pitchFamily="34" charset="-122"/>
                  <a:ea typeface="微软雅黑" panose="020B0503020204020204" pitchFamily="34" charset="-122"/>
                </a:rPr>
                <a:t>超越认知、小概率、不可预见</a:t>
              </a:r>
              <a:endParaRPr kumimoji="1" lang="zh-CN" altLang="en-US" dirty="0">
                <a:solidFill>
                  <a:schemeClr val="bg1"/>
                </a:solidFill>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1978508" y="5670079"/>
            <a:ext cx="2015724" cy="646331"/>
            <a:chOff x="9694776" y="308991"/>
            <a:chExt cx="2015724" cy="646331"/>
          </a:xfrm>
        </p:grpSpPr>
        <p:sp>
          <p:nvSpPr>
            <p:cNvPr id="18" name="iṩľíḍê"/>
            <p:cNvSpPr/>
            <p:nvPr/>
          </p:nvSpPr>
          <p:spPr>
            <a:xfrm>
              <a:off x="9694776" y="421807"/>
              <a:ext cx="2015724" cy="486235"/>
            </a:xfrm>
            <a:prstGeom prst="roundRect">
              <a:avLst>
                <a:gd name="adj" fmla="val 50000"/>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lang="zh-CN" altLang="en-US" sz="1400" b="1" i="1" dirty="0">
                <a:solidFill>
                  <a:schemeClr val="bg1"/>
                </a:solidFill>
              </a:endParaRPr>
            </a:p>
          </p:txBody>
        </p:sp>
        <p:sp>
          <p:nvSpPr>
            <p:cNvPr id="7" name="矩形 6"/>
            <p:cNvSpPr/>
            <p:nvPr/>
          </p:nvSpPr>
          <p:spPr>
            <a:xfrm>
              <a:off x="9840416" y="308991"/>
              <a:ext cx="1724444" cy="646331"/>
            </a:xfrm>
            <a:prstGeom prst="rect">
              <a:avLst/>
            </a:prstGeom>
          </p:spPr>
          <p:txBody>
            <a:bodyPr wrap="square">
              <a:spAutoFit/>
            </a:bodyPr>
            <a:lstStyle/>
            <a:p>
              <a:pPr algn="ctr">
                <a:lnSpc>
                  <a:spcPct val="150000"/>
                </a:lnSpc>
              </a:pPr>
              <a:r>
                <a:rPr kumimoji="1" lang="zh-CN" altLang="en-US" sz="2400" dirty="0">
                  <a:solidFill>
                    <a:schemeClr val="tx1">
                      <a:lumMod val="85000"/>
                      <a:lumOff val="15000"/>
                    </a:schemeClr>
                  </a:solidFill>
                  <a:latin typeface="微软雅黑" panose="020B0503020204020204" pitchFamily="34" charset="-122"/>
                  <a:ea typeface="微软雅黑" panose="020B0503020204020204" pitchFamily="34" charset="-122"/>
                </a:rPr>
                <a:t>安而不忘危</a:t>
              </a:r>
              <a:endParaRPr kumimoji="1" lang="en-US" altLang="zh-CN" sz="2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23" name="组合 22"/>
          <p:cNvGrpSpPr/>
          <p:nvPr/>
        </p:nvGrpSpPr>
        <p:grpSpPr>
          <a:xfrm>
            <a:off x="8040716" y="5670079"/>
            <a:ext cx="2015724" cy="646331"/>
            <a:chOff x="8923653" y="3303682"/>
            <a:chExt cx="2015724" cy="646331"/>
          </a:xfrm>
        </p:grpSpPr>
        <p:sp>
          <p:nvSpPr>
            <p:cNvPr id="22" name="iṩľíḍê"/>
            <p:cNvSpPr/>
            <p:nvPr/>
          </p:nvSpPr>
          <p:spPr>
            <a:xfrm>
              <a:off x="8923653" y="3410973"/>
              <a:ext cx="2015724" cy="486235"/>
            </a:xfrm>
            <a:prstGeom prst="roundRect">
              <a:avLst>
                <a:gd name="adj" fmla="val 50000"/>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lang="zh-CN" altLang="en-US" sz="1400" b="1" i="1" dirty="0">
                <a:solidFill>
                  <a:schemeClr val="bg1"/>
                </a:solidFill>
              </a:endParaRPr>
            </a:p>
          </p:txBody>
        </p:sp>
        <p:sp>
          <p:nvSpPr>
            <p:cNvPr id="10" name="矩形 9"/>
            <p:cNvSpPr/>
            <p:nvPr/>
          </p:nvSpPr>
          <p:spPr>
            <a:xfrm>
              <a:off x="9120336" y="3303682"/>
              <a:ext cx="1723549" cy="646331"/>
            </a:xfrm>
            <a:prstGeom prst="rect">
              <a:avLst/>
            </a:prstGeom>
          </p:spPr>
          <p:txBody>
            <a:bodyPr wrap="none">
              <a:spAutoFit/>
            </a:bodyPr>
            <a:lstStyle/>
            <a:p>
              <a:pPr algn="ctr">
                <a:lnSpc>
                  <a:spcPct val="150000"/>
                </a:lnSpc>
              </a:pPr>
              <a:r>
                <a:rPr kumimoji="1" lang="zh-CN" altLang="en-US" sz="2400" dirty="0">
                  <a:solidFill>
                    <a:schemeClr val="tx1">
                      <a:lumMod val="85000"/>
                      <a:lumOff val="15000"/>
                    </a:schemeClr>
                  </a:solidFill>
                  <a:latin typeface="微软雅黑" panose="020B0503020204020204" pitchFamily="34" charset="-122"/>
                  <a:ea typeface="微软雅黑" panose="020B0503020204020204" pitchFamily="34" charset="-122"/>
                </a:rPr>
                <a:t>治而不忘乱</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childTnLst>
                          </p:cTn>
                        </p:par>
                        <p:par>
                          <p:cTn id="40" fill="hold">
                            <p:stCondLst>
                              <p:cond delay="3000"/>
                            </p:stCondLst>
                            <p:childTnLst>
                              <p:par>
                                <p:cTn id="41" presetID="10" presetClass="entr" presetSubtype="0" fill="hold" grpId="0"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par>
                          <p:cTn id="44" fill="hold">
                            <p:stCondLst>
                              <p:cond delay="3500"/>
                            </p:stCondLst>
                            <p:childTnLst>
                              <p:par>
                                <p:cTn id="45" presetID="42" presetClass="entr" presetSubtype="0" fill="hold"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anim calcmode="lin" valueType="num">
                                      <p:cBhvr>
                                        <p:cTn id="48" dur="500" fill="hold"/>
                                        <p:tgtEl>
                                          <p:spTgt spid="8"/>
                                        </p:tgtEl>
                                        <p:attrNameLst>
                                          <p:attrName>ppt_x</p:attrName>
                                        </p:attrNameLst>
                                      </p:cBhvr>
                                      <p:tavLst>
                                        <p:tav tm="0">
                                          <p:val>
                                            <p:strVal val="#ppt_x"/>
                                          </p:val>
                                        </p:tav>
                                        <p:tav tm="100000">
                                          <p:val>
                                            <p:strVal val="#ppt_x"/>
                                          </p:val>
                                        </p:tav>
                                      </p:tavLst>
                                    </p:anim>
                                    <p:anim calcmode="lin" valueType="num">
                                      <p:cBhvr>
                                        <p:cTn id="49" dur="500" fill="hold"/>
                                        <p:tgtEl>
                                          <p:spTgt spid="8"/>
                                        </p:tgtEl>
                                        <p:attrNameLst>
                                          <p:attrName>ppt_y</p:attrName>
                                        </p:attrNameLst>
                                      </p:cBhvr>
                                      <p:tavLst>
                                        <p:tav tm="0">
                                          <p:val>
                                            <p:strVal val="#ppt_y+.1"/>
                                          </p:val>
                                        </p:tav>
                                        <p:tav tm="100000">
                                          <p:val>
                                            <p:strVal val="#ppt_y"/>
                                          </p:val>
                                        </p:tav>
                                      </p:tavLst>
                                    </p:anim>
                                  </p:childTnLst>
                                </p:cTn>
                              </p:par>
                            </p:childTnLst>
                          </p:cTn>
                        </p:par>
                        <p:par>
                          <p:cTn id="50" fill="hold">
                            <p:stCondLst>
                              <p:cond delay="4000"/>
                            </p:stCondLst>
                            <p:childTnLst>
                              <p:par>
                                <p:cTn id="51" presetID="42" presetClass="entr" presetSubtype="0" fill="hold"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anim calcmode="lin" valueType="num">
                                      <p:cBhvr>
                                        <p:cTn id="54" dur="500" fill="hold"/>
                                        <p:tgtEl>
                                          <p:spTgt spid="13"/>
                                        </p:tgtEl>
                                        <p:attrNameLst>
                                          <p:attrName>ppt_x</p:attrName>
                                        </p:attrNameLst>
                                      </p:cBhvr>
                                      <p:tavLst>
                                        <p:tav tm="0">
                                          <p:val>
                                            <p:strVal val="#ppt_x"/>
                                          </p:val>
                                        </p:tav>
                                        <p:tav tm="100000">
                                          <p:val>
                                            <p:strVal val="#ppt_x"/>
                                          </p:val>
                                        </p:tav>
                                      </p:tavLst>
                                    </p:anim>
                                    <p:anim calcmode="lin" valueType="num">
                                      <p:cBhvr>
                                        <p:cTn id="55" dur="500" fill="hold"/>
                                        <p:tgtEl>
                                          <p:spTgt spid="13"/>
                                        </p:tgtEl>
                                        <p:attrNameLst>
                                          <p:attrName>ppt_y</p:attrName>
                                        </p:attrNameLst>
                                      </p:cBhvr>
                                      <p:tavLst>
                                        <p:tav tm="0">
                                          <p:val>
                                            <p:strVal val="#ppt_y+.1"/>
                                          </p:val>
                                        </p:tav>
                                        <p:tav tm="100000">
                                          <p:val>
                                            <p:strVal val="#ppt_y"/>
                                          </p:val>
                                        </p:tav>
                                      </p:tavLst>
                                    </p:anim>
                                  </p:childTnLst>
                                </p:cTn>
                              </p:par>
                            </p:childTnLst>
                          </p:cTn>
                        </p:par>
                        <p:par>
                          <p:cTn id="56" fill="hold">
                            <p:stCondLst>
                              <p:cond delay="4500"/>
                            </p:stCondLst>
                            <p:childTnLst>
                              <p:par>
                                <p:cTn id="57" presetID="42" presetClass="entr" presetSubtype="0" fill="hold" nodeType="after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anim calcmode="lin" valueType="num">
                                      <p:cBhvr>
                                        <p:cTn id="60" dur="500" fill="hold"/>
                                        <p:tgtEl>
                                          <p:spTgt spid="23"/>
                                        </p:tgtEl>
                                        <p:attrNameLst>
                                          <p:attrName>ppt_x</p:attrName>
                                        </p:attrNameLst>
                                      </p:cBhvr>
                                      <p:tavLst>
                                        <p:tav tm="0">
                                          <p:val>
                                            <p:strVal val="#ppt_x"/>
                                          </p:val>
                                        </p:tav>
                                        <p:tav tm="100000">
                                          <p:val>
                                            <p:strVal val="#ppt_x"/>
                                          </p:val>
                                        </p:tav>
                                      </p:tavLst>
                                    </p:anim>
                                    <p:anim calcmode="lin" valueType="num">
                                      <p:cBhvr>
                                        <p:cTn id="61"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 xmlns:a16="http://schemas.microsoft.com/office/drawing/2014/main" id="{3B2B2A3A-CEAF-45F2-A61C-6530588C0749}"/>
              </a:ext>
            </a:extLst>
          </p:cNvPr>
          <p:cNvGrpSpPr/>
          <p:nvPr/>
        </p:nvGrpSpPr>
        <p:grpSpPr>
          <a:xfrm>
            <a:off x="2280692" y="2531134"/>
            <a:ext cx="3654114" cy="3274129"/>
            <a:chOff x="1001606" y="2607614"/>
            <a:chExt cx="5094394" cy="3274129"/>
          </a:xfrm>
        </p:grpSpPr>
        <p:sp>
          <p:nvSpPr>
            <p:cNvPr id="5" name="矩形 4">
              <a:extLst>
                <a:ext uri="{FF2B5EF4-FFF2-40B4-BE49-F238E27FC236}">
                  <a16:creationId xmlns="" xmlns:a16="http://schemas.microsoft.com/office/drawing/2014/main" id="{E25F2D20-D14D-4E32-BE4E-F72357AD0B05}"/>
                </a:ext>
              </a:extLst>
            </p:cNvPr>
            <p:cNvSpPr/>
            <p:nvPr/>
          </p:nvSpPr>
          <p:spPr>
            <a:xfrm>
              <a:off x="1001606" y="2607614"/>
              <a:ext cx="5094394" cy="3274129"/>
            </a:xfrm>
            <a:prstGeom prst="rect">
              <a:avLst/>
            </a:prstGeom>
            <a:solidFill>
              <a:schemeClr val="bg1">
                <a:lumMod val="9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内容占位符 2"/>
            <p:cNvSpPr txBox="1"/>
            <p:nvPr/>
          </p:nvSpPr>
          <p:spPr>
            <a:xfrm>
              <a:off x="1751722" y="3001424"/>
              <a:ext cx="3891237" cy="2731831"/>
            </a:xfrm>
            <a:prstGeom prst="rect">
              <a:avLst/>
            </a:prstGeom>
          </p:spPr>
          <p:txBody>
            <a:bodyPr vert="horz">
              <a:noAutofit/>
            </a:bodyPr>
            <a:lstStyle>
              <a:lvl1pPr marL="274320" indent="-274320" algn="l" rtl="0" eaLnBrk="1" latinLnBrk="0" hangingPunct="1">
                <a:spcBef>
                  <a:spcPts val="600"/>
                </a:spcBef>
                <a:buClr>
                  <a:schemeClr val="accent1"/>
                </a:buClr>
                <a:buSzPct val="70000"/>
                <a:buFont typeface="Wingdings" panose="05000000000000000000"/>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panose="05020102010507070707"/>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panose="05000000000000000000"/>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panose="05000000000000000000"/>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panose="05020102010507070707"/>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panose="05000000000000000000"/>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lvl="0" fontAlgn="auto">
                <a:lnSpc>
                  <a:spcPct val="150000"/>
                </a:lnSpc>
                <a:spcAft>
                  <a:spcPts val="0"/>
                </a:spcAft>
                <a:buClr>
                  <a:srgbClr val="C00000"/>
                </a:buClr>
                <a:buFont typeface="Wingdings" panose="05000000000000000000" pitchFamily="2" charset="2"/>
                <a:buChar char="u"/>
              </a:pP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发展生产脱贫一批</a:t>
              </a:r>
            </a:p>
            <a:p>
              <a:pPr lvl="0" fontAlgn="auto">
                <a:lnSpc>
                  <a:spcPct val="150000"/>
                </a:lnSpc>
                <a:spcAft>
                  <a:spcPts val="0"/>
                </a:spcAft>
                <a:buClr>
                  <a:srgbClr val="C00000"/>
                </a:buClr>
                <a:buFont typeface="Wingdings" panose="05000000000000000000" pitchFamily="2" charset="2"/>
                <a:buChar char="u"/>
              </a:pP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易地搬迁脱贫一批</a:t>
              </a:r>
            </a:p>
            <a:p>
              <a:pPr lvl="0" fontAlgn="auto">
                <a:lnSpc>
                  <a:spcPct val="150000"/>
                </a:lnSpc>
                <a:spcAft>
                  <a:spcPts val="0"/>
                </a:spcAft>
                <a:buClr>
                  <a:srgbClr val="C00000"/>
                </a:buClr>
                <a:buFont typeface="Wingdings" panose="05000000000000000000" pitchFamily="2" charset="2"/>
                <a:buChar char="u"/>
              </a:pP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生态补偿脱贫一批</a:t>
              </a:r>
            </a:p>
            <a:p>
              <a:pPr lvl="0" fontAlgn="auto">
                <a:lnSpc>
                  <a:spcPct val="150000"/>
                </a:lnSpc>
                <a:spcAft>
                  <a:spcPts val="0"/>
                </a:spcAft>
                <a:buClr>
                  <a:srgbClr val="C00000"/>
                </a:buClr>
                <a:buFont typeface="Wingdings" panose="05000000000000000000" pitchFamily="2" charset="2"/>
                <a:buChar char="u"/>
              </a:pP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发展教育脱贫一批</a:t>
              </a:r>
            </a:p>
            <a:p>
              <a:pPr lvl="0" fontAlgn="auto">
                <a:lnSpc>
                  <a:spcPct val="150000"/>
                </a:lnSpc>
                <a:spcAft>
                  <a:spcPts val="0"/>
                </a:spcAft>
                <a:buClr>
                  <a:srgbClr val="C00000"/>
                </a:buClr>
                <a:buFont typeface="Wingdings" panose="05000000000000000000" pitchFamily="2" charset="2"/>
                <a:buChar char="u"/>
              </a:pP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社会保障兜底一批</a:t>
              </a:r>
            </a:p>
          </p:txBody>
        </p:sp>
      </p:grpSp>
      <p:sp>
        <p:nvSpPr>
          <p:cNvPr id="14" name="矩形 13">
            <a:extLst>
              <a:ext uri="{FF2B5EF4-FFF2-40B4-BE49-F238E27FC236}">
                <a16:creationId xmlns="" xmlns:a16="http://schemas.microsoft.com/office/drawing/2014/main" id="{A488C3FC-74E9-4279-A187-761C66DFC38D}"/>
              </a:ext>
            </a:extLst>
          </p:cNvPr>
          <p:cNvSpPr/>
          <p:nvPr/>
        </p:nvSpPr>
        <p:spPr>
          <a:xfrm>
            <a:off x="0" y="579278"/>
            <a:ext cx="12192000" cy="581057"/>
          </a:xfrm>
          <a:prstGeom prst="rect">
            <a:avLst/>
          </a:prstGeom>
        </p:spPr>
        <p:txBody>
          <a:bodyPr wrap="square">
            <a:spAutoFit/>
          </a:bodyPr>
          <a:lstStyle/>
          <a:p>
            <a:pPr marL="0" indent="0" algn="ctr" eaLnBrk="1" hangingPunct="1">
              <a:lnSpc>
                <a:spcPct val="150000"/>
              </a:lnSpc>
            </a:pPr>
            <a:r>
              <a:rPr lang="en-US" altLang="zh-CN" sz="2400" b="1" dirty="0">
                <a:solidFill>
                  <a:schemeClr val="tx1">
                    <a:lumMod val="85000"/>
                    <a:lumOff val="15000"/>
                  </a:schemeClr>
                </a:solidFill>
                <a:latin typeface="微软雅黑" panose="020B0503020204020204" pitchFamily="34" charset="-122"/>
                <a:ea typeface="微软雅黑" panose="020B0503020204020204" pitchFamily="34" charset="-122"/>
              </a:rPr>
              <a:t>2. </a:t>
            </a: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坚决打好精准脱贫攻坚战</a:t>
            </a:r>
          </a:p>
        </p:txBody>
      </p:sp>
      <p:grpSp>
        <p:nvGrpSpPr>
          <p:cNvPr id="10" name="组合 9">
            <a:extLst>
              <a:ext uri="{FF2B5EF4-FFF2-40B4-BE49-F238E27FC236}">
                <a16:creationId xmlns="" xmlns:a16="http://schemas.microsoft.com/office/drawing/2014/main" id="{EB816A2A-BB4B-43D2-8A91-43E7425D9E60}"/>
              </a:ext>
            </a:extLst>
          </p:cNvPr>
          <p:cNvGrpSpPr/>
          <p:nvPr/>
        </p:nvGrpSpPr>
        <p:grpSpPr>
          <a:xfrm>
            <a:off x="6042928" y="1615249"/>
            <a:ext cx="3838855" cy="3356891"/>
            <a:chOff x="6168008" y="1700808"/>
            <a:chExt cx="5040560" cy="3253906"/>
          </a:xfrm>
          <a:effectLst>
            <a:outerShdw blurRad="50800" dist="38100" dir="2700000" algn="tl" rotWithShape="0">
              <a:prstClr val="black">
                <a:alpha val="40000"/>
              </a:prstClr>
            </a:outerShdw>
          </a:effectLst>
        </p:grpSpPr>
        <p:sp>
          <p:nvSpPr>
            <p:cNvPr id="34" name="矩形 33">
              <a:extLst>
                <a:ext uri="{FF2B5EF4-FFF2-40B4-BE49-F238E27FC236}">
                  <a16:creationId xmlns="" xmlns:a16="http://schemas.microsoft.com/office/drawing/2014/main" id="{EE0B4DAE-12D5-426C-95E6-CCA2B04153FF}"/>
                </a:ext>
              </a:extLst>
            </p:cNvPr>
            <p:cNvSpPr/>
            <p:nvPr/>
          </p:nvSpPr>
          <p:spPr>
            <a:xfrm>
              <a:off x="6168008" y="1853782"/>
              <a:ext cx="5040560" cy="31009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内容占位符 2">
              <a:extLst>
                <a:ext uri="{FF2B5EF4-FFF2-40B4-BE49-F238E27FC236}">
                  <a16:creationId xmlns="" xmlns:a16="http://schemas.microsoft.com/office/drawing/2014/main" id="{9174C96B-71AA-4570-B643-D240C532F807}"/>
                </a:ext>
              </a:extLst>
            </p:cNvPr>
            <p:cNvSpPr txBox="1"/>
            <p:nvPr/>
          </p:nvSpPr>
          <p:spPr>
            <a:xfrm>
              <a:off x="7680177" y="1700808"/>
              <a:ext cx="3148045" cy="3100830"/>
            </a:xfrm>
            <a:prstGeom prst="rect">
              <a:avLst/>
            </a:prstGeom>
          </p:spPr>
          <p:txBody>
            <a:bodyPr vert="horz">
              <a:noAutofit/>
            </a:bodyPr>
            <a:lstStyle>
              <a:lvl1pPr marL="274320" indent="-274320" algn="l" rtl="0" eaLnBrk="1" latinLnBrk="0" hangingPunct="1">
                <a:spcBef>
                  <a:spcPts val="600"/>
                </a:spcBef>
                <a:buClr>
                  <a:schemeClr val="accent1"/>
                </a:buClr>
                <a:buSzPct val="70000"/>
                <a:buFont typeface="Wingdings" panose="05000000000000000000"/>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panose="05020102010507070707"/>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panose="05000000000000000000"/>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panose="05000000000000000000"/>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panose="05020102010507070707"/>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panose="05000000000000000000"/>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lvl="0" algn="ctr" fontAlgn="auto">
                <a:lnSpc>
                  <a:spcPct val="150000"/>
                </a:lnSpc>
                <a:spcAft>
                  <a:spcPts val="0"/>
                </a:spcAft>
                <a:buClr>
                  <a:srgbClr val="C00000"/>
                </a:buClr>
                <a:buFont typeface="Wingdings" panose="05000000000000000000" pitchFamily="2" charset="2"/>
                <a:buChar char="u"/>
              </a:pPr>
              <a:endParaRPr lang="en-US" altLang="zh-CN" sz="1800" dirty="0">
                <a:solidFill>
                  <a:schemeClr val="tx1">
                    <a:lumMod val="85000"/>
                    <a:lumOff val="15000"/>
                  </a:schemeClr>
                </a:solidFill>
                <a:latin typeface="微软雅黑" panose="020B0503020204020204" pitchFamily="34" charset="-122"/>
                <a:ea typeface="微软雅黑" panose="020B0503020204020204" pitchFamily="34" charset="-122"/>
              </a:endParaRPr>
            </a:p>
            <a:p>
              <a:pPr lvl="0" fontAlgn="auto">
                <a:lnSpc>
                  <a:spcPct val="150000"/>
                </a:lnSpc>
                <a:spcAft>
                  <a:spcPts val="0"/>
                </a:spcAft>
                <a:buClr>
                  <a:srgbClr val="C00000"/>
                </a:buClr>
                <a:buFont typeface="Wingdings" panose="05000000000000000000" pitchFamily="2" charset="2"/>
                <a:buChar char="u"/>
              </a:pP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不愁吃</a:t>
              </a:r>
              <a:endParaRPr lang="en-US" altLang="zh-CN" sz="1800" dirty="0">
                <a:solidFill>
                  <a:schemeClr val="tx1">
                    <a:lumMod val="85000"/>
                    <a:lumOff val="15000"/>
                  </a:schemeClr>
                </a:solidFill>
                <a:latin typeface="微软雅黑" panose="020B0503020204020204" pitchFamily="34" charset="-122"/>
                <a:ea typeface="微软雅黑" panose="020B0503020204020204" pitchFamily="34" charset="-122"/>
              </a:endParaRPr>
            </a:p>
            <a:p>
              <a:pPr lvl="0" fontAlgn="auto">
                <a:lnSpc>
                  <a:spcPct val="150000"/>
                </a:lnSpc>
                <a:spcAft>
                  <a:spcPts val="0"/>
                </a:spcAft>
                <a:buClr>
                  <a:srgbClr val="C00000"/>
                </a:buClr>
                <a:buFont typeface="Wingdings" panose="05000000000000000000" pitchFamily="2" charset="2"/>
                <a:buChar char="u"/>
              </a:pP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不愁穿</a:t>
              </a:r>
              <a:endParaRPr lang="en-US" altLang="zh-CN" sz="1800" dirty="0">
                <a:solidFill>
                  <a:schemeClr val="tx1">
                    <a:lumMod val="85000"/>
                    <a:lumOff val="15000"/>
                  </a:schemeClr>
                </a:solidFill>
                <a:latin typeface="微软雅黑" panose="020B0503020204020204" pitchFamily="34" charset="-122"/>
                <a:ea typeface="微软雅黑" panose="020B0503020204020204" pitchFamily="34" charset="-122"/>
              </a:endParaRPr>
            </a:p>
            <a:p>
              <a:pPr lvl="0" fontAlgn="auto">
                <a:lnSpc>
                  <a:spcPct val="150000"/>
                </a:lnSpc>
                <a:spcAft>
                  <a:spcPts val="0"/>
                </a:spcAft>
                <a:buClr>
                  <a:srgbClr val="C00000"/>
                </a:buClr>
                <a:buFont typeface="Wingdings" panose="05000000000000000000" pitchFamily="2" charset="2"/>
                <a:buChar char="u"/>
              </a:pP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保障义务教育</a:t>
              </a:r>
              <a:endParaRPr lang="en-US" altLang="zh-CN" sz="1800" dirty="0">
                <a:solidFill>
                  <a:schemeClr val="tx1">
                    <a:lumMod val="85000"/>
                    <a:lumOff val="15000"/>
                  </a:schemeClr>
                </a:solidFill>
                <a:latin typeface="微软雅黑" panose="020B0503020204020204" pitchFamily="34" charset="-122"/>
                <a:ea typeface="微软雅黑" panose="020B0503020204020204" pitchFamily="34" charset="-122"/>
              </a:endParaRPr>
            </a:p>
            <a:p>
              <a:pPr lvl="0" fontAlgn="auto">
                <a:lnSpc>
                  <a:spcPct val="150000"/>
                </a:lnSpc>
                <a:spcAft>
                  <a:spcPts val="0"/>
                </a:spcAft>
                <a:buClr>
                  <a:srgbClr val="C00000"/>
                </a:buClr>
                <a:buFont typeface="Wingdings" panose="05000000000000000000" pitchFamily="2" charset="2"/>
                <a:buChar char="u"/>
              </a:pP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保障基本医疗</a:t>
              </a:r>
              <a:endParaRPr lang="en-US" altLang="zh-CN" sz="1800" dirty="0">
                <a:solidFill>
                  <a:schemeClr val="tx1">
                    <a:lumMod val="85000"/>
                    <a:lumOff val="15000"/>
                  </a:schemeClr>
                </a:solidFill>
                <a:latin typeface="微软雅黑" panose="020B0503020204020204" pitchFamily="34" charset="-122"/>
                <a:ea typeface="微软雅黑" panose="020B0503020204020204" pitchFamily="34" charset="-122"/>
              </a:endParaRPr>
            </a:p>
            <a:p>
              <a:pPr lvl="0" fontAlgn="auto">
                <a:lnSpc>
                  <a:spcPct val="150000"/>
                </a:lnSpc>
                <a:spcAft>
                  <a:spcPts val="0"/>
                </a:spcAft>
                <a:buClr>
                  <a:srgbClr val="C00000"/>
                </a:buClr>
                <a:buFont typeface="Wingdings" panose="05000000000000000000" pitchFamily="2" charset="2"/>
                <a:buChar char="u"/>
              </a:pP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保障住房安全</a:t>
              </a:r>
            </a:p>
          </p:txBody>
        </p:sp>
      </p:grpSp>
      <p:grpSp>
        <p:nvGrpSpPr>
          <p:cNvPr id="6" name="组合 5">
            <a:extLst>
              <a:ext uri="{FF2B5EF4-FFF2-40B4-BE49-F238E27FC236}">
                <a16:creationId xmlns="" xmlns:a16="http://schemas.microsoft.com/office/drawing/2014/main" id="{DF6065D4-864B-41CF-BF62-561EEA046354}"/>
              </a:ext>
            </a:extLst>
          </p:cNvPr>
          <p:cNvGrpSpPr/>
          <p:nvPr/>
        </p:nvGrpSpPr>
        <p:grpSpPr>
          <a:xfrm>
            <a:off x="2280692" y="1743521"/>
            <a:ext cx="3615500" cy="787615"/>
            <a:chOff x="1055440" y="1844824"/>
            <a:chExt cx="5040560" cy="787615"/>
          </a:xfrm>
        </p:grpSpPr>
        <p:sp>
          <p:nvSpPr>
            <p:cNvPr id="2" name="矩形 1">
              <a:extLst>
                <a:ext uri="{FF2B5EF4-FFF2-40B4-BE49-F238E27FC236}">
                  <a16:creationId xmlns="" xmlns:a16="http://schemas.microsoft.com/office/drawing/2014/main" id="{1AF9A6C0-A82A-4EA5-AD3C-5734BE7D3A4B}"/>
                </a:ext>
              </a:extLst>
            </p:cNvPr>
            <p:cNvSpPr/>
            <p:nvPr/>
          </p:nvSpPr>
          <p:spPr>
            <a:xfrm>
              <a:off x="1055440" y="1844824"/>
              <a:ext cx="5040560" cy="787615"/>
            </a:xfrm>
            <a:prstGeom prst="rect">
              <a:avLst/>
            </a:prstGeom>
            <a:solidFill>
              <a:srgbClr val="C00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矩形 2">
              <a:extLst>
                <a:ext uri="{FF2B5EF4-FFF2-40B4-BE49-F238E27FC236}">
                  <a16:creationId xmlns="" xmlns:a16="http://schemas.microsoft.com/office/drawing/2014/main" id="{D1FE40BB-D329-4982-B2BA-2FD28D6BB186}"/>
                </a:ext>
              </a:extLst>
            </p:cNvPr>
            <p:cNvSpPr/>
            <p:nvPr/>
          </p:nvSpPr>
          <p:spPr>
            <a:xfrm>
              <a:off x="2067062" y="1984715"/>
              <a:ext cx="3543750" cy="507831"/>
            </a:xfrm>
            <a:prstGeom prst="rect">
              <a:avLst/>
            </a:prstGeom>
          </p:spPr>
          <p:txBody>
            <a:bodyPr wrap="square">
              <a:spAutoFit/>
            </a:bodyPr>
            <a:lstStyle/>
            <a:p>
              <a:pPr marL="0" lvl="0" indent="0" fontAlgn="auto">
                <a:lnSpc>
                  <a:spcPct val="150000"/>
                </a:lnSpc>
                <a:spcAft>
                  <a:spcPts val="0"/>
                </a:spcAft>
                <a:buClr>
                  <a:srgbClr val="FE8637"/>
                </a:buClr>
                <a:buNone/>
              </a:pPr>
              <a:r>
                <a:rPr lang="en-US" altLang="zh-CN" b="1" dirty="0">
                  <a:solidFill>
                    <a:schemeClr val="bg1"/>
                  </a:solidFill>
                  <a:latin typeface="微软雅黑" panose="020B0503020204020204" pitchFamily="34" charset="-122"/>
                  <a:ea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rPr>
                <a:t>五个一批”工程</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grpSp>
      <p:grpSp>
        <p:nvGrpSpPr>
          <p:cNvPr id="9" name="组合 8">
            <a:extLst>
              <a:ext uri="{FF2B5EF4-FFF2-40B4-BE49-F238E27FC236}">
                <a16:creationId xmlns="" xmlns:a16="http://schemas.microsoft.com/office/drawing/2014/main" id="{E685A286-CC0D-4A4D-BAE6-E79032697EAC}"/>
              </a:ext>
            </a:extLst>
          </p:cNvPr>
          <p:cNvGrpSpPr/>
          <p:nvPr/>
        </p:nvGrpSpPr>
        <p:grpSpPr>
          <a:xfrm>
            <a:off x="6000657" y="4972145"/>
            <a:ext cx="3888432" cy="787615"/>
            <a:chOff x="6168008" y="4869160"/>
            <a:chExt cx="5040560" cy="787615"/>
          </a:xfrm>
        </p:grpSpPr>
        <p:sp>
          <p:nvSpPr>
            <p:cNvPr id="33" name="矩形 32">
              <a:extLst>
                <a:ext uri="{FF2B5EF4-FFF2-40B4-BE49-F238E27FC236}">
                  <a16:creationId xmlns="" xmlns:a16="http://schemas.microsoft.com/office/drawing/2014/main" id="{B5BF555D-F217-418A-8FF5-7FEDC6E2EFF3}"/>
                </a:ext>
              </a:extLst>
            </p:cNvPr>
            <p:cNvSpPr/>
            <p:nvPr/>
          </p:nvSpPr>
          <p:spPr>
            <a:xfrm>
              <a:off x="6168008" y="4869160"/>
              <a:ext cx="5040560" cy="787615"/>
            </a:xfrm>
            <a:prstGeom prst="rect">
              <a:avLst/>
            </a:prstGeom>
            <a:solidFill>
              <a:srgbClr val="DA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 xmlns:a16="http://schemas.microsoft.com/office/drawing/2014/main" id="{4968BF32-3276-4FB2-8C8D-5B34F995B9B2}"/>
                </a:ext>
              </a:extLst>
            </p:cNvPr>
            <p:cNvSpPr/>
            <p:nvPr/>
          </p:nvSpPr>
          <p:spPr>
            <a:xfrm>
              <a:off x="6912636" y="4986316"/>
              <a:ext cx="4106783" cy="507831"/>
            </a:xfrm>
            <a:prstGeom prst="rect">
              <a:avLst/>
            </a:prstGeom>
          </p:spPr>
          <p:txBody>
            <a:bodyPr wrap="square">
              <a:spAutoFit/>
            </a:bodyPr>
            <a:lstStyle/>
            <a:p>
              <a:pPr indent="0" eaLnBrk="1" fontAlgn="auto" hangingPunct="1">
                <a:lnSpc>
                  <a:spcPct val="150000"/>
                </a:lnSpc>
                <a:spcBef>
                  <a:spcPts val="600"/>
                </a:spcBef>
                <a:spcAft>
                  <a:spcPts val="0"/>
                </a:spcAft>
                <a:buClr>
                  <a:srgbClr val="FE8637"/>
                </a:buClr>
                <a:buSzPct val="70000"/>
                <a:buNone/>
              </a:pPr>
              <a:r>
                <a:rPr lang="en-US" altLang="zh-CN" b="1" dirty="0">
                  <a:solidFill>
                    <a:schemeClr val="bg1"/>
                  </a:solidFill>
                  <a:latin typeface="微软雅黑" panose="020B0503020204020204" pitchFamily="34" charset="-122"/>
                  <a:ea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rPr>
                <a:t>两不愁三保障”脱贫标准</a:t>
              </a:r>
              <a:endParaRPr lang="en-US" altLang="zh-CN" b="1" dirty="0">
                <a:solidFill>
                  <a:schemeClr val="bg1"/>
                </a:solidFill>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5543997" y="1700808"/>
            <a:ext cx="784427" cy="4104460"/>
            <a:chOff x="5543997" y="1700808"/>
            <a:chExt cx="784427" cy="4104460"/>
          </a:xfrm>
        </p:grpSpPr>
        <p:sp>
          <p:nvSpPr>
            <p:cNvPr id="15" name="iṥ1íḍe">
              <a:extLst>
                <a:ext uri="{FF2B5EF4-FFF2-40B4-BE49-F238E27FC236}">
                  <a16:creationId xmlns="" xmlns:a16="http://schemas.microsoft.com/office/drawing/2014/main" id="{54FB5AA3-8E76-496D-A64A-6882B4D97BD1}"/>
                </a:ext>
              </a:extLst>
            </p:cNvPr>
            <p:cNvSpPr/>
            <p:nvPr/>
          </p:nvSpPr>
          <p:spPr>
            <a:xfrm rot="16200000" flipH="1">
              <a:off x="3688578" y="3556229"/>
              <a:ext cx="4104458" cy="393619"/>
            </a:xfrm>
            <a:prstGeom prst="trapezoid">
              <a:avLst>
                <a:gd name="adj" fmla="val 10682"/>
              </a:avLst>
            </a:prstGeom>
            <a:solidFill>
              <a:srgbClr val="BDC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íṩľïḍè">
              <a:extLst>
                <a:ext uri="{FF2B5EF4-FFF2-40B4-BE49-F238E27FC236}">
                  <a16:creationId xmlns="" xmlns:a16="http://schemas.microsoft.com/office/drawing/2014/main" id="{75A937E2-AA2D-45F0-B79C-494EAD1D7358}"/>
                </a:ext>
              </a:extLst>
            </p:cNvPr>
            <p:cNvSpPr/>
            <p:nvPr/>
          </p:nvSpPr>
          <p:spPr>
            <a:xfrm rot="5400000">
              <a:off x="4079387" y="3556227"/>
              <a:ext cx="4104456" cy="393618"/>
            </a:xfrm>
            <a:prstGeom prst="trapezoid">
              <a:avLst>
                <a:gd name="adj" fmla="val 10682"/>
              </a:avLst>
            </a:prstGeom>
            <a:solidFill>
              <a:srgbClr val="7C87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3256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900"/>
                            </p:stCondLst>
                            <p:childTnLst>
                              <p:par>
                                <p:cTn id="9" presetID="22"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p:stCondLst>
                              <p:cond delay="1400"/>
                            </p:stCondLst>
                            <p:childTnLst>
                              <p:par>
                                <p:cTn id="13" presetID="22" presetClass="entr" presetSubtype="2"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500"/>
                                        <p:tgtEl>
                                          <p:spTgt spid="6"/>
                                        </p:tgtEl>
                                      </p:cBhvr>
                                    </p:animEffect>
                                  </p:childTnLst>
                                </p:cTn>
                              </p:par>
                            </p:childTnLst>
                          </p:cTn>
                        </p:par>
                        <p:par>
                          <p:cTn id="16" fill="hold">
                            <p:stCondLst>
                              <p:cond delay="1900"/>
                            </p:stCondLst>
                            <p:childTnLst>
                              <p:par>
                                <p:cTn id="17" presetID="22" presetClass="entr" presetSubtype="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par>
                          <p:cTn id="20" fill="hold">
                            <p:stCondLst>
                              <p:cond delay="24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2900"/>
                            </p:stCondLst>
                            <p:childTnLst>
                              <p:par>
                                <p:cTn id="25" presetID="22" presetClass="entr" presetSubtype="4"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346958"/>
            <a:ext cx="12192000" cy="95997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4839883" y="300261"/>
            <a:ext cx="2646878" cy="646331"/>
          </a:xfrm>
          <a:prstGeom prst="rect">
            <a:avLst/>
          </a:prstGeom>
          <a:noFill/>
        </p:spPr>
        <p:txBody>
          <a:bodyPr wrap="none" rtlCol="0" anchor="b">
            <a:spAutoFit/>
          </a:bodyPr>
          <a:lstStyle/>
          <a:p>
            <a:pPr>
              <a:lnSpc>
                <a:spcPct val="150000"/>
              </a:lnSpc>
            </a:pP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发展教育脱贫一批</a:t>
            </a:r>
          </a:p>
        </p:txBody>
      </p:sp>
      <p:sp>
        <p:nvSpPr>
          <p:cNvPr id="4" name="文本框 3"/>
          <p:cNvSpPr txBox="1"/>
          <p:nvPr/>
        </p:nvSpPr>
        <p:spPr>
          <a:xfrm>
            <a:off x="1629398" y="4887529"/>
            <a:ext cx="2709396" cy="369332"/>
          </a:xfrm>
          <a:prstGeom prst="rect">
            <a:avLst/>
          </a:prstGeom>
          <a:noFill/>
        </p:spPr>
        <p:txBody>
          <a:bodyPr wrap="none" rtlCol="0">
            <a:spAutoFit/>
          </a:bodyPr>
          <a:lstStyle/>
          <a:p>
            <a:pPr algn="ctr">
              <a:lnSpc>
                <a:spcPct val="150000"/>
              </a:lnSpc>
            </a:pP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2012~2017</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年，六年来累计资助数据</a:t>
            </a:r>
          </a:p>
        </p:txBody>
      </p:sp>
      <p:sp>
        <p:nvSpPr>
          <p:cNvPr id="5" name="虚尾箭头 4"/>
          <p:cNvSpPr/>
          <p:nvPr/>
        </p:nvSpPr>
        <p:spPr>
          <a:xfrm rot="5400000">
            <a:off x="7893168" y="2462097"/>
            <a:ext cx="576000" cy="648000"/>
          </a:xfrm>
          <a:prstGeom prst="striped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p:nvGrpSpPr>
        <p:grpSpPr>
          <a:xfrm>
            <a:off x="5693616" y="3116515"/>
            <a:ext cx="3780000" cy="1260000"/>
            <a:chOff x="5883123" y="2805254"/>
            <a:chExt cx="3780000" cy="1260000"/>
          </a:xfrm>
        </p:grpSpPr>
        <p:grpSp>
          <p:nvGrpSpPr>
            <p:cNvPr id="7" name="组合 6"/>
            <p:cNvGrpSpPr/>
            <p:nvPr/>
          </p:nvGrpSpPr>
          <p:grpSpPr>
            <a:xfrm>
              <a:off x="6180380" y="2882734"/>
              <a:ext cx="3185487" cy="1105041"/>
              <a:chOff x="6561582" y="3053966"/>
              <a:chExt cx="3185487" cy="1105041"/>
            </a:xfrm>
          </p:grpSpPr>
          <p:sp>
            <p:nvSpPr>
              <p:cNvPr id="9" name="文本框 8"/>
              <p:cNvSpPr txBox="1"/>
              <p:nvPr/>
            </p:nvSpPr>
            <p:spPr>
              <a:xfrm>
                <a:off x="6561582" y="3053966"/>
                <a:ext cx="3185487" cy="757130"/>
              </a:xfrm>
              <a:prstGeom prst="rect">
                <a:avLst/>
              </a:prstGeom>
              <a:noFill/>
            </p:spPr>
            <p:txBody>
              <a:bodyPr wrap="none" rtlCol="0">
                <a:spAutoFit/>
              </a:bodyPr>
              <a:lstStyle/>
              <a:p>
                <a:pPr>
                  <a:lnSpc>
                    <a:spcPct val="12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累计资助各级各类</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2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学校（幼儿园）学生（幼儿）</a:t>
                </a:r>
              </a:p>
            </p:txBody>
          </p:sp>
          <p:sp>
            <p:nvSpPr>
              <p:cNvPr id="10" name="文本框 9"/>
              <p:cNvSpPr txBox="1"/>
              <p:nvPr/>
            </p:nvSpPr>
            <p:spPr>
              <a:xfrm>
                <a:off x="6571207" y="3697342"/>
                <a:ext cx="2100255" cy="461665"/>
              </a:xfrm>
              <a:prstGeom prst="rect">
                <a:avLst/>
              </a:prstGeom>
              <a:noFill/>
            </p:spPr>
            <p:txBody>
              <a:bodyPr wrap="none" rtlCol="0">
                <a:spAutoFit/>
              </a:bodyPr>
              <a:lstStyle/>
              <a:p>
                <a:r>
                  <a:rPr lang="en-US" altLang="zh-CN" sz="2400" b="1" dirty="0">
                    <a:solidFill>
                      <a:srgbClr val="C00000"/>
                    </a:solidFill>
                    <a:latin typeface="微软雅黑" panose="020B0503020204020204" pitchFamily="34" charset="-122"/>
                    <a:ea typeface="微软雅黑" panose="020B0503020204020204" pitchFamily="34" charset="-122"/>
                  </a:rPr>
                  <a:t>9590.41</a:t>
                </a:r>
                <a:r>
                  <a:rPr lang="zh-CN" altLang="en-US" dirty="0">
                    <a:solidFill>
                      <a:srgbClr val="C00000"/>
                    </a:solidFill>
                    <a:latin typeface="微软雅黑" panose="020B0503020204020204" pitchFamily="34" charset="-122"/>
                    <a:ea typeface="微软雅黑" panose="020B0503020204020204" pitchFamily="34" charset="-122"/>
                  </a:rPr>
                  <a:t>万人次</a:t>
                </a:r>
              </a:p>
            </p:txBody>
          </p:sp>
        </p:grpSp>
        <p:sp>
          <p:nvSpPr>
            <p:cNvPr id="8" name="圆角矩形 7"/>
            <p:cNvSpPr/>
            <p:nvPr/>
          </p:nvSpPr>
          <p:spPr>
            <a:xfrm>
              <a:off x="5883123" y="2805254"/>
              <a:ext cx="3780000" cy="1260000"/>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10"/>
          <p:cNvSpPr txBox="1"/>
          <p:nvPr/>
        </p:nvSpPr>
        <p:spPr>
          <a:xfrm>
            <a:off x="809934" y="5624705"/>
            <a:ext cx="10572125" cy="396583"/>
          </a:xfrm>
          <a:prstGeom prst="rect">
            <a:avLst/>
          </a:prstGeom>
          <a:noFill/>
        </p:spPr>
        <p:txBody>
          <a:bodyPr wrap="none" rtlCol="0">
            <a:spAutoFit/>
          </a:bodyPr>
          <a:lstStyle/>
          <a:p>
            <a:pPr>
              <a:lnSpc>
                <a:spcPct val="120000"/>
              </a:lnSpc>
            </a:pP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学生资助体系实现“三个全覆盖”：所有学段全覆盖、公办民办校全覆盖、家庭经济困难学生全覆盖。</a:t>
            </a:r>
          </a:p>
        </p:txBody>
      </p:sp>
      <p:grpSp>
        <p:nvGrpSpPr>
          <p:cNvPr id="12" name="组合 11"/>
          <p:cNvGrpSpPr/>
          <p:nvPr/>
        </p:nvGrpSpPr>
        <p:grpSpPr>
          <a:xfrm>
            <a:off x="7191168" y="1584296"/>
            <a:ext cx="1980000" cy="905645"/>
            <a:chOff x="7603192" y="1311643"/>
            <a:chExt cx="1980000" cy="905645"/>
          </a:xfrm>
        </p:grpSpPr>
        <p:sp>
          <p:nvSpPr>
            <p:cNvPr id="13" name="圆角矩形 12"/>
            <p:cNvSpPr/>
            <p:nvPr/>
          </p:nvSpPr>
          <p:spPr>
            <a:xfrm>
              <a:off x="7603192" y="1353288"/>
              <a:ext cx="1980000" cy="86400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同侧圆角矩形 13"/>
            <p:cNvSpPr/>
            <p:nvPr/>
          </p:nvSpPr>
          <p:spPr>
            <a:xfrm>
              <a:off x="7603192" y="1353288"/>
              <a:ext cx="1980000" cy="288000"/>
            </a:xfrm>
            <a:prstGeom prst="round2SameRect">
              <a:avLst>
                <a:gd name="adj1" fmla="val 50000"/>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8055224" y="1710065"/>
              <a:ext cx="1075936" cy="400110"/>
            </a:xfrm>
            <a:prstGeom prst="rect">
              <a:avLst/>
            </a:prstGeom>
            <a:noFill/>
          </p:spPr>
          <p:txBody>
            <a:bodyPr wrap="none" rtlCol="0">
              <a:spAutoFit/>
            </a:bodyPr>
            <a:lstStyle/>
            <a:p>
              <a:r>
                <a:rPr lang="en-US" altLang="zh-CN" sz="2000" b="1" dirty="0">
                  <a:solidFill>
                    <a:srgbClr val="C00000"/>
                  </a:solidFill>
                  <a:latin typeface="微软雅黑" panose="020B0503020204020204" pitchFamily="34" charset="-122"/>
                  <a:ea typeface="微软雅黑" panose="020B0503020204020204" pitchFamily="34" charset="-122"/>
                </a:rPr>
                <a:t>2017</a:t>
              </a:r>
              <a:r>
                <a:rPr lang="zh-CN" altLang="en-US" sz="2000" b="1" dirty="0">
                  <a:solidFill>
                    <a:srgbClr val="C00000"/>
                  </a:solidFill>
                  <a:latin typeface="微软雅黑" panose="020B0503020204020204" pitchFamily="34" charset="-122"/>
                  <a:ea typeface="微软雅黑" panose="020B0503020204020204" pitchFamily="34" charset="-122"/>
                </a:rPr>
                <a:t>年</a:t>
              </a:r>
            </a:p>
          </p:txBody>
        </p:sp>
        <p:grpSp>
          <p:nvGrpSpPr>
            <p:cNvPr id="16" name="组合 15"/>
            <p:cNvGrpSpPr/>
            <p:nvPr/>
          </p:nvGrpSpPr>
          <p:grpSpPr>
            <a:xfrm>
              <a:off x="8122650" y="1311643"/>
              <a:ext cx="941085" cy="216000"/>
              <a:chOff x="9324899" y="824880"/>
              <a:chExt cx="941085" cy="216000"/>
            </a:xfrm>
          </p:grpSpPr>
          <p:sp>
            <p:nvSpPr>
              <p:cNvPr id="17" name="圆角矩形 16"/>
              <p:cNvSpPr/>
              <p:nvPr/>
            </p:nvSpPr>
            <p:spPr>
              <a:xfrm>
                <a:off x="9324899" y="824880"/>
                <a:ext cx="72000" cy="216000"/>
              </a:xfrm>
              <a:prstGeom prst="roundRect">
                <a:avLst>
                  <a:gd name="adj" fmla="val 50000"/>
                </a:avLst>
              </a:prstGeom>
              <a:solidFill>
                <a:schemeClr val="bg1"/>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圆角矩形 17"/>
              <p:cNvSpPr/>
              <p:nvPr/>
            </p:nvSpPr>
            <p:spPr>
              <a:xfrm>
                <a:off x="9498716" y="824880"/>
                <a:ext cx="72000" cy="216000"/>
              </a:xfrm>
              <a:prstGeom prst="roundRect">
                <a:avLst>
                  <a:gd name="adj" fmla="val 50000"/>
                </a:avLst>
              </a:prstGeom>
              <a:solidFill>
                <a:schemeClr val="bg1"/>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圆角矩形 18"/>
              <p:cNvSpPr/>
              <p:nvPr/>
            </p:nvSpPr>
            <p:spPr>
              <a:xfrm>
                <a:off x="9672533" y="824880"/>
                <a:ext cx="72000" cy="216000"/>
              </a:xfrm>
              <a:prstGeom prst="roundRect">
                <a:avLst>
                  <a:gd name="adj" fmla="val 50000"/>
                </a:avLst>
              </a:prstGeom>
              <a:solidFill>
                <a:schemeClr val="bg1"/>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圆角矩形 19"/>
              <p:cNvSpPr/>
              <p:nvPr/>
            </p:nvSpPr>
            <p:spPr>
              <a:xfrm>
                <a:off x="9846350" y="824880"/>
                <a:ext cx="72000" cy="216000"/>
              </a:xfrm>
              <a:prstGeom prst="roundRect">
                <a:avLst>
                  <a:gd name="adj" fmla="val 50000"/>
                </a:avLst>
              </a:prstGeom>
              <a:solidFill>
                <a:schemeClr val="bg1"/>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圆角矩形 20"/>
              <p:cNvSpPr/>
              <p:nvPr/>
            </p:nvSpPr>
            <p:spPr>
              <a:xfrm>
                <a:off x="10020167" y="824880"/>
                <a:ext cx="72000" cy="216000"/>
              </a:xfrm>
              <a:prstGeom prst="roundRect">
                <a:avLst>
                  <a:gd name="adj" fmla="val 50000"/>
                </a:avLst>
              </a:prstGeom>
              <a:solidFill>
                <a:schemeClr val="bg1"/>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圆角矩形 21"/>
              <p:cNvSpPr/>
              <p:nvPr/>
            </p:nvSpPr>
            <p:spPr>
              <a:xfrm>
                <a:off x="10193984" y="824880"/>
                <a:ext cx="72000" cy="216000"/>
              </a:xfrm>
              <a:prstGeom prst="roundRect">
                <a:avLst>
                  <a:gd name="adj" fmla="val 50000"/>
                </a:avLst>
              </a:prstGeom>
              <a:solidFill>
                <a:schemeClr val="bg1"/>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3" name="组合 22"/>
          <p:cNvGrpSpPr/>
          <p:nvPr/>
        </p:nvGrpSpPr>
        <p:grpSpPr>
          <a:xfrm>
            <a:off x="8238401" y="4041168"/>
            <a:ext cx="2520000" cy="900000"/>
            <a:chOff x="8427908" y="3729907"/>
            <a:chExt cx="2520000" cy="900000"/>
          </a:xfrm>
        </p:grpSpPr>
        <p:sp>
          <p:nvSpPr>
            <p:cNvPr id="24" name="圆角矩形 23"/>
            <p:cNvSpPr/>
            <p:nvPr/>
          </p:nvSpPr>
          <p:spPr>
            <a:xfrm>
              <a:off x="8427908" y="3729907"/>
              <a:ext cx="2520000" cy="900000"/>
            </a:xfrm>
            <a:prstGeom prst="roundRect">
              <a:avLst/>
            </a:prstGeom>
            <a:solidFill>
              <a:srgbClr val="FFFFF5"/>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 name="组合 24"/>
            <p:cNvGrpSpPr/>
            <p:nvPr/>
          </p:nvGrpSpPr>
          <p:grpSpPr>
            <a:xfrm>
              <a:off x="8753197" y="3776578"/>
              <a:ext cx="2040950" cy="806658"/>
              <a:chOff x="8998230" y="3971011"/>
              <a:chExt cx="2040950" cy="806658"/>
            </a:xfrm>
          </p:grpSpPr>
          <p:sp>
            <p:nvSpPr>
              <p:cNvPr id="29" name="文本框 28"/>
              <p:cNvSpPr txBox="1"/>
              <p:nvPr/>
            </p:nvSpPr>
            <p:spPr>
              <a:xfrm>
                <a:off x="9007855" y="3971011"/>
                <a:ext cx="2031325" cy="424732"/>
              </a:xfrm>
              <a:prstGeom prst="rect">
                <a:avLst/>
              </a:prstGeom>
              <a:noFill/>
            </p:spPr>
            <p:txBody>
              <a:bodyPr wrap="none" rtlCol="0">
                <a:spAutoFit/>
              </a:bodyPr>
              <a:lstStyle/>
              <a:p>
                <a:pPr>
                  <a:lnSpc>
                    <a:spcPct val="12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累计资助金额超过</a:t>
                </a:r>
              </a:p>
            </p:txBody>
          </p:sp>
          <p:sp>
            <p:nvSpPr>
              <p:cNvPr id="30" name="文本框 29"/>
              <p:cNvSpPr txBox="1"/>
              <p:nvPr/>
            </p:nvSpPr>
            <p:spPr>
              <a:xfrm>
                <a:off x="8998230" y="4316004"/>
                <a:ext cx="1402948" cy="461665"/>
              </a:xfrm>
              <a:prstGeom prst="rect">
                <a:avLst/>
              </a:prstGeom>
              <a:noFill/>
            </p:spPr>
            <p:txBody>
              <a:bodyPr wrap="none" rtlCol="0">
                <a:spAutoFit/>
              </a:bodyPr>
              <a:lstStyle/>
              <a:p>
                <a:r>
                  <a:rPr lang="en-US" altLang="zh-CN" sz="2400" b="1" dirty="0">
                    <a:solidFill>
                      <a:srgbClr val="C00000"/>
                    </a:solidFill>
                    <a:latin typeface="微软雅黑" panose="020B0503020204020204" pitchFamily="34" charset="-122"/>
                    <a:ea typeface="微软雅黑" panose="020B0503020204020204" pitchFamily="34" charset="-122"/>
                  </a:rPr>
                  <a:t>1800</a:t>
                </a:r>
                <a:r>
                  <a:rPr lang="zh-CN" altLang="en-US" dirty="0">
                    <a:solidFill>
                      <a:srgbClr val="C00000"/>
                    </a:solidFill>
                    <a:latin typeface="微软雅黑" panose="020B0503020204020204" pitchFamily="34" charset="-122"/>
                    <a:ea typeface="微软雅黑" panose="020B0503020204020204" pitchFamily="34" charset="-122"/>
                  </a:rPr>
                  <a:t>亿元</a:t>
                </a:r>
              </a:p>
            </p:txBody>
          </p:sp>
        </p:grpSp>
      </p:grpSp>
      <p:grpSp>
        <p:nvGrpSpPr>
          <p:cNvPr id="31" name="组合 30"/>
          <p:cNvGrpSpPr/>
          <p:nvPr/>
        </p:nvGrpSpPr>
        <p:grpSpPr>
          <a:xfrm>
            <a:off x="1120238" y="1670403"/>
            <a:ext cx="4053921" cy="3193998"/>
            <a:chOff x="1084362" y="1263343"/>
            <a:chExt cx="4132942" cy="3256257"/>
          </a:xfrm>
          <a:effectLst>
            <a:outerShdw blurRad="50800" dist="38100" dir="2700000" algn="tl" rotWithShape="0">
              <a:prstClr val="black">
                <a:alpha val="40000"/>
              </a:prstClr>
            </a:outerShdw>
          </a:effectLst>
        </p:grpSpPr>
        <p:pic>
          <p:nvPicPr>
            <p:cNvPr id="32" name="图片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362" y="1263343"/>
              <a:ext cx="4132942" cy="3256257"/>
            </a:xfrm>
            <a:prstGeom prst="rect">
              <a:avLst/>
            </a:prstGeom>
            <a:noFill/>
            <a:ln w="38100">
              <a:solidFill>
                <a:schemeClr val="bg1"/>
              </a:solidFill>
            </a:ln>
          </p:spPr>
        </p:pic>
        <p:sp>
          <p:nvSpPr>
            <p:cNvPr id="33" name="椭圆形标注 32"/>
            <p:cNvSpPr/>
            <p:nvPr/>
          </p:nvSpPr>
          <p:spPr>
            <a:xfrm>
              <a:off x="3540012" y="1396289"/>
              <a:ext cx="1504589" cy="629937"/>
            </a:xfrm>
            <a:prstGeom prst="wedgeEllipseCallout">
              <a:avLst>
                <a:gd name="adj1" fmla="val -42314"/>
                <a:gd name="adj2" fmla="val 78490"/>
              </a:avLst>
            </a:prstGeom>
            <a:solidFill>
              <a:srgbClr val="ECEED8"/>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p:cNvSpPr txBox="1"/>
            <p:nvPr/>
          </p:nvSpPr>
          <p:spPr>
            <a:xfrm>
              <a:off x="3584420" y="1545305"/>
              <a:ext cx="1261884" cy="307777"/>
            </a:xfrm>
            <a:prstGeom prst="rect">
              <a:avLst/>
            </a:prstGeom>
            <a:noFill/>
          </p:spPr>
          <p:txBody>
            <a:bodyPr wrap="none" rtlCol="0">
              <a:spAutoFit/>
            </a:bodyPr>
            <a:lstStyle/>
            <a:p>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一个都不能少</a:t>
              </a:r>
            </a:p>
          </p:txBody>
        </p:sp>
        <p:sp>
          <p:nvSpPr>
            <p:cNvPr id="35" name="文本框 34"/>
            <p:cNvSpPr txBox="1"/>
            <p:nvPr/>
          </p:nvSpPr>
          <p:spPr>
            <a:xfrm>
              <a:off x="3278075" y="3231559"/>
              <a:ext cx="1201500" cy="407909"/>
            </a:xfrm>
            <a:prstGeom prst="rect">
              <a:avLst/>
            </a:prstGeom>
            <a:noFill/>
          </p:spPr>
          <p:txBody>
            <a:bodyPr wrap="none" rtlCol="0" anchor="ctr">
              <a:spAutoFit/>
            </a:bodyPr>
            <a:lstStyle/>
            <a:p>
              <a:r>
                <a:rPr lang="en-US" altLang="zh-CN" sz="2000" b="1" dirty="0">
                  <a:solidFill>
                    <a:srgbClr val="C00000"/>
                  </a:solidFill>
                  <a:latin typeface="微软雅黑" panose="020B0503020204020204" pitchFamily="34" charset="-122"/>
                  <a:ea typeface="微软雅黑" panose="020B0503020204020204" pitchFamily="34" charset="-122"/>
                </a:rPr>
                <a:t>8864</a:t>
              </a:r>
              <a:r>
                <a:rPr lang="zh-CN" altLang="en-US" sz="1400" b="1" dirty="0">
                  <a:solidFill>
                    <a:srgbClr val="C00000"/>
                  </a:solidFill>
                  <a:latin typeface="微软雅黑" panose="020B0503020204020204" pitchFamily="34" charset="-122"/>
                  <a:ea typeface="微软雅黑" panose="020B0503020204020204" pitchFamily="34" charset="-122"/>
                </a:rPr>
                <a:t>亿元</a:t>
              </a:r>
            </a:p>
          </p:txBody>
        </p:sp>
        <p:sp>
          <p:nvSpPr>
            <p:cNvPr id="36" name="文本框 35"/>
            <p:cNvSpPr txBox="1"/>
            <p:nvPr/>
          </p:nvSpPr>
          <p:spPr>
            <a:xfrm>
              <a:off x="3387823" y="3635568"/>
              <a:ext cx="954107" cy="276999"/>
            </a:xfrm>
            <a:prstGeom prst="rect">
              <a:avLst/>
            </a:prstGeom>
            <a:noFill/>
          </p:spPr>
          <p:txBody>
            <a:bodyPr wrap="none" rtlCol="0">
              <a:spAutoFit/>
            </a:bodyPr>
            <a:lstStyle/>
            <a:p>
              <a:r>
                <a:rPr lang="zh-CN" altLang="en-US" sz="1200" b="1" dirty="0">
                  <a:latin typeface="微软雅黑" panose="020B0503020204020204" pitchFamily="34" charset="-122"/>
                  <a:ea typeface="微软雅黑" panose="020B0503020204020204" pitchFamily="34" charset="-122"/>
                </a:rPr>
                <a:t>累计资助金</a:t>
              </a:r>
            </a:p>
          </p:txBody>
        </p:sp>
        <p:sp>
          <p:nvSpPr>
            <p:cNvPr id="37" name="文本框 36"/>
            <p:cNvSpPr txBox="1"/>
            <p:nvPr/>
          </p:nvSpPr>
          <p:spPr>
            <a:xfrm>
              <a:off x="1516697" y="3931198"/>
              <a:ext cx="1095274" cy="376531"/>
            </a:xfrm>
            <a:prstGeom prst="rect">
              <a:avLst/>
            </a:prstGeom>
            <a:noFill/>
          </p:spPr>
          <p:txBody>
            <a:bodyPr wrap="none" rtlCol="0">
              <a:spAutoFit/>
            </a:bodyPr>
            <a:lstStyle/>
            <a:p>
              <a:r>
                <a:rPr lang="en-US" altLang="zh-CN" b="1" dirty="0">
                  <a:solidFill>
                    <a:srgbClr val="C00000"/>
                  </a:solidFill>
                  <a:latin typeface="微软雅黑" panose="020B0503020204020204" pitchFamily="34" charset="-122"/>
                  <a:ea typeface="微软雅黑" panose="020B0503020204020204" pitchFamily="34" charset="-122"/>
                </a:rPr>
                <a:t>5.2</a:t>
              </a:r>
              <a:r>
                <a:rPr lang="zh-CN" altLang="en-US" sz="1400" b="1" dirty="0">
                  <a:solidFill>
                    <a:srgbClr val="C00000"/>
                  </a:solidFill>
                  <a:latin typeface="微软雅黑" panose="020B0503020204020204" pitchFamily="34" charset="-122"/>
                  <a:ea typeface="微软雅黑" panose="020B0503020204020204" pitchFamily="34" charset="-122"/>
                </a:rPr>
                <a:t>亿人次</a:t>
              </a:r>
            </a:p>
          </p:txBody>
        </p:sp>
        <p:sp>
          <p:nvSpPr>
            <p:cNvPr id="38" name="文本框 37"/>
            <p:cNvSpPr txBox="1"/>
            <p:nvPr/>
          </p:nvSpPr>
          <p:spPr>
            <a:xfrm>
              <a:off x="1438551" y="4187414"/>
              <a:ext cx="1415772" cy="276999"/>
            </a:xfrm>
            <a:prstGeom prst="rect">
              <a:avLst/>
            </a:prstGeom>
            <a:noFill/>
          </p:spPr>
          <p:txBody>
            <a:bodyPr wrap="none" rtlCol="0">
              <a:spAutoFit/>
            </a:bodyPr>
            <a:lstStyle/>
            <a:p>
              <a:r>
                <a:rPr lang="zh-CN" altLang="en-US" sz="1200" b="1" dirty="0">
                  <a:latin typeface="微软雅黑" panose="020B0503020204020204" pitchFamily="34" charset="-122"/>
                  <a:ea typeface="微软雅黑" panose="020B0503020204020204" pitchFamily="34" charset="-122"/>
                </a:rPr>
                <a:t>家庭经济困难学生</a:t>
              </a:r>
            </a:p>
          </p:txBody>
        </p:sp>
      </p:grpSp>
      <p:sp>
        <p:nvSpPr>
          <p:cNvPr id="39" name="虚尾箭头 38"/>
          <p:cNvSpPr/>
          <p:nvPr/>
        </p:nvSpPr>
        <p:spPr>
          <a:xfrm>
            <a:off x="5942582" y="1963710"/>
            <a:ext cx="697146" cy="416458"/>
          </a:xfrm>
          <a:prstGeom prst="striped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39"/>
          <p:cNvSpPr txBox="1"/>
          <p:nvPr/>
        </p:nvSpPr>
        <p:spPr>
          <a:xfrm>
            <a:off x="4705230" y="935293"/>
            <a:ext cx="2781531" cy="499624"/>
          </a:xfrm>
          <a:prstGeom prst="rect">
            <a:avLst/>
          </a:prstGeom>
          <a:noFill/>
        </p:spPr>
        <p:txBody>
          <a:bodyPr wrap="none" rtlCol="0" anchor="b">
            <a:spAutoFit/>
          </a:bodyPr>
          <a:lstStyle/>
          <a:p>
            <a:pPr marL="285750" indent="-285750">
              <a:lnSpc>
                <a:spcPct val="150000"/>
              </a:lnSpc>
              <a:buClr>
                <a:srgbClr val="C00000"/>
              </a:buClr>
              <a:buFont typeface="Wingdings" panose="05000000000000000000" pitchFamily="2" charset="2"/>
              <a:buChar char="u"/>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学生资助体系全覆盖</a:t>
            </a:r>
          </a:p>
        </p:txBody>
      </p:sp>
    </p:spTree>
    <p:extLst>
      <p:ext uri="{BB962C8B-B14F-4D97-AF65-F5344CB8AC3E}">
        <p14:creationId xmlns:p14="http://schemas.microsoft.com/office/powerpoint/2010/main" val="16172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7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childTnLst>
                                </p:cTn>
                              </p:par>
                            </p:childTnLst>
                          </p:cTn>
                        </p:par>
                        <p:par>
                          <p:cTn id="12" fill="hold">
                            <p:stCondLst>
                              <p:cond delay="1400"/>
                            </p:stCondLst>
                            <p:childTnLst>
                              <p:par>
                                <p:cTn id="13" presetID="10" presetClass="entr" presetSubtype="0"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par>
                          <p:cTn id="16" fill="hold">
                            <p:stCondLst>
                              <p:cond delay="190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2700"/>
                            </p:stCondLst>
                            <p:childTnLst>
                              <p:par>
                                <p:cTn id="21" presetID="22" presetClass="entr" presetSubtype="8" fill="hold" grpId="0"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left)">
                                      <p:cBhvr>
                                        <p:cTn id="23" dur="500"/>
                                        <p:tgtEl>
                                          <p:spTgt spid="39"/>
                                        </p:tgtEl>
                                      </p:cBhvr>
                                    </p:animEffect>
                                  </p:childTnLst>
                                </p:cTn>
                              </p:par>
                            </p:childTnLst>
                          </p:cTn>
                        </p:par>
                        <p:par>
                          <p:cTn id="24" fill="hold">
                            <p:stCondLst>
                              <p:cond delay="320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3700"/>
                            </p:stCondLst>
                            <p:childTnLst>
                              <p:par>
                                <p:cTn id="29" presetID="22" presetClass="entr" presetSubtype="1"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up)">
                                      <p:cBhvr>
                                        <p:cTn id="31" dur="500"/>
                                        <p:tgtEl>
                                          <p:spTgt spid="5"/>
                                        </p:tgtEl>
                                      </p:cBhvr>
                                    </p:animEffect>
                                  </p:childTnLst>
                                </p:cTn>
                              </p:par>
                            </p:childTnLst>
                          </p:cTn>
                        </p:par>
                        <p:par>
                          <p:cTn id="32" fill="hold">
                            <p:stCondLst>
                              <p:cond delay="4200"/>
                            </p:stCondLst>
                            <p:childTnLst>
                              <p:par>
                                <p:cTn id="33" presetID="42" presetClass="entr" presetSubtype="0"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par>
                          <p:cTn id="38" fill="hold">
                            <p:stCondLst>
                              <p:cond delay="5200"/>
                            </p:stCondLst>
                            <p:childTnLst>
                              <p:par>
                                <p:cTn id="39" presetID="42" presetClass="entr" presetSubtype="0"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1000"/>
                                        <p:tgtEl>
                                          <p:spTgt spid="23"/>
                                        </p:tgtEl>
                                      </p:cBhvr>
                                    </p:animEffect>
                                    <p:anim calcmode="lin" valueType="num">
                                      <p:cBhvr>
                                        <p:cTn id="42" dur="1000" fill="hold"/>
                                        <p:tgtEl>
                                          <p:spTgt spid="23"/>
                                        </p:tgtEl>
                                        <p:attrNameLst>
                                          <p:attrName>ppt_x</p:attrName>
                                        </p:attrNameLst>
                                      </p:cBhvr>
                                      <p:tavLst>
                                        <p:tav tm="0">
                                          <p:val>
                                            <p:strVal val="#ppt_x"/>
                                          </p:val>
                                        </p:tav>
                                        <p:tav tm="100000">
                                          <p:val>
                                            <p:strVal val="#ppt_x"/>
                                          </p:val>
                                        </p:tav>
                                      </p:tavLst>
                                    </p:anim>
                                    <p:anim calcmode="lin" valueType="num">
                                      <p:cBhvr>
                                        <p:cTn id="43" dur="1000" fill="hold"/>
                                        <p:tgtEl>
                                          <p:spTgt spid="23"/>
                                        </p:tgtEl>
                                        <p:attrNameLst>
                                          <p:attrName>ppt_y</p:attrName>
                                        </p:attrNameLst>
                                      </p:cBhvr>
                                      <p:tavLst>
                                        <p:tav tm="0">
                                          <p:val>
                                            <p:strVal val="#ppt_y+.1"/>
                                          </p:val>
                                        </p:tav>
                                        <p:tav tm="100000">
                                          <p:val>
                                            <p:strVal val="#ppt_y"/>
                                          </p:val>
                                        </p:tav>
                                      </p:tavLst>
                                    </p:anim>
                                  </p:childTnLst>
                                </p:cTn>
                              </p:par>
                            </p:childTnLst>
                          </p:cTn>
                        </p:par>
                        <p:par>
                          <p:cTn id="44" fill="hold">
                            <p:stCondLst>
                              <p:cond delay="6200"/>
                            </p:stCondLst>
                            <p:childTnLst>
                              <p:par>
                                <p:cTn id="45" presetID="22" presetClass="entr" presetSubtype="8" fill="hold" grpId="0" nodeType="after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left)">
                                      <p:cBhvr>
                                        <p:cTn id="47" dur="500"/>
                                        <p:tgtEl>
                                          <p:spTgt spid="2"/>
                                        </p:tgtEl>
                                      </p:cBhvr>
                                    </p:animEffect>
                                  </p:childTnLst>
                                </p:cTn>
                              </p:par>
                            </p:childTnLst>
                          </p:cTn>
                        </p:par>
                        <p:par>
                          <p:cTn id="48" fill="hold">
                            <p:stCondLst>
                              <p:cond delay="6700"/>
                            </p:stCondLst>
                            <p:childTnLst>
                              <p:par>
                                <p:cTn id="49" presetID="22" presetClass="entr" presetSubtype="8"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animBg="1"/>
      <p:bldP spid="11" grpId="0"/>
      <p:bldP spid="39" grpId="0" animBg="1"/>
      <p:bldP spid="4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剪去对角的矩形 8"/>
          <p:cNvSpPr/>
          <p:nvPr/>
        </p:nvSpPr>
        <p:spPr>
          <a:xfrm>
            <a:off x="1055440" y="1301516"/>
            <a:ext cx="10081120" cy="814815"/>
          </a:xfrm>
          <a:prstGeom prst="snip2DiagRect">
            <a:avLst/>
          </a:prstGeom>
          <a:solidFill>
            <a:srgbClr val="C00000"/>
          </a:solidFill>
          <a:ln>
            <a:noFill/>
          </a:ln>
          <a:effectLst>
            <a:outerShdw blurRad="76200" dir="18900000" sy="23000" kx="-1200000" algn="bl" rotWithShape="0">
              <a:prstClr val="black">
                <a:alpha val="2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b="1" dirty="0">
              <a:solidFill>
                <a:schemeClr val="bg1"/>
              </a:solidFill>
              <a:effectLst>
                <a:outerShdw blurRad="38100" dist="38100" dir="2700000" algn="tl">
                  <a:srgbClr val="000000">
                    <a:alpha val="43137"/>
                  </a:srgbClr>
                </a:outerShdw>
              </a:effectLst>
            </a:endParaRPr>
          </a:p>
        </p:txBody>
      </p:sp>
      <p:sp>
        <p:nvSpPr>
          <p:cNvPr id="2" name="文本框 1"/>
          <p:cNvSpPr txBox="1"/>
          <p:nvPr/>
        </p:nvSpPr>
        <p:spPr>
          <a:xfrm>
            <a:off x="4376565" y="602568"/>
            <a:ext cx="3352200" cy="553998"/>
          </a:xfrm>
          <a:prstGeom prst="rect">
            <a:avLst/>
          </a:prstGeom>
          <a:noFill/>
        </p:spPr>
        <p:txBody>
          <a:bodyPr wrap="none" rtlCol="0">
            <a:spAutoFit/>
          </a:bodyPr>
          <a:lstStyle/>
          <a:p>
            <a:pPr marL="342900" indent="-342900">
              <a:lnSpc>
                <a:spcPct val="150000"/>
              </a:lnSpc>
              <a:buClr>
                <a:srgbClr val="C00000"/>
              </a:buClr>
              <a:buFont typeface="Wingdings" panose="05000000000000000000" pitchFamily="2" charset="2"/>
              <a:buChar char="u"/>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全面改善贫困地区薄弱校</a:t>
            </a:r>
          </a:p>
        </p:txBody>
      </p:sp>
      <p:sp>
        <p:nvSpPr>
          <p:cNvPr id="3" name="矩形 2"/>
          <p:cNvSpPr/>
          <p:nvPr/>
        </p:nvSpPr>
        <p:spPr>
          <a:xfrm>
            <a:off x="1554622" y="1408842"/>
            <a:ext cx="9082757" cy="600164"/>
          </a:xfrm>
          <a:prstGeom prst="rect">
            <a:avLst/>
          </a:prstGeom>
        </p:spPr>
        <p:txBody>
          <a:bodyPr wrap="square" anchor="ctr">
            <a:spAutoFit/>
          </a:bodyPr>
          <a:lstStyle/>
          <a:p>
            <a:pPr algn="ctr">
              <a:lnSpc>
                <a:spcPct val="150000"/>
              </a:lnSpc>
            </a:pPr>
            <a:r>
              <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被誉为“我国义务教育学校建设史上中央财政投资最大的单项工程”</a:t>
            </a:r>
          </a:p>
        </p:txBody>
      </p:sp>
      <p:grpSp>
        <p:nvGrpSpPr>
          <p:cNvPr id="16" name="组合 15"/>
          <p:cNvGrpSpPr/>
          <p:nvPr/>
        </p:nvGrpSpPr>
        <p:grpSpPr>
          <a:xfrm>
            <a:off x="7104112" y="2898893"/>
            <a:ext cx="2171370" cy="2677349"/>
            <a:chOff x="7104112" y="2898893"/>
            <a:chExt cx="2171370" cy="2677349"/>
          </a:xfrm>
        </p:grpSpPr>
        <p:sp>
          <p:nvSpPr>
            <p:cNvPr id="6" name="3d-building_63879"/>
            <p:cNvSpPr>
              <a:spLocks noChangeAspect="1"/>
            </p:cNvSpPr>
            <p:nvPr/>
          </p:nvSpPr>
          <p:spPr bwMode="auto">
            <a:xfrm>
              <a:off x="7515613" y="2898893"/>
              <a:ext cx="1348365" cy="1464565"/>
            </a:xfrm>
            <a:custGeom>
              <a:avLst/>
              <a:gdLst>
                <a:gd name="T0" fmla="*/ 2483 w 7054"/>
                <a:gd name="T1" fmla="*/ 16 h 7674"/>
                <a:gd name="T2" fmla="*/ 0 w 7054"/>
                <a:gd name="T3" fmla="*/ 6284 h 7674"/>
                <a:gd name="T4" fmla="*/ 5685 w 7054"/>
                <a:gd name="T5" fmla="*/ 6442 h 7674"/>
                <a:gd name="T6" fmla="*/ 554 w 7054"/>
                <a:gd name="T7" fmla="*/ 5421 h 7674"/>
                <a:gd name="T8" fmla="*/ 206 w 7054"/>
                <a:gd name="T9" fmla="*/ 5349 h 7674"/>
                <a:gd name="T10" fmla="*/ 554 w 7054"/>
                <a:gd name="T11" fmla="*/ 4708 h 7674"/>
                <a:gd name="T12" fmla="*/ 250 w 7054"/>
                <a:gd name="T13" fmla="*/ 4061 h 7674"/>
                <a:gd name="T14" fmla="*/ 499 w 7054"/>
                <a:gd name="T15" fmla="*/ 3240 h 7674"/>
                <a:gd name="T16" fmla="*/ 554 w 7054"/>
                <a:gd name="T17" fmla="*/ 2569 h 7674"/>
                <a:gd name="T18" fmla="*/ 206 w 7054"/>
                <a:gd name="T19" fmla="*/ 2684 h 7674"/>
                <a:gd name="T20" fmla="*/ 554 w 7054"/>
                <a:gd name="T21" fmla="*/ 1856 h 7674"/>
                <a:gd name="T22" fmla="*/ 1158 w 7054"/>
                <a:gd name="T23" fmla="*/ 5646 h 7674"/>
                <a:gd name="T24" fmla="*/ 780 w 7054"/>
                <a:gd name="T25" fmla="*/ 4705 h 7674"/>
                <a:gd name="T26" fmla="*/ 1202 w 7054"/>
                <a:gd name="T27" fmla="*/ 5601 h 7674"/>
                <a:gd name="T28" fmla="*/ 780 w 7054"/>
                <a:gd name="T29" fmla="*/ 4003 h 7674"/>
                <a:gd name="T30" fmla="*/ 1185 w 7054"/>
                <a:gd name="T31" fmla="*/ 3077 h 7674"/>
                <a:gd name="T32" fmla="*/ 1176 w 7054"/>
                <a:gd name="T33" fmla="*/ 2322 h 7674"/>
                <a:gd name="T34" fmla="*/ 765 w 7054"/>
                <a:gd name="T35" fmla="*/ 1669 h 7674"/>
                <a:gd name="T36" fmla="*/ 1202 w 7054"/>
                <a:gd name="T37" fmla="*/ 2282 h 7674"/>
                <a:gd name="T38" fmla="*/ 2044 w 7054"/>
                <a:gd name="T39" fmla="*/ 5903 h 7674"/>
                <a:gd name="T40" fmla="*/ 1573 w 7054"/>
                <a:gd name="T41" fmla="*/ 4768 h 7674"/>
                <a:gd name="T42" fmla="*/ 2063 w 7054"/>
                <a:gd name="T43" fmla="*/ 3911 h 7674"/>
                <a:gd name="T44" fmla="*/ 1524 w 7054"/>
                <a:gd name="T45" fmla="*/ 3004 h 7674"/>
                <a:gd name="T46" fmla="*/ 2104 w 7054"/>
                <a:gd name="T47" fmla="*/ 3867 h 7674"/>
                <a:gd name="T48" fmla="*/ 1569 w 7054"/>
                <a:gd name="T49" fmla="*/ 2144 h 7674"/>
                <a:gd name="T50" fmla="*/ 2037 w 7054"/>
                <a:gd name="T51" fmla="*/ 853 h 7674"/>
                <a:gd name="T52" fmla="*/ 4076 w 7054"/>
                <a:gd name="T53" fmla="*/ 1351 h 7674"/>
                <a:gd name="T54" fmla="*/ 4651 w 7054"/>
                <a:gd name="T55" fmla="*/ 2433 h 7674"/>
                <a:gd name="T56" fmla="*/ 4056 w 7054"/>
                <a:gd name="T57" fmla="*/ 1388 h 7674"/>
                <a:gd name="T58" fmla="*/ 4632 w 7054"/>
                <a:gd name="T59" fmla="*/ 3137 h 7674"/>
                <a:gd name="T60" fmla="*/ 4621 w 7054"/>
                <a:gd name="T61" fmla="*/ 4014 h 7674"/>
                <a:gd name="T62" fmla="*/ 2691 w 7054"/>
                <a:gd name="T63" fmla="*/ 798 h 7674"/>
                <a:gd name="T64" fmla="*/ 3524 w 7054"/>
                <a:gd name="T65" fmla="*/ 2046 h 7674"/>
                <a:gd name="T66" fmla="*/ 2692 w 7054"/>
                <a:gd name="T67" fmla="*/ 1817 h 7674"/>
                <a:gd name="T68" fmla="*/ 2707 w 7054"/>
                <a:gd name="T69" fmla="*/ 2802 h 7674"/>
                <a:gd name="T70" fmla="*/ 3511 w 7054"/>
                <a:gd name="T71" fmla="*/ 3929 h 7674"/>
                <a:gd name="T72" fmla="*/ 4144 w 7054"/>
                <a:gd name="T73" fmla="*/ 6903 h 7674"/>
                <a:gd name="T74" fmla="*/ 3082 w 7054"/>
                <a:gd name="T75" fmla="*/ 7273 h 7674"/>
                <a:gd name="T76" fmla="*/ 4144 w 7054"/>
                <a:gd name="T77" fmla="*/ 4781 h 7674"/>
                <a:gd name="T78" fmla="*/ 4624 w 7054"/>
                <a:gd name="T79" fmla="*/ 6748 h 7674"/>
                <a:gd name="T80" fmla="*/ 5272 w 7054"/>
                <a:gd name="T81" fmla="*/ 4658 h 7674"/>
                <a:gd name="T82" fmla="*/ 5507 w 7054"/>
                <a:gd name="T83" fmla="*/ 4011 h 7674"/>
                <a:gd name="T84" fmla="*/ 5029 w 7054"/>
                <a:gd name="T85" fmla="*/ 3988 h 7674"/>
                <a:gd name="T86" fmla="*/ 5507 w 7054"/>
                <a:gd name="T87" fmla="*/ 3333 h 7674"/>
                <a:gd name="T88" fmla="*/ 5463 w 7054"/>
                <a:gd name="T89" fmla="*/ 2699 h 7674"/>
                <a:gd name="T90" fmla="*/ 5049 w 7054"/>
                <a:gd name="T91" fmla="*/ 1772 h 7674"/>
                <a:gd name="T92" fmla="*/ 5507 w 7054"/>
                <a:gd name="T93" fmla="*/ 2655 h 7674"/>
                <a:gd name="T94" fmla="*/ 5929 w 7054"/>
                <a:gd name="T95" fmla="*/ 5306 h 7674"/>
                <a:gd name="T96" fmla="*/ 6270 w 7054"/>
                <a:gd name="T97" fmla="*/ 4604 h 7674"/>
                <a:gd name="T98" fmla="*/ 6270 w 7054"/>
                <a:gd name="T99" fmla="*/ 4088 h 7674"/>
                <a:gd name="T100" fmla="*/ 5913 w 7054"/>
                <a:gd name="T101" fmla="*/ 3423 h 7674"/>
                <a:gd name="T102" fmla="*/ 6284 w 7054"/>
                <a:gd name="T103" fmla="*/ 4056 h 7674"/>
                <a:gd name="T104" fmla="*/ 6464 w 7054"/>
                <a:gd name="T105" fmla="*/ 5203 h 7674"/>
                <a:gd name="T106" fmla="*/ 6748 w 7054"/>
                <a:gd name="T107" fmla="*/ 4572 h 7674"/>
                <a:gd name="T108" fmla="*/ 6748 w 7054"/>
                <a:gd name="T109" fmla="*/ 4115 h 7674"/>
                <a:gd name="T110" fmla="*/ 6448 w 7054"/>
                <a:gd name="T111" fmla="*/ 3527 h 7674"/>
                <a:gd name="T112" fmla="*/ 6762 w 7054"/>
                <a:gd name="T113" fmla="*/ 4083 h 7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054" h="7674">
                  <a:moveTo>
                    <a:pt x="6961" y="2977"/>
                  </a:moveTo>
                  <a:lnTo>
                    <a:pt x="5771" y="2611"/>
                  </a:lnTo>
                  <a:lnTo>
                    <a:pt x="5771" y="1724"/>
                  </a:lnTo>
                  <a:cubicBezTo>
                    <a:pt x="5771" y="1674"/>
                    <a:pt x="5742" y="1628"/>
                    <a:pt x="5697" y="1606"/>
                  </a:cubicBezTo>
                  <a:lnTo>
                    <a:pt x="2483" y="16"/>
                  </a:lnTo>
                  <a:cubicBezTo>
                    <a:pt x="2483" y="16"/>
                    <a:pt x="2454" y="0"/>
                    <a:pt x="2415" y="2"/>
                  </a:cubicBezTo>
                  <a:cubicBezTo>
                    <a:pt x="2376" y="5"/>
                    <a:pt x="2347" y="26"/>
                    <a:pt x="2347" y="26"/>
                  </a:cubicBezTo>
                  <a:lnTo>
                    <a:pt x="55" y="1661"/>
                  </a:lnTo>
                  <a:cubicBezTo>
                    <a:pt x="21" y="1686"/>
                    <a:pt x="0" y="1726"/>
                    <a:pt x="0" y="1769"/>
                  </a:cubicBezTo>
                  <a:lnTo>
                    <a:pt x="0" y="6284"/>
                  </a:lnTo>
                  <a:cubicBezTo>
                    <a:pt x="0" y="6332"/>
                    <a:pt x="26" y="6377"/>
                    <a:pt x="69" y="6400"/>
                  </a:cubicBezTo>
                  <a:lnTo>
                    <a:pt x="2361" y="7656"/>
                  </a:lnTo>
                  <a:cubicBezTo>
                    <a:pt x="2361" y="7656"/>
                    <a:pt x="2387" y="7670"/>
                    <a:pt x="2416" y="7672"/>
                  </a:cubicBezTo>
                  <a:cubicBezTo>
                    <a:pt x="2445" y="7674"/>
                    <a:pt x="2471" y="7663"/>
                    <a:pt x="2471" y="7663"/>
                  </a:cubicBezTo>
                  <a:lnTo>
                    <a:pt x="5685" y="6442"/>
                  </a:lnTo>
                  <a:lnTo>
                    <a:pt x="6969" y="5953"/>
                  </a:lnTo>
                  <a:cubicBezTo>
                    <a:pt x="7020" y="5934"/>
                    <a:pt x="7054" y="5885"/>
                    <a:pt x="7054" y="5830"/>
                  </a:cubicBezTo>
                  <a:lnTo>
                    <a:pt x="7054" y="3103"/>
                  </a:lnTo>
                  <a:cubicBezTo>
                    <a:pt x="7054" y="3045"/>
                    <a:pt x="7016" y="2994"/>
                    <a:pt x="6961" y="2977"/>
                  </a:cubicBezTo>
                  <a:close/>
                  <a:moveTo>
                    <a:pt x="554" y="5421"/>
                  </a:moveTo>
                  <a:cubicBezTo>
                    <a:pt x="554" y="5435"/>
                    <a:pt x="548" y="5448"/>
                    <a:pt x="537" y="5456"/>
                  </a:cubicBezTo>
                  <a:cubicBezTo>
                    <a:pt x="529" y="5462"/>
                    <a:pt x="520" y="5465"/>
                    <a:pt x="510" y="5465"/>
                  </a:cubicBezTo>
                  <a:cubicBezTo>
                    <a:pt x="506" y="5465"/>
                    <a:pt x="502" y="5465"/>
                    <a:pt x="498" y="5464"/>
                  </a:cubicBezTo>
                  <a:lnTo>
                    <a:pt x="238" y="5392"/>
                  </a:lnTo>
                  <a:cubicBezTo>
                    <a:pt x="219" y="5386"/>
                    <a:pt x="206" y="5369"/>
                    <a:pt x="206" y="5349"/>
                  </a:cubicBezTo>
                  <a:lnTo>
                    <a:pt x="206" y="4683"/>
                  </a:lnTo>
                  <a:cubicBezTo>
                    <a:pt x="206" y="4670"/>
                    <a:pt x="211" y="4659"/>
                    <a:pt x="220" y="4650"/>
                  </a:cubicBezTo>
                  <a:cubicBezTo>
                    <a:pt x="230" y="4642"/>
                    <a:pt x="242" y="4638"/>
                    <a:pt x="254" y="4639"/>
                  </a:cubicBezTo>
                  <a:lnTo>
                    <a:pt x="514" y="4664"/>
                  </a:lnTo>
                  <a:cubicBezTo>
                    <a:pt x="537" y="4667"/>
                    <a:pt x="554" y="4686"/>
                    <a:pt x="554" y="4708"/>
                  </a:cubicBezTo>
                  <a:lnTo>
                    <a:pt x="554" y="5421"/>
                  </a:lnTo>
                  <a:close/>
                  <a:moveTo>
                    <a:pt x="554" y="3995"/>
                  </a:moveTo>
                  <a:cubicBezTo>
                    <a:pt x="554" y="4018"/>
                    <a:pt x="537" y="4037"/>
                    <a:pt x="514" y="4039"/>
                  </a:cubicBezTo>
                  <a:lnTo>
                    <a:pt x="253" y="4061"/>
                  </a:lnTo>
                  <a:cubicBezTo>
                    <a:pt x="252" y="4061"/>
                    <a:pt x="251" y="4061"/>
                    <a:pt x="250" y="4061"/>
                  </a:cubicBezTo>
                  <a:cubicBezTo>
                    <a:pt x="239" y="4061"/>
                    <a:pt x="228" y="4057"/>
                    <a:pt x="220" y="4049"/>
                  </a:cubicBezTo>
                  <a:cubicBezTo>
                    <a:pt x="211" y="4041"/>
                    <a:pt x="206" y="4029"/>
                    <a:pt x="206" y="4017"/>
                  </a:cubicBezTo>
                  <a:lnTo>
                    <a:pt x="206" y="3351"/>
                  </a:lnTo>
                  <a:cubicBezTo>
                    <a:pt x="206" y="3330"/>
                    <a:pt x="219" y="3313"/>
                    <a:pt x="239" y="3308"/>
                  </a:cubicBezTo>
                  <a:lnTo>
                    <a:pt x="499" y="3240"/>
                  </a:lnTo>
                  <a:cubicBezTo>
                    <a:pt x="512" y="3236"/>
                    <a:pt x="526" y="3239"/>
                    <a:pt x="537" y="3247"/>
                  </a:cubicBezTo>
                  <a:cubicBezTo>
                    <a:pt x="548" y="3256"/>
                    <a:pt x="554" y="3269"/>
                    <a:pt x="554" y="3282"/>
                  </a:cubicBezTo>
                  <a:lnTo>
                    <a:pt x="554" y="3995"/>
                  </a:lnTo>
                  <a:lnTo>
                    <a:pt x="554" y="3995"/>
                  </a:lnTo>
                  <a:close/>
                  <a:moveTo>
                    <a:pt x="554" y="2569"/>
                  </a:moveTo>
                  <a:cubicBezTo>
                    <a:pt x="554" y="2586"/>
                    <a:pt x="544" y="2602"/>
                    <a:pt x="528" y="2609"/>
                  </a:cubicBezTo>
                  <a:lnTo>
                    <a:pt x="268" y="2724"/>
                  </a:lnTo>
                  <a:cubicBezTo>
                    <a:pt x="262" y="2727"/>
                    <a:pt x="256" y="2728"/>
                    <a:pt x="250" y="2728"/>
                  </a:cubicBezTo>
                  <a:cubicBezTo>
                    <a:pt x="242" y="2728"/>
                    <a:pt x="233" y="2726"/>
                    <a:pt x="226" y="2721"/>
                  </a:cubicBezTo>
                  <a:cubicBezTo>
                    <a:pt x="213" y="2713"/>
                    <a:pt x="206" y="2699"/>
                    <a:pt x="206" y="2684"/>
                  </a:cubicBezTo>
                  <a:lnTo>
                    <a:pt x="206" y="2018"/>
                  </a:lnTo>
                  <a:cubicBezTo>
                    <a:pt x="206" y="2002"/>
                    <a:pt x="214" y="1988"/>
                    <a:pt x="227" y="1980"/>
                  </a:cubicBezTo>
                  <a:lnTo>
                    <a:pt x="487" y="1818"/>
                  </a:lnTo>
                  <a:cubicBezTo>
                    <a:pt x="500" y="1810"/>
                    <a:pt x="517" y="1809"/>
                    <a:pt x="531" y="1817"/>
                  </a:cubicBezTo>
                  <a:cubicBezTo>
                    <a:pt x="545" y="1825"/>
                    <a:pt x="554" y="1840"/>
                    <a:pt x="554" y="1856"/>
                  </a:cubicBezTo>
                  <a:lnTo>
                    <a:pt x="554" y="2569"/>
                  </a:lnTo>
                  <a:lnTo>
                    <a:pt x="554" y="2569"/>
                  </a:lnTo>
                  <a:close/>
                  <a:moveTo>
                    <a:pt x="1202" y="5601"/>
                  </a:moveTo>
                  <a:cubicBezTo>
                    <a:pt x="1202" y="5615"/>
                    <a:pt x="1196" y="5628"/>
                    <a:pt x="1185" y="5637"/>
                  </a:cubicBezTo>
                  <a:cubicBezTo>
                    <a:pt x="1177" y="5642"/>
                    <a:pt x="1167" y="5646"/>
                    <a:pt x="1158" y="5646"/>
                  </a:cubicBezTo>
                  <a:cubicBezTo>
                    <a:pt x="1154" y="5646"/>
                    <a:pt x="1150" y="5645"/>
                    <a:pt x="1146" y="5644"/>
                  </a:cubicBezTo>
                  <a:lnTo>
                    <a:pt x="798" y="5547"/>
                  </a:lnTo>
                  <a:cubicBezTo>
                    <a:pt x="779" y="5542"/>
                    <a:pt x="765" y="5524"/>
                    <a:pt x="765" y="5505"/>
                  </a:cubicBezTo>
                  <a:lnTo>
                    <a:pt x="765" y="4738"/>
                  </a:lnTo>
                  <a:cubicBezTo>
                    <a:pt x="765" y="4725"/>
                    <a:pt x="771" y="4713"/>
                    <a:pt x="780" y="4705"/>
                  </a:cubicBezTo>
                  <a:cubicBezTo>
                    <a:pt x="789" y="4696"/>
                    <a:pt x="801" y="4692"/>
                    <a:pt x="814" y="4694"/>
                  </a:cubicBezTo>
                  <a:lnTo>
                    <a:pt x="1162" y="4728"/>
                  </a:lnTo>
                  <a:cubicBezTo>
                    <a:pt x="1185" y="4730"/>
                    <a:pt x="1202" y="4749"/>
                    <a:pt x="1202" y="4771"/>
                  </a:cubicBezTo>
                  <a:lnTo>
                    <a:pt x="1202" y="5601"/>
                  </a:lnTo>
                  <a:lnTo>
                    <a:pt x="1202" y="5601"/>
                  </a:lnTo>
                  <a:close/>
                  <a:moveTo>
                    <a:pt x="1202" y="3942"/>
                  </a:moveTo>
                  <a:cubicBezTo>
                    <a:pt x="1202" y="3965"/>
                    <a:pt x="1184" y="3984"/>
                    <a:pt x="1162" y="3986"/>
                  </a:cubicBezTo>
                  <a:lnTo>
                    <a:pt x="813" y="4014"/>
                  </a:lnTo>
                  <a:cubicBezTo>
                    <a:pt x="812" y="4015"/>
                    <a:pt x="811" y="4015"/>
                    <a:pt x="809" y="4015"/>
                  </a:cubicBezTo>
                  <a:cubicBezTo>
                    <a:pt x="799" y="4015"/>
                    <a:pt x="788" y="4010"/>
                    <a:pt x="780" y="4003"/>
                  </a:cubicBezTo>
                  <a:cubicBezTo>
                    <a:pt x="770" y="3995"/>
                    <a:pt x="765" y="3983"/>
                    <a:pt x="765" y="3971"/>
                  </a:cubicBezTo>
                  <a:lnTo>
                    <a:pt x="765" y="3204"/>
                  </a:lnTo>
                  <a:cubicBezTo>
                    <a:pt x="765" y="3184"/>
                    <a:pt x="779" y="3166"/>
                    <a:pt x="798" y="3161"/>
                  </a:cubicBezTo>
                  <a:lnTo>
                    <a:pt x="1147" y="3069"/>
                  </a:lnTo>
                  <a:cubicBezTo>
                    <a:pt x="1160" y="3066"/>
                    <a:pt x="1174" y="3069"/>
                    <a:pt x="1185" y="3077"/>
                  </a:cubicBezTo>
                  <a:cubicBezTo>
                    <a:pt x="1196" y="3085"/>
                    <a:pt x="1202" y="3098"/>
                    <a:pt x="1202" y="3112"/>
                  </a:cubicBezTo>
                  <a:lnTo>
                    <a:pt x="1202" y="3942"/>
                  </a:lnTo>
                  <a:lnTo>
                    <a:pt x="1202" y="3942"/>
                  </a:lnTo>
                  <a:close/>
                  <a:moveTo>
                    <a:pt x="1202" y="2282"/>
                  </a:moveTo>
                  <a:cubicBezTo>
                    <a:pt x="1202" y="2299"/>
                    <a:pt x="1192" y="2315"/>
                    <a:pt x="1176" y="2322"/>
                  </a:cubicBezTo>
                  <a:lnTo>
                    <a:pt x="827" y="2476"/>
                  </a:lnTo>
                  <a:cubicBezTo>
                    <a:pt x="822" y="2479"/>
                    <a:pt x="815" y="2480"/>
                    <a:pt x="809" y="2480"/>
                  </a:cubicBezTo>
                  <a:cubicBezTo>
                    <a:pt x="801" y="2480"/>
                    <a:pt x="793" y="2478"/>
                    <a:pt x="785" y="2473"/>
                  </a:cubicBezTo>
                  <a:cubicBezTo>
                    <a:pt x="773" y="2465"/>
                    <a:pt x="765" y="2451"/>
                    <a:pt x="765" y="2436"/>
                  </a:cubicBezTo>
                  <a:lnTo>
                    <a:pt x="765" y="1669"/>
                  </a:lnTo>
                  <a:cubicBezTo>
                    <a:pt x="765" y="1654"/>
                    <a:pt x="773" y="1640"/>
                    <a:pt x="786" y="1632"/>
                  </a:cubicBezTo>
                  <a:lnTo>
                    <a:pt x="1135" y="1414"/>
                  </a:lnTo>
                  <a:cubicBezTo>
                    <a:pt x="1148" y="1406"/>
                    <a:pt x="1166" y="1405"/>
                    <a:pt x="1179" y="1413"/>
                  </a:cubicBezTo>
                  <a:cubicBezTo>
                    <a:pt x="1193" y="1421"/>
                    <a:pt x="1202" y="1436"/>
                    <a:pt x="1202" y="1452"/>
                  </a:cubicBezTo>
                  <a:lnTo>
                    <a:pt x="1202" y="2282"/>
                  </a:lnTo>
                  <a:lnTo>
                    <a:pt x="1202" y="2282"/>
                  </a:lnTo>
                  <a:close/>
                  <a:moveTo>
                    <a:pt x="2104" y="5852"/>
                  </a:moveTo>
                  <a:cubicBezTo>
                    <a:pt x="2104" y="5865"/>
                    <a:pt x="2099" y="5877"/>
                    <a:pt x="2090" y="5886"/>
                  </a:cubicBezTo>
                  <a:cubicBezTo>
                    <a:pt x="2074" y="5902"/>
                    <a:pt x="2052" y="5903"/>
                    <a:pt x="2045" y="5903"/>
                  </a:cubicBezTo>
                  <a:lnTo>
                    <a:pt x="2044" y="5903"/>
                  </a:lnTo>
                  <a:cubicBezTo>
                    <a:pt x="1957" y="5903"/>
                    <a:pt x="1620" y="5781"/>
                    <a:pt x="1554" y="5757"/>
                  </a:cubicBezTo>
                  <a:cubicBezTo>
                    <a:pt x="1536" y="5751"/>
                    <a:pt x="1525" y="5734"/>
                    <a:pt x="1525" y="5715"/>
                  </a:cubicBezTo>
                  <a:lnTo>
                    <a:pt x="1525" y="4812"/>
                  </a:lnTo>
                  <a:cubicBezTo>
                    <a:pt x="1525" y="4799"/>
                    <a:pt x="1530" y="4787"/>
                    <a:pt x="1539" y="4779"/>
                  </a:cubicBezTo>
                  <a:cubicBezTo>
                    <a:pt x="1548" y="4771"/>
                    <a:pt x="1561" y="4767"/>
                    <a:pt x="1573" y="4768"/>
                  </a:cubicBezTo>
                  <a:lnTo>
                    <a:pt x="2064" y="4816"/>
                  </a:lnTo>
                  <a:cubicBezTo>
                    <a:pt x="2087" y="4818"/>
                    <a:pt x="2104" y="4837"/>
                    <a:pt x="2104" y="4860"/>
                  </a:cubicBezTo>
                  <a:cubicBezTo>
                    <a:pt x="2104" y="4869"/>
                    <a:pt x="2104" y="5809"/>
                    <a:pt x="2104" y="5852"/>
                  </a:cubicBezTo>
                  <a:close/>
                  <a:moveTo>
                    <a:pt x="2104" y="3867"/>
                  </a:moveTo>
                  <a:cubicBezTo>
                    <a:pt x="2104" y="3890"/>
                    <a:pt x="2086" y="3909"/>
                    <a:pt x="2063" y="3911"/>
                  </a:cubicBezTo>
                  <a:lnTo>
                    <a:pt x="1572" y="3952"/>
                  </a:lnTo>
                  <a:cubicBezTo>
                    <a:pt x="1571" y="3952"/>
                    <a:pt x="1570" y="3952"/>
                    <a:pt x="1569" y="3952"/>
                  </a:cubicBezTo>
                  <a:cubicBezTo>
                    <a:pt x="1558" y="3952"/>
                    <a:pt x="1547" y="3948"/>
                    <a:pt x="1539" y="3940"/>
                  </a:cubicBezTo>
                  <a:cubicBezTo>
                    <a:pt x="1529" y="3932"/>
                    <a:pt x="1524" y="3920"/>
                    <a:pt x="1524" y="3908"/>
                  </a:cubicBezTo>
                  <a:lnTo>
                    <a:pt x="1524" y="3004"/>
                  </a:lnTo>
                  <a:cubicBezTo>
                    <a:pt x="1524" y="2984"/>
                    <a:pt x="1538" y="2966"/>
                    <a:pt x="1557" y="2961"/>
                  </a:cubicBezTo>
                  <a:lnTo>
                    <a:pt x="2048" y="2832"/>
                  </a:lnTo>
                  <a:cubicBezTo>
                    <a:pt x="2061" y="2829"/>
                    <a:pt x="2076" y="2832"/>
                    <a:pt x="2086" y="2840"/>
                  </a:cubicBezTo>
                  <a:cubicBezTo>
                    <a:pt x="2097" y="2848"/>
                    <a:pt x="2104" y="2861"/>
                    <a:pt x="2104" y="2875"/>
                  </a:cubicBezTo>
                  <a:lnTo>
                    <a:pt x="2104" y="3867"/>
                  </a:lnTo>
                  <a:lnTo>
                    <a:pt x="2104" y="3867"/>
                  </a:lnTo>
                  <a:close/>
                  <a:moveTo>
                    <a:pt x="2104" y="1883"/>
                  </a:moveTo>
                  <a:cubicBezTo>
                    <a:pt x="2104" y="1900"/>
                    <a:pt x="2093" y="1916"/>
                    <a:pt x="2078" y="1923"/>
                  </a:cubicBezTo>
                  <a:lnTo>
                    <a:pt x="1587" y="2140"/>
                  </a:lnTo>
                  <a:cubicBezTo>
                    <a:pt x="1581" y="2143"/>
                    <a:pt x="1575" y="2144"/>
                    <a:pt x="1569" y="2144"/>
                  </a:cubicBezTo>
                  <a:cubicBezTo>
                    <a:pt x="1560" y="2144"/>
                    <a:pt x="1552" y="2142"/>
                    <a:pt x="1545" y="2137"/>
                  </a:cubicBezTo>
                  <a:cubicBezTo>
                    <a:pt x="1532" y="2129"/>
                    <a:pt x="1525" y="2115"/>
                    <a:pt x="1525" y="2100"/>
                  </a:cubicBezTo>
                  <a:lnTo>
                    <a:pt x="1525" y="1196"/>
                  </a:lnTo>
                  <a:cubicBezTo>
                    <a:pt x="1525" y="1181"/>
                    <a:pt x="1532" y="1167"/>
                    <a:pt x="1545" y="1159"/>
                  </a:cubicBezTo>
                  <a:lnTo>
                    <a:pt x="2037" y="853"/>
                  </a:lnTo>
                  <a:cubicBezTo>
                    <a:pt x="2050" y="844"/>
                    <a:pt x="2067" y="844"/>
                    <a:pt x="2081" y="852"/>
                  </a:cubicBezTo>
                  <a:cubicBezTo>
                    <a:pt x="2095" y="859"/>
                    <a:pt x="2104" y="874"/>
                    <a:pt x="2104" y="890"/>
                  </a:cubicBezTo>
                  <a:lnTo>
                    <a:pt x="2104" y="1883"/>
                  </a:lnTo>
                  <a:close/>
                  <a:moveTo>
                    <a:pt x="4056" y="1388"/>
                  </a:moveTo>
                  <a:cubicBezTo>
                    <a:pt x="4056" y="1373"/>
                    <a:pt x="4064" y="1359"/>
                    <a:pt x="4076" y="1351"/>
                  </a:cubicBezTo>
                  <a:cubicBezTo>
                    <a:pt x="4088" y="1343"/>
                    <a:pt x="4104" y="1341"/>
                    <a:pt x="4118" y="1347"/>
                  </a:cubicBezTo>
                  <a:lnTo>
                    <a:pt x="4642" y="1574"/>
                  </a:lnTo>
                  <a:cubicBezTo>
                    <a:pt x="4658" y="1581"/>
                    <a:pt x="4668" y="1597"/>
                    <a:pt x="4668" y="1614"/>
                  </a:cubicBezTo>
                  <a:lnTo>
                    <a:pt x="4668" y="2397"/>
                  </a:lnTo>
                  <a:cubicBezTo>
                    <a:pt x="4668" y="2411"/>
                    <a:pt x="4662" y="2424"/>
                    <a:pt x="4651" y="2433"/>
                  </a:cubicBezTo>
                  <a:cubicBezTo>
                    <a:pt x="4643" y="2438"/>
                    <a:pt x="4634" y="2441"/>
                    <a:pt x="4624" y="2441"/>
                  </a:cubicBezTo>
                  <a:cubicBezTo>
                    <a:pt x="4620" y="2441"/>
                    <a:pt x="4616" y="2441"/>
                    <a:pt x="4612" y="2439"/>
                  </a:cubicBezTo>
                  <a:lnTo>
                    <a:pt x="4087" y="2278"/>
                  </a:lnTo>
                  <a:cubicBezTo>
                    <a:pt x="4069" y="2273"/>
                    <a:pt x="4056" y="2256"/>
                    <a:pt x="4056" y="2236"/>
                  </a:cubicBezTo>
                  <a:lnTo>
                    <a:pt x="4056" y="1388"/>
                  </a:lnTo>
                  <a:lnTo>
                    <a:pt x="4056" y="1388"/>
                  </a:lnTo>
                  <a:close/>
                  <a:moveTo>
                    <a:pt x="4056" y="3085"/>
                  </a:moveTo>
                  <a:cubicBezTo>
                    <a:pt x="4056" y="3072"/>
                    <a:pt x="4062" y="3059"/>
                    <a:pt x="4072" y="3051"/>
                  </a:cubicBezTo>
                  <a:cubicBezTo>
                    <a:pt x="4082" y="3042"/>
                    <a:pt x="4095" y="3039"/>
                    <a:pt x="4108" y="3041"/>
                  </a:cubicBezTo>
                  <a:lnTo>
                    <a:pt x="4632" y="3137"/>
                  </a:lnTo>
                  <a:cubicBezTo>
                    <a:pt x="4653" y="3140"/>
                    <a:pt x="4669" y="3159"/>
                    <a:pt x="4669" y="3180"/>
                  </a:cubicBezTo>
                  <a:lnTo>
                    <a:pt x="4669" y="3970"/>
                  </a:lnTo>
                  <a:cubicBezTo>
                    <a:pt x="4669" y="3982"/>
                    <a:pt x="4664" y="3994"/>
                    <a:pt x="4655" y="4002"/>
                  </a:cubicBezTo>
                  <a:cubicBezTo>
                    <a:pt x="4646" y="4010"/>
                    <a:pt x="4636" y="4014"/>
                    <a:pt x="4624" y="4014"/>
                  </a:cubicBezTo>
                  <a:lnTo>
                    <a:pt x="4621" y="4014"/>
                  </a:lnTo>
                  <a:lnTo>
                    <a:pt x="4097" y="3977"/>
                  </a:lnTo>
                  <a:cubicBezTo>
                    <a:pt x="4074" y="3975"/>
                    <a:pt x="4056" y="3956"/>
                    <a:pt x="4056" y="3933"/>
                  </a:cubicBezTo>
                  <a:lnTo>
                    <a:pt x="4056" y="3085"/>
                  </a:lnTo>
                  <a:lnTo>
                    <a:pt x="4056" y="3085"/>
                  </a:lnTo>
                  <a:close/>
                  <a:moveTo>
                    <a:pt x="2691" y="798"/>
                  </a:moveTo>
                  <a:cubicBezTo>
                    <a:pt x="2691" y="783"/>
                    <a:pt x="2699" y="769"/>
                    <a:pt x="2711" y="761"/>
                  </a:cubicBezTo>
                  <a:cubicBezTo>
                    <a:pt x="2724" y="753"/>
                    <a:pt x="2739" y="751"/>
                    <a:pt x="2753" y="757"/>
                  </a:cubicBezTo>
                  <a:lnTo>
                    <a:pt x="3498" y="1079"/>
                  </a:lnTo>
                  <a:cubicBezTo>
                    <a:pt x="3514" y="1086"/>
                    <a:pt x="3524" y="1102"/>
                    <a:pt x="3524" y="1120"/>
                  </a:cubicBezTo>
                  <a:lnTo>
                    <a:pt x="3524" y="2046"/>
                  </a:lnTo>
                  <a:cubicBezTo>
                    <a:pt x="3524" y="2059"/>
                    <a:pt x="3518" y="2073"/>
                    <a:pt x="3506" y="2081"/>
                  </a:cubicBezTo>
                  <a:cubicBezTo>
                    <a:pt x="3499" y="2087"/>
                    <a:pt x="3490" y="2090"/>
                    <a:pt x="3480" y="2090"/>
                  </a:cubicBezTo>
                  <a:cubicBezTo>
                    <a:pt x="3476" y="2090"/>
                    <a:pt x="3472" y="2089"/>
                    <a:pt x="3467" y="2088"/>
                  </a:cubicBezTo>
                  <a:lnTo>
                    <a:pt x="2723" y="1859"/>
                  </a:lnTo>
                  <a:cubicBezTo>
                    <a:pt x="2704" y="1853"/>
                    <a:pt x="2692" y="1836"/>
                    <a:pt x="2692" y="1817"/>
                  </a:cubicBezTo>
                  <a:lnTo>
                    <a:pt x="2692" y="798"/>
                  </a:lnTo>
                  <a:lnTo>
                    <a:pt x="2691" y="798"/>
                  </a:lnTo>
                  <a:close/>
                  <a:moveTo>
                    <a:pt x="2691" y="3855"/>
                  </a:moveTo>
                  <a:lnTo>
                    <a:pt x="2691" y="2836"/>
                  </a:lnTo>
                  <a:cubicBezTo>
                    <a:pt x="2691" y="2823"/>
                    <a:pt x="2697" y="2810"/>
                    <a:pt x="2707" y="2802"/>
                  </a:cubicBezTo>
                  <a:cubicBezTo>
                    <a:pt x="2718" y="2793"/>
                    <a:pt x="2731" y="2790"/>
                    <a:pt x="2744" y="2792"/>
                  </a:cubicBezTo>
                  <a:lnTo>
                    <a:pt x="3488" y="2928"/>
                  </a:lnTo>
                  <a:cubicBezTo>
                    <a:pt x="3509" y="2932"/>
                    <a:pt x="3524" y="2950"/>
                    <a:pt x="3524" y="2972"/>
                  </a:cubicBezTo>
                  <a:lnTo>
                    <a:pt x="3524" y="3897"/>
                  </a:lnTo>
                  <a:cubicBezTo>
                    <a:pt x="3524" y="3909"/>
                    <a:pt x="3520" y="3921"/>
                    <a:pt x="3511" y="3929"/>
                  </a:cubicBezTo>
                  <a:cubicBezTo>
                    <a:pt x="3502" y="3937"/>
                    <a:pt x="3492" y="3941"/>
                    <a:pt x="3481" y="3941"/>
                  </a:cubicBezTo>
                  <a:lnTo>
                    <a:pt x="3478" y="3941"/>
                  </a:lnTo>
                  <a:lnTo>
                    <a:pt x="2733" y="3899"/>
                  </a:lnTo>
                  <a:cubicBezTo>
                    <a:pt x="2710" y="3898"/>
                    <a:pt x="2691" y="3878"/>
                    <a:pt x="2691" y="3855"/>
                  </a:cubicBezTo>
                  <a:close/>
                  <a:moveTo>
                    <a:pt x="4144" y="6903"/>
                  </a:moveTo>
                  <a:cubicBezTo>
                    <a:pt x="4144" y="6921"/>
                    <a:pt x="4133" y="6937"/>
                    <a:pt x="4116" y="6944"/>
                  </a:cubicBezTo>
                  <a:lnTo>
                    <a:pt x="3141" y="7314"/>
                  </a:lnTo>
                  <a:cubicBezTo>
                    <a:pt x="3136" y="7316"/>
                    <a:pt x="3131" y="7317"/>
                    <a:pt x="3126" y="7317"/>
                  </a:cubicBezTo>
                  <a:cubicBezTo>
                    <a:pt x="3117" y="7317"/>
                    <a:pt x="3108" y="7315"/>
                    <a:pt x="3101" y="7309"/>
                  </a:cubicBezTo>
                  <a:cubicBezTo>
                    <a:pt x="3089" y="7301"/>
                    <a:pt x="3082" y="7288"/>
                    <a:pt x="3082" y="7273"/>
                  </a:cubicBezTo>
                  <a:lnTo>
                    <a:pt x="3082" y="4847"/>
                  </a:lnTo>
                  <a:cubicBezTo>
                    <a:pt x="3082" y="4824"/>
                    <a:pt x="3099" y="4805"/>
                    <a:pt x="3123" y="4803"/>
                  </a:cubicBezTo>
                  <a:lnTo>
                    <a:pt x="4097" y="4738"/>
                  </a:lnTo>
                  <a:cubicBezTo>
                    <a:pt x="4110" y="4737"/>
                    <a:pt x="4121" y="4741"/>
                    <a:pt x="4130" y="4749"/>
                  </a:cubicBezTo>
                  <a:cubicBezTo>
                    <a:pt x="4139" y="4758"/>
                    <a:pt x="4144" y="4769"/>
                    <a:pt x="4144" y="4781"/>
                  </a:cubicBezTo>
                  <a:lnTo>
                    <a:pt x="4144" y="6903"/>
                  </a:lnTo>
                  <a:close/>
                  <a:moveTo>
                    <a:pt x="5319" y="6456"/>
                  </a:moveTo>
                  <a:cubicBezTo>
                    <a:pt x="5319" y="6474"/>
                    <a:pt x="5308" y="6491"/>
                    <a:pt x="5290" y="6497"/>
                  </a:cubicBezTo>
                  <a:lnTo>
                    <a:pt x="4640" y="6745"/>
                  </a:lnTo>
                  <a:cubicBezTo>
                    <a:pt x="4635" y="6747"/>
                    <a:pt x="4630" y="6748"/>
                    <a:pt x="4624" y="6748"/>
                  </a:cubicBezTo>
                  <a:cubicBezTo>
                    <a:pt x="4616" y="6748"/>
                    <a:pt x="4607" y="6745"/>
                    <a:pt x="4600" y="6740"/>
                  </a:cubicBezTo>
                  <a:cubicBezTo>
                    <a:pt x="4588" y="6731"/>
                    <a:pt x="4580" y="6718"/>
                    <a:pt x="4580" y="6703"/>
                  </a:cubicBezTo>
                  <a:lnTo>
                    <a:pt x="4580" y="4746"/>
                  </a:lnTo>
                  <a:cubicBezTo>
                    <a:pt x="4580" y="4723"/>
                    <a:pt x="4598" y="4704"/>
                    <a:pt x="4621" y="4702"/>
                  </a:cubicBezTo>
                  <a:lnTo>
                    <a:pt x="5272" y="4658"/>
                  </a:lnTo>
                  <a:cubicBezTo>
                    <a:pt x="5284" y="4657"/>
                    <a:pt x="5296" y="4661"/>
                    <a:pt x="5305" y="4670"/>
                  </a:cubicBezTo>
                  <a:cubicBezTo>
                    <a:pt x="5314" y="4678"/>
                    <a:pt x="5319" y="4690"/>
                    <a:pt x="5319" y="4702"/>
                  </a:cubicBezTo>
                  <a:lnTo>
                    <a:pt x="5319" y="6456"/>
                  </a:lnTo>
                  <a:lnTo>
                    <a:pt x="5319" y="6456"/>
                  </a:lnTo>
                  <a:close/>
                  <a:moveTo>
                    <a:pt x="5507" y="4011"/>
                  </a:moveTo>
                  <a:cubicBezTo>
                    <a:pt x="5507" y="4023"/>
                    <a:pt x="5502" y="4035"/>
                    <a:pt x="5493" y="4043"/>
                  </a:cubicBezTo>
                  <a:cubicBezTo>
                    <a:pt x="5484" y="4051"/>
                    <a:pt x="5474" y="4055"/>
                    <a:pt x="5463" y="4055"/>
                  </a:cubicBezTo>
                  <a:cubicBezTo>
                    <a:pt x="5462" y="4055"/>
                    <a:pt x="5461" y="4055"/>
                    <a:pt x="5460" y="4055"/>
                  </a:cubicBezTo>
                  <a:lnTo>
                    <a:pt x="5071" y="4033"/>
                  </a:lnTo>
                  <a:cubicBezTo>
                    <a:pt x="5048" y="4031"/>
                    <a:pt x="5029" y="4012"/>
                    <a:pt x="5029" y="3988"/>
                  </a:cubicBezTo>
                  <a:lnTo>
                    <a:pt x="5029" y="3262"/>
                  </a:lnTo>
                  <a:cubicBezTo>
                    <a:pt x="5029" y="3249"/>
                    <a:pt x="5035" y="3236"/>
                    <a:pt x="5045" y="3228"/>
                  </a:cubicBezTo>
                  <a:cubicBezTo>
                    <a:pt x="5055" y="3219"/>
                    <a:pt x="5069" y="3216"/>
                    <a:pt x="5082" y="3218"/>
                  </a:cubicBezTo>
                  <a:lnTo>
                    <a:pt x="5470" y="3289"/>
                  </a:lnTo>
                  <a:cubicBezTo>
                    <a:pt x="5491" y="3293"/>
                    <a:pt x="5507" y="3311"/>
                    <a:pt x="5507" y="3333"/>
                  </a:cubicBezTo>
                  <a:lnTo>
                    <a:pt x="5507" y="4011"/>
                  </a:lnTo>
                  <a:lnTo>
                    <a:pt x="5507" y="4011"/>
                  </a:lnTo>
                  <a:close/>
                  <a:moveTo>
                    <a:pt x="5507" y="2655"/>
                  </a:moveTo>
                  <a:cubicBezTo>
                    <a:pt x="5507" y="2669"/>
                    <a:pt x="5500" y="2682"/>
                    <a:pt x="5489" y="2690"/>
                  </a:cubicBezTo>
                  <a:cubicBezTo>
                    <a:pt x="5481" y="2696"/>
                    <a:pt x="5472" y="2699"/>
                    <a:pt x="5463" y="2699"/>
                  </a:cubicBezTo>
                  <a:cubicBezTo>
                    <a:pt x="5458" y="2699"/>
                    <a:pt x="5454" y="2698"/>
                    <a:pt x="5450" y="2697"/>
                  </a:cubicBezTo>
                  <a:lnTo>
                    <a:pt x="5061" y="2577"/>
                  </a:lnTo>
                  <a:cubicBezTo>
                    <a:pt x="5042" y="2572"/>
                    <a:pt x="5030" y="2555"/>
                    <a:pt x="5030" y="2535"/>
                  </a:cubicBezTo>
                  <a:lnTo>
                    <a:pt x="5030" y="1808"/>
                  </a:lnTo>
                  <a:cubicBezTo>
                    <a:pt x="5030" y="1794"/>
                    <a:pt x="5037" y="1780"/>
                    <a:pt x="5049" y="1772"/>
                  </a:cubicBezTo>
                  <a:cubicBezTo>
                    <a:pt x="5062" y="1763"/>
                    <a:pt x="5077" y="1762"/>
                    <a:pt x="5091" y="1768"/>
                  </a:cubicBezTo>
                  <a:lnTo>
                    <a:pt x="5480" y="1936"/>
                  </a:lnTo>
                  <a:cubicBezTo>
                    <a:pt x="5496" y="1943"/>
                    <a:pt x="5507" y="1959"/>
                    <a:pt x="5507" y="1977"/>
                  </a:cubicBezTo>
                  <a:lnTo>
                    <a:pt x="5507" y="2655"/>
                  </a:lnTo>
                  <a:lnTo>
                    <a:pt x="5507" y="2655"/>
                  </a:lnTo>
                  <a:close/>
                  <a:moveTo>
                    <a:pt x="6284" y="5218"/>
                  </a:moveTo>
                  <a:cubicBezTo>
                    <a:pt x="6284" y="5239"/>
                    <a:pt x="6269" y="5257"/>
                    <a:pt x="6248" y="5261"/>
                  </a:cubicBezTo>
                  <a:lnTo>
                    <a:pt x="5966" y="5315"/>
                  </a:lnTo>
                  <a:cubicBezTo>
                    <a:pt x="5963" y="5316"/>
                    <a:pt x="5960" y="5316"/>
                    <a:pt x="5957" y="5316"/>
                  </a:cubicBezTo>
                  <a:cubicBezTo>
                    <a:pt x="5947" y="5316"/>
                    <a:pt x="5937" y="5313"/>
                    <a:pt x="5929" y="5306"/>
                  </a:cubicBezTo>
                  <a:cubicBezTo>
                    <a:pt x="5919" y="5298"/>
                    <a:pt x="5913" y="5285"/>
                    <a:pt x="5913" y="5272"/>
                  </a:cubicBezTo>
                  <a:lnTo>
                    <a:pt x="5913" y="4656"/>
                  </a:lnTo>
                  <a:cubicBezTo>
                    <a:pt x="5913" y="4633"/>
                    <a:pt x="5931" y="4613"/>
                    <a:pt x="5954" y="4612"/>
                  </a:cubicBezTo>
                  <a:lnTo>
                    <a:pt x="6237" y="4593"/>
                  </a:lnTo>
                  <a:cubicBezTo>
                    <a:pt x="6249" y="4592"/>
                    <a:pt x="6261" y="4596"/>
                    <a:pt x="6270" y="4604"/>
                  </a:cubicBezTo>
                  <a:cubicBezTo>
                    <a:pt x="6279" y="4613"/>
                    <a:pt x="6284" y="4624"/>
                    <a:pt x="6284" y="4637"/>
                  </a:cubicBezTo>
                  <a:lnTo>
                    <a:pt x="6284" y="5218"/>
                  </a:lnTo>
                  <a:lnTo>
                    <a:pt x="6284" y="5218"/>
                  </a:lnTo>
                  <a:close/>
                  <a:moveTo>
                    <a:pt x="6284" y="4056"/>
                  </a:moveTo>
                  <a:cubicBezTo>
                    <a:pt x="6284" y="4068"/>
                    <a:pt x="6279" y="4080"/>
                    <a:pt x="6270" y="4088"/>
                  </a:cubicBezTo>
                  <a:cubicBezTo>
                    <a:pt x="6262" y="4095"/>
                    <a:pt x="6251" y="4100"/>
                    <a:pt x="6240" y="4100"/>
                  </a:cubicBezTo>
                  <a:lnTo>
                    <a:pt x="6237" y="4100"/>
                  </a:lnTo>
                  <a:lnTo>
                    <a:pt x="5955" y="4083"/>
                  </a:lnTo>
                  <a:cubicBezTo>
                    <a:pt x="5931" y="4082"/>
                    <a:pt x="5913" y="4063"/>
                    <a:pt x="5913" y="4039"/>
                  </a:cubicBezTo>
                  <a:lnTo>
                    <a:pt x="5913" y="3423"/>
                  </a:lnTo>
                  <a:cubicBezTo>
                    <a:pt x="5913" y="3410"/>
                    <a:pt x="5919" y="3397"/>
                    <a:pt x="5929" y="3389"/>
                  </a:cubicBezTo>
                  <a:cubicBezTo>
                    <a:pt x="5939" y="3381"/>
                    <a:pt x="5952" y="3377"/>
                    <a:pt x="5965" y="3380"/>
                  </a:cubicBezTo>
                  <a:lnTo>
                    <a:pt x="6248" y="3431"/>
                  </a:lnTo>
                  <a:cubicBezTo>
                    <a:pt x="6269" y="3435"/>
                    <a:pt x="6284" y="3453"/>
                    <a:pt x="6284" y="3474"/>
                  </a:cubicBezTo>
                  <a:lnTo>
                    <a:pt x="6284" y="4056"/>
                  </a:lnTo>
                  <a:close/>
                  <a:moveTo>
                    <a:pt x="6762" y="5126"/>
                  </a:moveTo>
                  <a:cubicBezTo>
                    <a:pt x="6762" y="5147"/>
                    <a:pt x="6747" y="5165"/>
                    <a:pt x="6726" y="5169"/>
                  </a:cubicBezTo>
                  <a:lnTo>
                    <a:pt x="6500" y="5213"/>
                  </a:lnTo>
                  <a:cubicBezTo>
                    <a:pt x="6497" y="5213"/>
                    <a:pt x="6495" y="5213"/>
                    <a:pt x="6492" y="5213"/>
                  </a:cubicBezTo>
                  <a:cubicBezTo>
                    <a:pt x="6482" y="5213"/>
                    <a:pt x="6472" y="5210"/>
                    <a:pt x="6464" y="5203"/>
                  </a:cubicBezTo>
                  <a:cubicBezTo>
                    <a:pt x="6454" y="5195"/>
                    <a:pt x="6448" y="5183"/>
                    <a:pt x="6448" y="5169"/>
                  </a:cubicBezTo>
                  <a:lnTo>
                    <a:pt x="6448" y="4620"/>
                  </a:lnTo>
                  <a:cubicBezTo>
                    <a:pt x="6448" y="4597"/>
                    <a:pt x="6466" y="4577"/>
                    <a:pt x="6489" y="4576"/>
                  </a:cubicBezTo>
                  <a:lnTo>
                    <a:pt x="6715" y="4561"/>
                  </a:lnTo>
                  <a:cubicBezTo>
                    <a:pt x="6727" y="4560"/>
                    <a:pt x="6739" y="4564"/>
                    <a:pt x="6748" y="4572"/>
                  </a:cubicBezTo>
                  <a:cubicBezTo>
                    <a:pt x="6757" y="4581"/>
                    <a:pt x="6762" y="4592"/>
                    <a:pt x="6762" y="4605"/>
                  </a:cubicBezTo>
                  <a:lnTo>
                    <a:pt x="6762" y="5126"/>
                  </a:lnTo>
                  <a:lnTo>
                    <a:pt x="6762" y="5126"/>
                  </a:lnTo>
                  <a:close/>
                  <a:moveTo>
                    <a:pt x="6762" y="4083"/>
                  </a:moveTo>
                  <a:cubicBezTo>
                    <a:pt x="6762" y="4095"/>
                    <a:pt x="6757" y="4107"/>
                    <a:pt x="6748" y="4115"/>
                  </a:cubicBezTo>
                  <a:cubicBezTo>
                    <a:pt x="6740" y="4123"/>
                    <a:pt x="6729" y="4127"/>
                    <a:pt x="6718" y="4127"/>
                  </a:cubicBezTo>
                  <a:lnTo>
                    <a:pt x="6715" y="4127"/>
                  </a:lnTo>
                  <a:lnTo>
                    <a:pt x="6489" y="4114"/>
                  </a:lnTo>
                  <a:cubicBezTo>
                    <a:pt x="6466" y="4113"/>
                    <a:pt x="6448" y="4093"/>
                    <a:pt x="6448" y="4070"/>
                  </a:cubicBezTo>
                  <a:lnTo>
                    <a:pt x="6448" y="3527"/>
                  </a:lnTo>
                  <a:cubicBezTo>
                    <a:pt x="6448" y="3515"/>
                    <a:pt x="6453" y="3502"/>
                    <a:pt x="6463" y="3494"/>
                  </a:cubicBezTo>
                  <a:cubicBezTo>
                    <a:pt x="6473" y="3486"/>
                    <a:pt x="6486" y="3482"/>
                    <a:pt x="6498" y="3484"/>
                  </a:cubicBezTo>
                  <a:lnTo>
                    <a:pt x="6724" y="3518"/>
                  </a:lnTo>
                  <a:cubicBezTo>
                    <a:pt x="6746" y="3522"/>
                    <a:pt x="6762" y="3540"/>
                    <a:pt x="6762" y="3562"/>
                  </a:cubicBezTo>
                  <a:lnTo>
                    <a:pt x="6762" y="4083"/>
                  </a:lnTo>
                  <a:lnTo>
                    <a:pt x="6762" y="4083"/>
                  </a:lnTo>
                  <a:close/>
                </a:path>
              </a:pathLst>
            </a:custGeom>
            <a:solidFill>
              <a:schemeClr val="accent1">
                <a:lumMod val="50000"/>
              </a:schemeClr>
            </a:solidFill>
            <a:ln>
              <a:noFill/>
            </a:ln>
          </p:spPr>
        </p:sp>
        <p:sp>
          <p:nvSpPr>
            <p:cNvPr id="7" name="矩形 6"/>
            <p:cNvSpPr/>
            <p:nvPr/>
          </p:nvSpPr>
          <p:spPr>
            <a:xfrm>
              <a:off x="7372594" y="4508185"/>
              <a:ext cx="1634405" cy="400110"/>
            </a:xfrm>
            <a:prstGeom prst="rect">
              <a:avLst/>
            </a:prstGeom>
          </p:spPr>
          <p:txBody>
            <a:bodyPr wrap="square">
              <a:spAutoFit/>
            </a:bodyPr>
            <a:lstStyle/>
            <a:p>
              <a:pPr algn="ct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覆盖学校</a:t>
              </a:r>
            </a:p>
          </p:txBody>
        </p:sp>
        <p:sp>
          <p:nvSpPr>
            <p:cNvPr id="8" name="矩形 7"/>
            <p:cNvSpPr/>
            <p:nvPr/>
          </p:nvSpPr>
          <p:spPr>
            <a:xfrm>
              <a:off x="7104112" y="5053022"/>
              <a:ext cx="2171370" cy="523220"/>
            </a:xfrm>
            <a:prstGeom prst="rect">
              <a:avLst/>
            </a:prstGeom>
          </p:spPr>
          <p:txBody>
            <a:bodyPr wrap="square">
              <a:spAutoFit/>
            </a:bodyPr>
            <a:lstStyle/>
            <a:p>
              <a:pPr algn="ctr"/>
              <a:r>
                <a:rPr lang="zh-CN" altLang="en-US" sz="2800" dirty="0">
                  <a:solidFill>
                    <a:srgbClr val="C00000"/>
                  </a:solidFill>
                  <a:latin typeface="微软雅黑" panose="020B0503020204020204" pitchFamily="34" charset="-122"/>
                  <a:ea typeface="微软雅黑" panose="020B0503020204020204" pitchFamily="34" charset="-122"/>
                </a:rPr>
                <a:t>近</a:t>
              </a:r>
              <a:r>
                <a:rPr lang="en-US" altLang="zh-CN" sz="2800" b="1" dirty="0">
                  <a:solidFill>
                    <a:srgbClr val="C00000"/>
                  </a:solidFill>
                  <a:latin typeface="微软雅黑" panose="020B0503020204020204" pitchFamily="34" charset="-122"/>
                  <a:ea typeface="微软雅黑" panose="020B0503020204020204" pitchFamily="34" charset="-122"/>
                </a:rPr>
                <a:t>22</a:t>
              </a:r>
              <a:r>
                <a:rPr lang="zh-CN" altLang="en-US" sz="2800" dirty="0">
                  <a:solidFill>
                    <a:srgbClr val="C00000"/>
                  </a:solidFill>
                  <a:latin typeface="微软雅黑" panose="020B0503020204020204" pitchFamily="34" charset="-122"/>
                  <a:ea typeface="微软雅黑" panose="020B0503020204020204" pitchFamily="34" charset="-122"/>
                </a:rPr>
                <a:t>万所</a:t>
              </a:r>
            </a:p>
          </p:txBody>
        </p:sp>
      </p:grpSp>
      <p:cxnSp>
        <p:nvCxnSpPr>
          <p:cNvPr id="10" name="直接箭头连接符 9"/>
          <p:cNvCxnSpPr/>
          <p:nvPr/>
        </p:nvCxnSpPr>
        <p:spPr>
          <a:xfrm>
            <a:off x="5735960" y="2708920"/>
            <a:ext cx="0" cy="2867322"/>
          </a:xfrm>
          <a:prstGeom prst="straightConnector1">
            <a:avLst/>
          </a:prstGeom>
          <a:ln>
            <a:solidFill>
              <a:schemeClr val="bg1">
                <a:lumMod val="50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grpSp>
        <p:nvGrpSpPr>
          <p:cNvPr id="15" name="组合 14"/>
          <p:cNvGrpSpPr/>
          <p:nvPr/>
        </p:nvGrpSpPr>
        <p:grpSpPr>
          <a:xfrm>
            <a:off x="2567608" y="2943692"/>
            <a:ext cx="2171370" cy="2632550"/>
            <a:chOff x="2567608" y="2943692"/>
            <a:chExt cx="2171370" cy="2632550"/>
          </a:xfrm>
        </p:grpSpPr>
        <p:sp>
          <p:nvSpPr>
            <p:cNvPr id="4" name="矩形 3"/>
            <p:cNvSpPr/>
            <p:nvPr/>
          </p:nvSpPr>
          <p:spPr>
            <a:xfrm>
              <a:off x="2801238" y="4513925"/>
              <a:ext cx="1704109" cy="400110"/>
            </a:xfrm>
            <a:prstGeom prst="rect">
              <a:avLst/>
            </a:prstGeom>
          </p:spPr>
          <p:txBody>
            <a:bodyPr wrap="square">
              <a:spAutoFit/>
            </a:bodyPr>
            <a:lstStyle/>
            <a:p>
              <a:pPr algn="ct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覆盖县</a:t>
              </a:r>
            </a:p>
          </p:txBody>
        </p:sp>
        <p:sp>
          <p:nvSpPr>
            <p:cNvPr id="5" name="矩形 4"/>
            <p:cNvSpPr/>
            <p:nvPr/>
          </p:nvSpPr>
          <p:spPr>
            <a:xfrm>
              <a:off x="2567608" y="5053022"/>
              <a:ext cx="2171370" cy="523220"/>
            </a:xfrm>
            <a:prstGeom prst="rect">
              <a:avLst/>
            </a:prstGeom>
            <a:noFill/>
          </p:spPr>
          <p:txBody>
            <a:bodyPr wrap="square">
              <a:spAutoFit/>
            </a:bodyPr>
            <a:lstStyle/>
            <a:p>
              <a:pPr algn="ctr"/>
              <a:r>
                <a:rPr lang="en-US" altLang="zh-CN" sz="2800" b="1" dirty="0">
                  <a:solidFill>
                    <a:srgbClr val="C00000"/>
                  </a:solidFill>
                  <a:latin typeface="微软雅黑" panose="020B0503020204020204" pitchFamily="34" charset="-122"/>
                  <a:ea typeface="微软雅黑" panose="020B0503020204020204" pitchFamily="34" charset="-122"/>
                </a:rPr>
                <a:t>2600</a:t>
              </a:r>
              <a:r>
                <a:rPr lang="zh-CN" altLang="en-US" sz="2800" dirty="0">
                  <a:solidFill>
                    <a:srgbClr val="C00000"/>
                  </a:solidFill>
                  <a:latin typeface="微软雅黑" panose="020B0503020204020204" pitchFamily="34" charset="-122"/>
                  <a:ea typeface="微软雅黑" panose="020B0503020204020204" pitchFamily="34" charset="-122"/>
                </a:rPr>
                <a:t>多个</a:t>
              </a:r>
            </a:p>
          </p:txBody>
        </p:sp>
        <p:sp>
          <p:nvSpPr>
            <p:cNvPr id="14" name="map_241506"/>
            <p:cNvSpPr>
              <a:spLocks noChangeAspect="1"/>
            </p:cNvSpPr>
            <p:nvPr/>
          </p:nvSpPr>
          <p:spPr bwMode="auto">
            <a:xfrm>
              <a:off x="3009175" y="2943692"/>
              <a:ext cx="1283969" cy="1281968"/>
            </a:xfrm>
            <a:custGeom>
              <a:avLst/>
              <a:gdLst>
                <a:gd name="connsiteX0" fmla="*/ 349370 w 607668"/>
                <a:gd name="connsiteY0" fmla="*/ 491637 h 606722"/>
                <a:gd name="connsiteX1" fmla="*/ 264542 w 607668"/>
                <a:gd name="connsiteY1" fmla="*/ 576329 h 606722"/>
                <a:gd name="connsiteX2" fmla="*/ 577242 w 607668"/>
                <a:gd name="connsiteY2" fmla="*/ 576329 h 606722"/>
                <a:gd name="connsiteX3" fmla="*/ 564958 w 607668"/>
                <a:gd name="connsiteY3" fmla="*/ 521052 h 606722"/>
                <a:gd name="connsiteX4" fmla="*/ 58033 w 607668"/>
                <a:gd name="connsiteY4" fmla="*/ 452001 h 606722"/>
                <a:gd name="connsiteX5" fmla="*/ 30350 w 607668"/>
                <a:gd name="connsiteY5" fmla="*/ 576329 h 606722"/>
                <a:gd name="connsiteX6" fmla="*/ 130400 w 607668"/>
                <a:gd name="connsiteY6" fmla="*/ 576329 h 606722"/>
                <a:gd name="connsiteX7" fmla="*/ 231340 w 607668"/>
                <a:gd name="connsiteY7" fmla="*/ 475640 h 606722"/>
                <a:gd name="connsiteX8" fmla="*/ 520452 w 607668"/>
                <a:gd name="connsiteY8" fmla="*/ 320919 h 606722"/>
                <a:gd name="connsiteX9" fmla="*/ 376341 w 607668"/>
                <a:gd name="connsiteY9" fmla="*/ 464798 h 606722"/>
                <a:gd name="connsiteX10" fmla="*/ 557926 w 607668"/>
                <a:gd name="connsiteY10" fmla="*/ 489504 h 606722"/>
                <a:gd name="connsiteX11" fmla="*/ 446839 w 607668"/>
                <a:gd name="connsiteY11" fmla="*/ 303323 h 606722"/>
                <a:gd name="connsiteX12" fmla="*/ 173393 w 607668"/>
                <a:gd name="connsiteY12" fmla="*/ 576329 h 606722"/>
                <a:gd name="connsiteX13" fmla="*/ 221549 w 607668"/>
                <a:gd name="connsiteY13" fmla="*/ 576329 h 606722"/>
                <a:gd name="connsiteX14" fmla="*/ 494994 w 607668"/>
                <a:gd name="connsiteY14" fmla="*/ 303323 h 606722"/>
                <a:gd name="connsiteX15" fmla="*/ 91146 w 607668"/>
                <a:gd name="connsiteY15" fmla="*/ 273018 h 606722"/>
                <a:gd name="connsiteX16" fmla="*/ 136720 w 607668"/>
                <a:gd name="connsiteY16" fmla="*/ 273018 h 606722"/>
                <a:gd name="connsiteX17" fmla="*/ 136720 w 607668"/>
                <a:gd name="connsiteY17" fmla="*/ 303323 h 606722"/>
                <a:gd name="connsiteX18" fmla="*/ 91146 w 607668"/>
                <a:gd name="connsiteY18" fmla="*/ 303323 h 606722"/>
                <a:gd name="connsiteX19" fmla="*/ 64709 w 607668"/>
                <a:gd name="connsiteY19" fmla="*/ 422319 h 606722"/>
                <a:gd name="connsiteX20" fmla="*/ 258311 w 607668"/>
                <a:gd name="connsiteY20" fmla="*/ 448713 h 606722"/>
                <a:gd name="connsiteX21" fmla="*/ 403846 w 607668"/>
                <a:gd name="connsiteY21" fmla="*/ 303323 h 606722"/>
                <a:gd name="connsiteX22" fmla="*/ 227869 w 607668"/>
                <a:gd name="connsiteY22" fmla="*/ 303323 h 606722"/>
                <a:gd name="connsiteX23" fmla="*/ 227869 w 607668"/>
                <a:gd name="connsiteY23" fmla="*/ 273018 h 606722"/>
                <a:gd name="connsiteX24" fmla="*/ 516535 w 607668"/>
                <a:gd name="connsiteY24" fmla="*/ 273018 h 606722"/>
                <a:gd name="connsiteX25" fmla="*/ 546176 w 607668"/>
                <a:gd name="connsiteY25" fmla="*/ 296746 h 606722"/>
                <a:gd name="connsiteX26" fmla="*/ 606972 w 607668"/>
                <a:gd name="connsiteY26" fmla="*/ 569753 h 606722"/>
                <a:gd name="connsiteX27" fmla="*/ 601008 w 607668"/>
                <a:gd name="connsiteY27" fmla="*/ 595347 h 606722"/>
                <a:gd name="connsiteX28" fmla="*/ 577242 w 607668"/>
                <a:gd name="connsiteY28" fmla="*/ 606722 h 606722"/>
                <a:gd name="connsiteX29" fmla="*/ 30350 w 607668"/>
                <a:gd name="connsiteY29" fmla="*/ 606722 h 606722"/>
                <a:gd name="connsiteX30" fmla="*/ 6673 w 607668"/>
                <a:gd name="connsiteY30" fmla="*/ 595347 h 606722"/>
                <a:gd name="connsiteX31" fmla="*/ 709 w 607668"/>
                <a:gd name="connsiteY31" fmla="*/ 569753 h 606722"/>
                <a:gd name="connsiteX32" fmla="*/ 61505 w 607668"/>
                <a:gd name="connsiteY32" fmla="*/ 296746 h 606722"/>
                <a:gd name="connsiteX33" fmla="*/ 91146 w 607668"/>
                <a:gd name="connsiteY33" fmla="*/ 273018 h 606722"/>
                <a:gd name="connsiteX34" fmla="*/ 182327 w 607668"/>
                <a:gd name="connsiteY34" fmla="*/ 30305 h 606722"/>
                <a:gd name="connsiteX35" fmla="*/ 121541 w 607668"/>
                <a:gd name="connsiteY35" fmla="*/ 91004 h 606722"/>
                <a:gd name="connsiteX36" fmla="*/ 182327 w 607668"/>
                <a:gd name="connsiteY36" fmla="*/ 151702 h 606722"/>
                <a:gd name="connsiteX37" fmla="*/ 243113 w 607668"/>
                <a:gd name="connsiteY37" fmla="*/ 91004 h 606722"/>
                <a:gd name="connsiteX38" fmla="*/ 182327 w 607668"/>
                <a:gd name="connsiteY38" fmla="*/ 30305 h 606722"/>
                <a:gd name="connsiteX39" fmla="*/ 182327 w 607668"/>
                <a:gd name="connsiteY39" fmla="*/ 0 h 606722"/>
                <a:gd name="connsiteX40" fmla="*/ 273462 w 607668"/>
                <a:gd name="connsiteY40" fmla="*/ 91004 h 606722"/>
                <a:gd name="connsiteX41" fmla="*/ 197546 w 607668"/>
                <a:gd name="connsiteY41" fmla="*/ 180496 h 606722"/>
                <a:gd name="connsiteX42" fmla="*/ 197546 w 607668"/>
                <a:gd name="connsiteY42" fmla="*/ 394320 h 606722"/>
                <a:gd name="connsiteX43" fmla="*/ 167108 w 607668"/>
                <a:gd name="connsiteY43" fmla="*/ 394320 h 606722"/>
                <a:gd name="connsiteX44" fmla="*/ 167108 w 607668"/>
                <a:gd name="connsiteY44" fmla="*/ 180496 h 606722"/>
                <a:gd name="connsiteX45" fmla="*/ 91192 w 607668"/>
                <a:gd name="connsiteY45" fmla="*/ 91004 h 606722"/>
                <a:gd name="connsiteX46" fmla="*/ 182327 w 607668"/>
                <a:gd name="connsiteY46"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07668" h="606722">
                  <a:moveTo>
                    <a:pt x="349370" y="491637"/>
                  </a:moveTo>
                  <a:lnTo>
                    <a:pt x="264542" y="576329"/>
                  </a:lnTo>
                  <a:lnTo>
                    <a:pt x="577242" y="576329"/>
                  </a:lnTo>
                  <a:lnTo>
                    <a:pt x="564958" y="521052"/>
                  </a:lnTo>
                  <a:close/>
                  <a:moveTo>
                    <a:pt x="58033" y="452001"/>
                  </a:moveTo>
                  <a:lnTo>
                    <a:pt x="30350" y="576329"/>
                  </a:lnTo>
                  <a:lnTo>
                    <a:pt x="130400" y="576329"/>
                  </a:lnTo>
                  <a:lnTo>
                    <a:pt x="231340" y="475640"/>
                  </a:lnTo>
                  <a:close/>
                  <a:moveTo>
                    <a:pt x="520452" y="320919"/>
                  </a:moveTo>
                  <a:lnTo>
                    <a:pt x="376341" y="464798"/>
                  </a:lnTo>
                  <a:lnTo>
                    <a:pt x="557926" y="489504"/>
                  </a:lnTo>
                  <a:close/>
                  <a:moveTo>
                    <a:pt x="446839" y="303323"/>
                  </a:moveTo>
                  <a:lnTo>
                    <a:pt x="173393" y="576329"/>
                  </a:lnTo>
                  <a:lnTo>
                    <a:pt x="221549" y="576329"/>
                  </a:lnTo>
                  <a:lnTo>
                    <a:pt x="494994" y="303323"/>
                  </a:lnTo>
                  <a:close/>
                  <a:moveTo>
                    <a:pt x="91146" y="273018"/>
                  </a:moveTo>
                  <a:lnTo>
                    <a:pt x="136720" y="273018"/>
                  </a:lnTo>
                  <a:lnTo>
                    <a:pt x="136720" y="303323"/>
                  </a:lnTo>
                  <a:lnTo>
                    <a:pt x="91146" y="303323"/>
                  </a:lnTo>
                  <a:lnTo>
                    <a:pt x="64709" y="422319"/>
                  </a:lnTo>
                  <a:lnTo>
                    <a:pt x="258311" y="448713"/>
                  </a:lnTo>
                  <a:lnTo>
                    <a:pt x="403846" y="303323"/>
                  </a:lnTo>
                  <a:lnTo>
                    <a:pt x="227869" y="303323"/>
                  </a:lnTo>
                  <a:lnTo>
                    <a:pt x="227869" y="273018"/>
                  </a:lnTo>
                  <a:lnTo>
                    <a:pt x="516535" y="273018"/>
                  </a:lnTo>
                  <a:cubicBezTo>
                    <a:pt x="530777" y="273018"/>
                    <a:pt x="543061" y="282883"/>
                    <a:pt x="546176" y="296746"/>
                  </a:cubicBezTo>
                  <a:lnTo>
                    <a:pt x="606972" y="569753"/>
                  </a:lnTo>
                  <a:cubicBezTo>
                    <a:pt x="608930" y="578728"/>
                    <a:pt x="606705" y="588149"/>
                    <a:pt x="601008" y="595347"/>
                  </a:cubicBezTo>
                  <a:cubicBezTo>
                    <a:pt x="595222" y="602545"/>
                    <a:pt x="586499" y="606722"/>
                    <a:pt x="577242" y="606722"/>
                  </a:cubicBezTo>
                  <a:lnTo>
                    <a:pt x="30350" y="606722"/>
                  </a:lnTo>
                  <a:cubicBezTo>
                    <a:pt x="21182" y="606722"/>
                    <a:pt x="12459" y="602545"/>
                    <a:pt x="6673" y="595347"/>
                  </a:cubicBezTo>
                  <a:cubicBezTo>
                    <a:pt x="887" y="588149"/>
                    <a:pt x="-1249" y="578728"/>
                    <a:pt x="709" y="569753"/>
                  </a:cubicBezTo>
                  <a:lnTo>
                    <a:pt x="61505" y="296746"/>
                  </a:lnTo>
                  <a:cubicBezTo>
                    <a:pt x="64531" y="282883"/>
                    <a:pt x="76904" y="273018"/>
                    <a:pt x="91146" y="273018"/>
                  </a:cubicBezTo>
                  <a:close/>
                  <a:moveTo>
                    <a:pt x="182327" y="30305"/>
                  </a:moveTo>
                  <a:cubicBezTo>
                    <a:pt x="148863" y="30305"/>
                    <a:pt x="121541" y="57588"/>
                    <a:pt x="121541" y="91004"/>
                  </a:cubicBezTo>
                  <a:cubicBezTo>
                    <a:pt x="121541" y="124419"/>
                    <a:pt x="148863" y="151702"/>
                    <a:pt x="182327" y="151702"/>
                  </a:cubicBezTo>
                  <a:cubicBezTo>
                    <a:pt x="215791" y="151702"/>
                    <a:pt x="243113" y="124419"/>
                    <a:pt x="243113" y="91004"/>
                  </a:cubicBezTo>
                  <a:cubicBezTo>
                    <a:pt x="243113" y="57588"/>
                    <a:pt x="215791" y="30305"/>
                    <a:pt x="182327" y="30305"/>
                  </a:cubicBezTo>
                  <a:close/>
                  <a:moveTo>
                    <a:pt x="182327" y="0"/>
                  </a:moveTo>
                  <a:cubicBezTo>
                    <a:pt x="232700" y="0"/>
                    <a:pt x="273462" y="40703"/>
                    <a:pt x="273462" y="91004"/>
                  </a:cubicBezTo>
                  <a:cubicBezTo>
                    <a:pt x="273462" y="136061"/>
                    <a:pt x="240621" y="173209"/>
                    <a:pt x="197546" y="180496"/>
                  </a:cubicBezTo>
                  <a:lnTo>
                    <a:pt x="197546" y="394320"/>
                  </a:lnTo>
                  <a:lnTo>
                    <a:pt x="167108" y="394320"/>
                  </a:lnTo>
                  <a:lnTo>
                    <a:pt x="167108" y="180496"/>
                  </a:lnTo>
                  <a:cubicBezTo>
                    <a:pt x="124033" y="173209"/>
                    <a:pt x="91192" y="136061"/>
                    <a:pt x="91192" y="91004"/>
                  </a:cubicBezTo>
                  <a:cubicBezTo>
                    <a:pt x="91192" y="40703"/>
                    <a:pt x="131954" y="0"/>
                    <a:pt x="182327" y="0"/>
                  </a:cubicBezTo>
                  <a:close/>
                </a:path>
              </a:pathLst>
            </a:custGeom>
            <a:solidFill>
              <a:srgbClr val="002060"/>
            </a:solidFill>
            <a:ln>
              <a:noFill/>
            </a:ln>
          </p:spPr>
        </p:sp>
      </p:grpSp>
    </p:spTree>
    <p:extLst>
      <p:ext uri="{BB962C8B-B14F-4D97-AF65-F5344CB8AC3E}">
        <p14:creationId xmlns:p14="http://schemas.microsoft.com/office/powerpoint/2010/main" val="302449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25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3000"/>
                            </p:stCondLst>
                            <p:childTnLst>
                              <p:par>
                                <p:cTn id="21" presetID="22" presetClass="entr" presetSubtype="1"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500"/>
                                        <p:tgtEl>
                                          <p:spTgt spid="10"/>
                                        </p:tgtEl>
                                      </p:cBhvr>
                                    </p:animEffect>
                                  </p:childTnLst>
                                </p:cTn>
                              </p:par>
                            </p:childTnLst>
                          </p:cTn>
                        </p:par>
                        <p:par>
                          <p:cTn id="24" fill="hold">
                            <p:stCondLst>
                              <p:cond delay="3500"/>
                            </p:stCondLst>
                            <p:childTnLst>
                              <p:par>
                                <p:cTn id="25" presetID="10"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3226" y="580625"/>
            <a:ext cx="12192000" cy="400110"/>
          </a:xfrm>
          <a:prstGeom prst="rect">
            <a:avLst/>
          </a:prstGeom>
          <a:noFill/>
        </p:spPr>
        <p:txBody>
          <a:bodyPr wrap="square" rtlCol="0">
            <a:spAutoFit/>
          </a:bodyPr>
          <a:lstStyle/>
          <a:p>
            <a:pPr marL="342900" indent="-342900" algn="ctr">
              <a:buClr>
                <a:srgbClr val="C00000"/>
              </a:buClr>
              <a:buFont typeface="Wingdings" panose="05000000000000000000" pitchFamily="2" charset="2"/>
              <a:buChar char="u"/>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留守儿童关爱服务体系建立</a:t>
            </a:r>
          </a:p>
        </p:txBody>
      </p:sp>
      <p:sp>
        <p:nvSpPr>
          <p:cNvPr id="3" name="文本框 2"/>
          <p:cNvSpPr txBox="1"/>
          <p:nvPr/>
        </p:nvSpPr>
        <p:spPr>
          <a:xfrm>
            <a:off x="4830422" y="1598289"/>
            <a:ext cx="2948940" cy="492443"/>
          </a:xfrm>
          <a:prstGeom prst="rect">
            <a:avLst/>
          </a:prstGeom>
          <a:noFill/>
        </p:spPr>
        <p:txBody>
          <a:bodyPr wrap="square" rtlCol="0">
            <a:spAutoFit/>
          </a:bodyPr>
          <a:lstStyle/>
          <a:p>
            <a:pPr algn="ctr"/>
            <a:r>
              <a:rPr lang="zh-CN" altLang="en-US" sz="2600" b="1" dirty="0">
                <a:solidFill>
                  <a:srgbClr val="C00000"/>
                </a:solidFill>
                <a:latin typeface="微软雅黑" panose="020B0503020204020204" pitchFamily="34" charset="-122"/>
                <a:ea typeface="微软雅黑" panose="020B0503020204020204" pitchFamily="34" charset="-122"/>
              </a:rPr>
              <a:t>全程管理</a:t>
            </a:r>
          </a:p>
        </p:txBody>
      </p:sp>
      <p:sp>
        <p:nvSpPr>
          <p:cNvPr id="4" name="文本框 3"/>
          <p:cNvSpPr txBox="1"/>
          <p:nvPr/>
        </p:nvSpPr>
        <p:spPr>
          <a:xfrm>
            <a:off x="4522599" y="2348196"/>
            <a:ext cx="3597178" cy="400110"/>
          </a:xfrm>
          <a:prstGeom prst="rect">
            <a:avLst/>
          </a:prstGeom>
          <a:noFill/>
        </p:spPr>
        <p:txBody>
          <a:bodyPr wrap="square" rtlCol="0">
            <a:spAutoFit/>
          </a:bodyPr>
          <a:lstStyle/>
          <a:p>
            <a:pPr algn="ct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保障受教育权利</a:t>
            </a:r>
          </a:p>
        </p:txBody>
      </p:sp>
      <p:grpSp>
        <p:nvGrpSpPr>
          <p:cNvPr id="5" name="组合 4"/>
          <p:cNvGrpSpPr/>
          <p:nvPr/>
        </p:nvGrpSpPr>
        <p:grpSpPr>
          <a:xfrm>
            <a:off x="4691980" y="4532708"/>
            <a:ext cx="3235663" cy="488133"/>
            <a:chOff x="4691980" y="4415790"/>
            <a:chExt cx="3235663" cy="488133"/>
          </a:xfrm>
        </p:grpSpPr>
        <p:grpSp>
          <p:nvGrpSpPr>
            <p:cNvPr id="6" name="组合 5"/>
            <p:cNvGrpSpPr/>
            <p:nvPr/>
          </p:nvGrpSpPr>
          <p:grpSpPr>
            <a:xfrm>
              <a:off x="4691980" y="4415790"/>
              <a:ext cx="1377918" cy="488133"/>
              <a:chOff x="4691980" y="4415790"/>
              <a:chExt cx="1377918" cy="488133"/>
            </a:xfrm>
          </p:grpSpPr>
          <p:sp>
            <p:nvSpPr>
              <p:cNvPr id="13" name="六边形 12"/>
              <p:cNvSpPr/>
              <p:nvPr/>
            </p:nvSpPr>
            <p:spPr>
              <a:xfrm>
                <a:off x="4691980" y="4415790"/>
                <a:ext cx="1377918" cy="488133"/>
              </a:xfrm>
              <a:prstGeom prst="hexagon">
                <a:avLst/>
              </a:prstGeom>
              <a:solidFill>
                <a:schemeClr val="bg1"/>
              </a:solidFill>
              <a:ln w="254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4759857" y="4475190"/>
                <a:ext cx="1242165" cy="369332"/>
              </a:xfrm>
              <a:prstGeom prst="rect">
                <a:avLst/>
              </a:prstGeom>
              <a:noFill/>
            </p:spPr>
            <p:txBody>
              <a:bodyPr wrap="square" rtlCol="0">
                <a:spAutoFit/>
              </a:bodyPr>
              <a:lstStyle/>
              <a:p>
                <a:pPr algn="ct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家校联系</a:t>
                </a:r>
              </a:p>
            </p:txBody>
          </p:sp>
        </p:grpSp>
        <p:grpSp>
          <p:nvGrpSpPr>
            <p:cNvPr id="7" name="组合 6"/>
            <p:cNvGrpSpPr/>
            <p:nvPr/>
          </p:nvGrpSpPr>
          <p:grpSpPr>
            <a:xfrm>
              <a:off x="6549725" y="4415790"/>
              <a:ext cx="1377918" cy="488133"/>
              <a:chOff x="6549725" y="4415790"/>
              <a:chExt cx="1377918" cy="488133"/>
            </a:xfrm>
          </p:grpSpPr>
          <p:sp>
            <p:nvSpPr>
              <p:cNvPr id="11" name="六边形 10"/>
              <p:cNvSpPr/>
              <p:nvPr/>
            </p:nvSpPr>
            <p:spPr>
              <a:xfrm>
                <a:off x="6549725" y="4415790"/>
                <a:ext cx="1377918" cy="488133"/>
              </a:xfrm>
              <a:prstGeom prst="hexagon">
                <a:avLst/>
              </a:prstGeom>
              <a:solidFill>
                <a:schemeClr val="bg1"/>
              </a:solidFill>
              <a:ln w="254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6617602" y="4475190"/>
                <a:ext cx="1242165" cy="369332"/>
              </a:xfrm>
              <a:prstGeom prst="rect">
                <a:avLst/>
              </a:prstGeom>
              <a:noFill/>
            </p:spPr>
            <p:txBody>
              <a:bodyPr wrap="square" rtlCol="0">
                <a:spAutoFit/>
              </a:bodyPr>
              <a:lstStyle/>
              <a:p>
                <a:pPr algn="ct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结对帮扶</a:t>
                </a:r>
              </a:p>
            </p:txBody>
          </p:sp>
        </p:grpSp>
        <p:grpSp>
          <p:nvGrpSpPr>
            <p:cNvPr id="8" name="组合 7"/>
            <p:cNvGrpSpPr/>
            <p:nvPr/>
          </p:nvGrpSpPr>
          <p:grpSpPr>
            <a:xfrm>
              <a:off x="6199823" y="4548700"/>
              <a:ext cx="210139" cy="206382"/>
              <a:chOff x="5978010" y="5401340"/>
              <a:chExt cx="303130" cy="297711"/>
            </a:xfrm>
          </p:grpSpPr>
          <p:cxnSp>
            <p:nvCxnSpPr>
              <p:cNvPr id="9" name="直接连接符 8"/>
              <p:cNvCxnSpPr/>
              <p:nvPr/>
            </p:nvCxnSpPr>
            <p:spPr>
              <a:xfrm>
                <a:off x="5978010" y="5550195"/>
                <a:ext cx="30313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6129575" y="5401340"/>
                <a:ext cx="0" cy="29771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grpSp>
        <p:nvGrpSpPr>
          <p:cNvPr id="15" name="组合 14"/>
          <p:cNvGrpSpPr/>
          <p:nvPr/>
        </p:nvGrpSpPr>
        <p:grpSpPr>
          <a:xfrm>
            <a:off x="5170800" y="4049721"/>
            <a:ext cx="2172953" cy="206382"/>
            <a:chOff x="5170800" y="3932803"/>
            <a:chExt cx="2172953" cy="206382"/>
          </a:xfrm>
        </p:grpSpPr>
        <p:grpSp>
          <p:nvGrpSpPr>
            <p:cNvPr id="16" name="组合 15"/>
            <p:cNvGrpSpPr/>
            <p:nvPr/>
          </p:nvGrpSpPr>
          <p:grpSpPr>
            <a:xfrm>
              <a:off x="7133614" y="3932803"/>
              <a:ext cx="210139" cy="206382"/>
              <a:chOff x="5978010" y="5401340"/>
              <a:chExt cx="303130" cy="297711"/>
            </a:xfrm>
          </p:grpSpPr>
          <p:cxnSp>
            <p:nvCxnSpPr>
              <p:cNvPr id="20" name="直接连接符 19"/>
              <p:cNvCxnSpPr/>
              <p:nvPr/>
            </p:nvCxnSpPr>
            <p:spPr>
              <a:xfrm>
                <a:off x="5978010" y="5550195"/>
                <a:ext cx="30313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6129575" y="5401340"/>
                <a:ext cx="0" cy="29771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7" name="组合 16"/>
            <p:cNvGrpSpPr/>
            <p:nvPr/>
          </p:nvGrpSpPr>
          <p:grpSpPr>
            <a:xfrm>
              <a:off x="5170800" y="3932803"/>
              <a:ext cx="210139" cy="206382"/>
              <a:chOff x="5978010" y="5401340"/>
              <a:chExt cx="303130" cy="297711"/>
            </a:xfrm>
          </p:grpSpPr>
          <p:cxnSp>
            <p:nvCxnSpPr>
              <p:cNvPr id="18" name="直接连接符 17"/>
              <p:cNvCxnSpPr/>
              <p:nvPr/>
            </p:nvCxnSpPr>
            <p:spPr>
              <a:xfrm>
                <a:off x="5978010" y="5550195"/>
                <a:ext cx="30313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6129575" y="5401340"/>
                <a:ext cx="0" cy="29771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grpSp>
        <p:nvGrpSpPr>
          <p:cNvPr id="22" name="组合 21"/>
          <p:cNvGrpSpPr/>
          <p:nvPr/>
        </p:nvGrpSpPr>
        <p:grpSpPr>
          <a:xfrm>
            <a:off x="4676818" y="3284984"/>
            <a:ext cx="3250825" cy="488133"/>
            <a:chOff x="4676818" y="3168066"/>
            <a:chExt cx="3250825" cy="488133"/>
          </a:xfrm>
        </p:grpSpPr>
        <p:grpSp>
          <p:nvGrpSpPr>
            <p:cNvPr id="23" name="组合 22"/>
            <p:cNvGrpSpPr/>
            <p:nvPr/>
          </p:nvGrpSpPr>
          <p:grpSpPr>
            <a:xfrm>
              <a:off x="4676818" y="3168066"/>
              <a:ext cx="1377918" cy="488133"/>
              <a:chOff x="4676818" y="3168066"/>
              <a:chExt cx="1377918" cy="488133"/>
            </a:xfrm>
          </p:grpSpPr>
          <p:sp>
            <p:nvSpPr>
              <p:cNvPr id="30" name="六边形 29"/>
              <p:cNvSpPr/>
              <p:nvPr/>
            </p:nvSpPr>
            <p:spPr>
              <a:xfrm>
                <a:off x="4676818" y="3168066"/>
                <a:ext cx="1377918" cy="488133"/>
              </a:xfrm>
              <a:prstGeom prst="hexagon">
                <a:avLst/>
              </a:prstGeom>
              <a:solidFill>
                <a:schemeClr val="bg1"/>
              </a:solidFill>
              <a:ln w="254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nvSpPr>
            <p:spPr>
              <a:xfrm>
                <a:off x="4744695" y="3227466"/>
                <a:ext cx="1242165" cy="369332"/>
              </a:xfrm>
              <a:prstGeom prst="rect">
                <a:avLst/>
              </a:prstGeom>
              <a:noFill/>
            </p:spPr>
            <p:txBody>
              <a:bodyPr wrap="square" rtlCol="0">
                <a:spAutoFit/>
              </a:bodyPr>
              <a:lstStyle/>
              <a:p>
                <a:pPr algn="ct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普查登记</a:t>
                </a:r>
              </a:p>
            </p:txBody>
          </p:sp>
        </p:grpSp>
        <p:grpSp>
          <p:nvGrpSpPr>
            <p:cNvPr id="24" name="组合 23"/>
            <p:cNvGrpSpPr/>
            <p:nvPr/>
          </p:nvGrpSpPr>
          <p:grpSpPr>
            <a:xfrm>
              <a:off x="6549725" y="3168066"/>
              <a:ext cx="1377918" cy="488133"/>
              <a:chOff x="6549725" y="3168066"/>
              <a:chExt cx="1377918" cy="488133"/>
            </a:xfrm>
          </p:grpSpPr>
          <p:sp>
            <p:nvSpPr>
              <p:cNvPr id="28" name="六边形 27"/>
              <p:cNvSpPr/>
              <p:nvPr/>
            </p:nvSpPr>
            <p:spPr>
              <a:xfrm>
                <a:off x="6549725" y="3168066"/>
                <a:ext cx="1377918" cy="488133"/>
              </a:xfrm>
              <a:prstGeom prst="hexagon">
                <a:avLst/>
              </a:prstGeom>
              <a:solidFill>
                <a:schemeClr val="bg1"/>
              </a:solidFill>
              <a:ln w="254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nvSpPr>
            <p:spPr>
              <a:xfrm>
                <a:off x="6617602" y="3227466"/>
                <a:ext cx="1242165" cy="369332"/>
              </a:xfrm>
              <a:prstGeom prst="rect">
                <a:avLst/>
              </a:prstGeom>
              <a:noFill/>
            </p:spPr>
            <p:txBody>
              <a:bodyPr wrap="square" rtlCol="0">
                <a:spAutoFit/>
              </a:bodyPr>
              <a:lstStyle/>
              <a:p>
                <a:pPr algn="ct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强制报告</a:t>
                </a:r>
              </a:p>
            </p:txBody>
          </p:sp>
        </p:grpSp>
        <p:grpSp>
          <p:nvGrpSpPr>
            <p:cNvPr id="25" name="组合 24"/>
            <p:cNvGrpSpPr/>
            <p:nvPr/>
          </p:nvGrpSpPr>
          <p:grpSpPr>
            <a:xfrm>
              <a:off x="6234078" y="3320825"/>
              <a:ext cx="210139" cy="206382"/>
              <a:chOff x="5978010" y="5401340"/>
              <a:chExt cx="303130" cy="297711"/>
            </a:xfrm>
          </p:grpSpPr>
          <p:cxnSp>
            <p:nvCxnSpPr>
              <p:cNvPr id="26" name="直接连接符 25"/>
              <p:cNvCxnSpPr/>
              <p:nvPr/>
            </p:nvCxnSpPr>
            <p:spPr>
              <a:xfrm>
                <a:off x="5978010" y="5550195"/>
                <a:ext cx="30313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6129575" y="5401340"/>
                <a:ext cx="0" cy="29771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sp>
        <p:nvSpPr>
          <p:cNvPr id="32" name="文本框 31"/>
          <p:cNvSpPr txBox="1"/>
          <p:nvPr/>
        </p:nvSpPr>
        <p:spPr>
          <a:xfrm>
            <a:off x="8382716" y="1598289"/>
            <a:ext cx="2948940" cy="492443"/>
          </a:xfrm>
          <a:prstGeom prst="rect">
            <a:avLst/>
          </a:prstGeom>
          <a:noFill/>
        </p:spPr>
        <p:txBody>
          <a:bodyPr wrap="square" rtlCol="0">
            <a:spAutoFit/>
          </a:bodyPr>
          <a:lstStyle/>
          <a:p>
            <a:pPr algn="ctr"/>
            <a:r>
              <a:rPr lang="zh-CN" altLang="en-US" sz="2600" b="1" dirty="0">
                <a:solidFill>
                  <a:srgbClr val="C00000"/>
                </a:solidFill>
                <a:latin typeface="微软雅黑" panose="020B0503020204020204" pitchFamily="34" charset="-122"/>
                <a:ea typeface="微软雅黑" panose="020B0503020204020204" pitchFamily="34" charset="-122"/>
              </a:rPr>
              <a:t>重点工作</a:t>
            </a:r>
          </a:p>
        </p:txBody>
      </p:sp>
      <p:sp>
        <p:nvSpPr>
          <p:cNvPr id="33" name="文本框 32"/>
          <p:cNvSpPr txBox="1"/>
          <p:nvPr/>
        </p:nvSpPr>
        <p:spPr>
          <a:xfrm>
            <a:off x="8251246" y="2348196"/>
            <a:ext cx="3366138" cy="400110"/>
          </a:xfrm>
          <a:prstGeom prst="rect">
            <a:avLst/>
          </a:prstGeom>
          <a:noFill/>
        </p:spPr>
        <p:txBody>
          <a:bodyPr wrap="square" rtlCol="0">
            <a:spAutoFit/>
          </a:bodyPr>
          <a:lstStyle/>
          <a:p>
            <a:pPr algn="ct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促进留守儿童健康成长</a:t>
            </a:r>
          </a:p>
        </p:txBody>
      </p:sp>
      <p:grpSp>
        <p:nvGrpSpPr>
          <p:cNvPr id="34" name="组合 33"/>
          <p:cNvGrpSpPr/>
          <p:nvPr/>
        </p:nvGrpSpPr>
        <p:grpSpPr>
          <a:xfrm>
            <a:off x="8552980" y="4454808"/>
            <a:ext cx="2828515" cy="732559"/>
            <a:chOff x="8524655" y="4210850"/>
            <a:chExt cx="2828515" cy="732559"/>
          </a:xfrm>
        </p:grpSpPr>
        <p:grpSp>
          <p:nvGrpSpPr>
            <p:cNvPr id="35" name="组合 34"/>
            <p:cNvGrpSpPr/>
            <p:nvPr/>
          </p:nvGrpSpPr>
          <p:grpSpPr>
            <a:xfrm>
              <a:off x="8524655" y="4216046"/>
              <a:ext cx="1242165" cy="727363"/>
              <a:chOff x="8524655" y="4216046"/>
              <a:chExt cx="1242165" cy="727363"/>
            </a:xfrm>
          </p:grpSpPr>
          <p:sp>
            <p:nvSpPr>
              <p:cNvPr id="42" name="矩形 41"/>
              <p:cNvSpPr/>
              <p:nvPr/>
            </p:nvSpPr>
            <p:spPr>
              <a:xfrm>
                <a:off x="8804916" y="4216046"/>
                <a:ext cx="727363" cy="727363"/>
              </a:xfrm>
              <a:prstGeom prst="rect">
                <a:avLst/>
              </a:prstGeom>
              <a:solidFill>
                <a:schemeClr val="bg1"/>
              </a:solidFill>
              <a:ln w="254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42"/>
              <p:cNvSpPr txBox="1"/>
              <p:nvPr/>
            </p:nvSpPr>
            <p:spPr>
              <a:xfrm>
                <a:off x="8524655" y="4256562"/>
                <a:ext cx="1242165" cy="646331"/>
              </a:xfrm>
              <a:prstGeom prst="rect">
                <a:avLst/>
              </a:prstGeom>
              <a:noFill/>
            </p:spPr>
            <p:txBody>
              <a:bodyPr wrap="square" rtlCol="0">
                <a:spAutoFit/>
              </a:bodyPr>
              <a:lstStyle/>
              <a:p>
                <a:pPr algn="ct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控辍</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保学</a:t>
                </a:r>
              </a:p>
            </p:txBody>
          </p:sp>
        </p:grpSp>
        <p:grpSp>
          <p:nvGrpSpPr>
            <p:cNvPr id="36" name="组合 35"/>
            <p:cNvGrpSpPr/>
            <p:nvPr/>
          </p:nvGrpSpPr>
          <p:grpSpPr>
            <a:xfrm>
              <a:off x="10111005" y="4210850"/>
              <a:ext cx="1242165" cy="727363"/>
              <a:chOff x="10111005" y="4210850"/>
              <a:chExt cx="1242165" cy="727363"/>
            </a:xfrm>
          </p:grpSpPr>
          <p:sp>
            <p:nvSpPr>
              <p:cNvPr id="40" name="矩形 39"/>
              <p:cNvSpPr/>
              <p:nvPr/>
            </p:nvSpPr>
            <p:spPr>
              <a:xfrm>
                <a:off x="10368406" y="4210850"/>
                <a:ext cx="727363" cy="727363"/>
              </a:xfrm>
              <a:prstGeom prst="rect">
                <a:avLst/>
              </a:prstGeom>
              <a:solidFill>
                <a:schemeClr val="bg1"/>
              </a:solidFill>
              <a:ln w="254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文本框 40"/>
              <p:cNvSpPr txBox="1"/>
              <p:nvPr/>
            </p:nvSpPr>
            <p:spPr>
              <a:xfrm>
                <a:off x="10111005" y="4251366"/>
                <a:ext cx="1242165" cy="646331"/>
              </a:xfrm>
              <a:prstGeom prst="rect">
                <a:avLst/>
              </a:prstGeom>
              <a:noFill/>
            </p:spPr>
            <p:txBody>
              <a:bodyPr wrap="square" rtlCol="0">
                <a:spAutoFit/>
              </a:bodyPr>
              <a:lstStyle/>
              <a:p>
                <a:pPr algn="ct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困难</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救助</a:t>
                </a:r>
              </a:p>
            </p:txBody>
          </p:sp>
        </p:grpSp>
        <p:grpSp>
          <p:nvGrpSpPr>
            <p:cNvPr id="37" name="组合 36"/>
            <p:cNvGrpSpPr/>
            <p:nvPr/>
          </p:nvGrpSpPr>
          <p:grpSpPr>
            <a:xfrm>
              <a:off x="9869823" y="4408830"/>
              <a:ext cx="210139" cy="206382"/>
              <a:chOff x="5978010" y="5401340"/>
              <a:chExt cx="303130" cy="297711"/>
            </a:xfrm>
          </p:grpSpPr>
          <p:cxnSp>
            <p:nvCxnSpPr>
              <p:cNvPr id="38" name="直接连接符 37"/>
              <p:cNvCxnSpPr/>
              <p:nvPr/>
            </p:nvCxnSpPr>
            <p:spPr>
              <a:xfrm>
                <a:off x="5978010" y="5550195"/>
                <a:ext cx="3031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6129575" y="5401340"/>
                <a:ext cx="0" cy="2977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44" name="组合 43"/>
          <p:cNvGrpSpPr/>
          <p:nvPr/>
        </p:nvGrpSpPr>
        <p:grpSpPr>
          <a:xfrm>
            <a:off x="9047501" y="4109799"/>
            <a:ext cx="1773629" cy="206382"/>
            <a:chOff x="9063528" y="3901278"/>
            <a:chExt cx="1773629" cy="206382"/>
          </a:xfrm>
        </p:grpSpPr>
        <p:grpSp>
          <p:nvGrpSpPr>
            <p:cNvPr id="45" name="组合 44"/>
            <p:cNvGrpSpPr/>
            <p:nvPr/>
          </p:nvGrpSpPr>
          <p:grpSpPr>
            <a:xfrm>
              <a:off x="10627018" y="3901278"/>
              <a:ext cx="210139" cy="206382"/>
              <a:chOff x="5978010" y="5401340"/>
              <a:chExt cx="303130" cy="297711"/>
            </a:xfrm>
          </p:grpSpPr>
          <p:cxnSp>
            <p:nvCxnSpPr>
              <p:cNvPr id="49" name="直接连接符 48"/>
              <p:cNvCxnSpPr/>
              <p:nvPr/>
            </p:nvCxnSpPr>
            <p:spPr>
              <a:xfrm>
                <a:off x="5978010" y="5550195"/>
                <a:ext cx="3031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6129575" y="5401340"/>
                <a:ext cx="0" cy="2977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6" name="组合 45"/>
            <p:cNvGrpSpPr/>
            <p:nvPr/>
          </p:nvGrpSpPr>
          <p:grpSpPr>
            <a:xfrm>
              <a:off x="9063528" y="3901278"/>
              <a:ext cx="210139" cy="206382"/>
              <a:chOff x="5978010" y="5401340"/>
              <a:chExt cx="303130" cy="297711"/>
            </a:xfrm>
          </p:grpSpPr>
          <p:cxnSp>
            <p:nvCxnSpPr>
              <p:cNvPr id="47" name="直接连接符 46"/>
              <p:cNvCxnSpPr/>
              <p:nvPr/>
            </p:nvCxnSpPr>
            <p:spPr>
              <a:xfrm>
                <a:off x="5978010" y="5550195"/>
                <a:ext cx="3031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6129575" y="5401340"/>
                <a:ext cx="0" cy="2977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51" name="组合 50"/>
          <p:cNvGrpSpPr/>
          <p:nvPr/>
        </p:nvGrpSpPr>
        <p:grpSpPr>
          <a:xfrm>
            <a:off x="8552980" y="3188442"/>
            <a:ext cx="2828515" cy="738612"/>
            <a:chOff x="8524655" y="3046512"/>
            <a:chExt cx="2828515" cy="738612"/>
          </a:xfrm>
        </p:grpSpPr>
        <p:grpSp>
          <p:nvGrpSpPr>
            <p:cNvPr id="52" name="组合 51"/>
            <p:cNvGrpSpPr/>
            <p:nvPr/>
          </p:nvGrpSpPr>
          <p:grpSpPr>
            <a:xfrm>
              <a:off x="8524655" y="3046512"/>
              <a:ext cx="1242165" cy="727363"/>
              <a:chOff x="8524655" y="3046512"/>
              <a:chExt cx="1242165" cy="727363"/>
            </a:xfrm>
          </p:grpSpPr>
          <p:sp>
            <p:nvSpPr>
              <p:cNvPr id="59" name="矩形 58"/>
              <p:cNvSpPr/>
              <p:nvPr/>
            </p:nvSpPr>
            <p:spPr>
              <a:xfrm>
                <a:off x="8804916" y="3046512"/>
                <a:ext cx="727363" cy="727363"/>
              </a:xfrm>
              <a:prstGeom prst="rect">
                <a:avLst/>
              </a:prstGeom>
              <a:solidFill>
                <a:schemeClr val="bg1"/>
              </a:solidFill>
              <a:ln w="254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文本框 59"/>
              <p:cNvSpPr txBox="1"/>
              <p:nvPr/>
            </p:nvSpPr>
            <p:spPr>
              <a:xfrm>
                <a:off x="8524655" y="3087028"/>
                <a:ext cx="1242165" cy="646331"/>
              </a:xfrm>
              <a:prstGeom prst="rect">
                <a:avLst/>
              </a:prstGeom>
              <a:noFill/>
            </p:spPr>
            <p:txBody>
              <a:bodyPr wrap="square" rtlCol="0">
                <a:spAutoFit/>
              </a:bodyPr>
              <a:lstStyle/>
              <a:p>
                <a:pPr algn="ct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安全</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保障</a:t>
                </a:r>
              </a:p>
            </p:txBody>
          </p:sp>
        </p:grpSp>
        <p:grpSp>
          <p:nvGrpSpPr>
            <p:cNvPr id="53" name="组合 52"/>
            <p:cNvGrpSpPr/>
            <p:nvPr/>
          </p:nvGrpSpPr>
          <p:grpSpPr>
            <a:xfrm>
              <a:off x="10111005" y="3057761"/>
              <a:ext cx="1242165" cy="727363"/>
              <a:chOff x="10111005" y="3057761"/>
              <a:chExt cx="1242165" cy="727363"/>
            </a:xfrm>
          </p:grpSpPr>
          <p:sp>
            <p:nvSpPr>
              <p:cNvPr id="57" name="矩形 56"/>
              <p:cNvSpPr/>
              <p:nvPr/>
            </p:nvSpPr>
            <p:spPr>
              <a:xfrm>
                <a:off x="10368406" y="3057761"/>
                <a:ext cx="727363" cy="727363"/>
              </a:xfrm>
              <a:prstGeom prst="rect">
                <a:avLst/>
              </a:prstGeom>
              <a:solidFill>
                <a:schemeClr val="bg1"/>
              </a:solidFill>
              <a:ln w="254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文本框 57"/>
              <p:cNvSpPr txBox="1"/>
              <p:nvPr/>
            </p:nvSpPr>
            <p:spPr>
              <a:xfrm>
                <a:off x="10111005" y="3098277"/>
                <a:ext cx="1242165" cy="646331"/>
              </a:xfrm>
              <a:prstGeom prst="rect">
                <a:avLst/>
              </a:prstGeom>
              <a:noFill/>
            </p:spPr>
            <p:txBody>
              <a:bodyPr wrap="square" rtlCol="0">
                <a:spAutoFit/>
              </a:bodyPr>
              <a:lstStyle/>
              <a:p>
                <a:pPr algn="ct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心理</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指导</a:t>
                </a:r>
              </a:p>
            </p:txBody>
          </p:sp>
        </p:grpSp>
        <p:grpSp>
          <p:nvGrpSpPr>
            <p:cNvPr id="54" name="组合 53"/>
            <p:cNvGrpSpPr/>
            <p:nvPr/>
          </p:nvGrpSpPr>
          <p:grpSpPr>
            <a:xfrm>
              <a:off x="9862169" y="3318251"/>
              <a:ext cx="210139" cy="206382"/>
              <a:chOff x="5978010" y="5401340"/>
              <a:chExt cx="303130" cy="297711"/>
            </a:xfrm>
          </p:grpSpPr>
          <p:cxnSp>
            <p:nvCxnSpPr>
              <p:cNvPr id="55" name="直接连接符 54"/>
              <p:cNvCxnSpPr/>
              <p:nvPr/>
            </p:nvCxnSpPr>
            <p:spPr>
              <a:xfrm>
                <a:off x="5978010" y="5550195"/>
                <a:ext cx="3031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6129575" y="5401340"/>
                <a:ext cx="0" cy="2977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61" name="文本框 60"/>
          <p:cNvSpPr txBox="1"/>
          <p:nvPr/>
        </p:nvSpPr>
        <p:spPr>
          <a:xfrm>
            <a:off x="903177" y="1598289"/>
            <a:ext cx="2948940" cy="492443"/>
          </a:xfrm>
          <a:prstGeom prst="rect">
            <a:avLst/>
          </a:prstGeom>
          <a:noFill/>
        </p:spPr>
        <p:txBody>
          <a:bodyPr wrap="square" rtlCol="0">
            <a:spAutoFit/>
          </a:bodyPr>
          <a:lstStyle/>
          <a:p>
            <a:pPr algn="ctr"/>
            <a:r>
              <a:rPr lang="zh-CN" altLang="en-US" sz="2600" b="1" dirty="0">
                <a:solidFill>
                  <a:srgbClr val="C00000"/>
                </a:solidFill>
                <a:latin typeface="微软雅黑" panose="020B0503020204020204" pitchFamily="34" charset="-122"/>
                <a:ea typeface="微软雅黑" panose="020B0503020204020204" pitchFamily="34" charset="-122"/>
              </a:rPr>
              <a:t>关爱机制</a:t>
            </a:r>
          </a:p>
        </p:txBody>
      </p:sp>
      <p:sp>
        <p:nvSpPr>
          <p:cNvPr id="62" name="文本框 61"/>
          <p:cNvSpPr txBox="1"/>
          <p:nvPr/>
        </p:nvSpPr>
        <p:spPr>
          <a:xfrm>
            <a:off x="545617" y="2348196"/>
            <a:ext cx="3614473" cy="400110"/>
          </a:xfrm>
          <a:prstGeom prst="rect">
            <a:avLst/>
          </a:prstGeom>
          <a:noFill/>
        </p:spPr>
        <p:txBody>
          <a:bodyPr wrap="square" rtlCol="0">
            <a:spAutoFit/>
          </a:bodyPr>
          <a:lstStyle/>
          <a:p>
            <a:pPr algn="ct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共同参与</a:t>
            </a:r>
          </a:p>
        </p:txBody>
      </p:sp>
      <p:sp>
        <p:nvSpPr>
          <p:cNvPr id="63" name="文本框 62"/>
          <p:cNvSpPr txBox="1"/>
          <p:nvPr/>
        </p:nvSpPr>
        <p:spPr>
          <a:xfrm>
            <a:off x="703259" y="3246454"/>
            <a:ext cx="3314902" cy="408623"/>
          </a:xfrm>
          <a:prstGeom prst="roundRect">
            <a:avLst/>
          </a:prstGeom>
          <a:solidFill>
            <a:schemeClr val="bg1"/>
          </a:solidFill>
          <a:ln w="25400">
            <a:solidFill>
              <a:schemeClr val="accent2">
                <a:lumMod val="75000"/>
              </a:schemeClr>
            </a:solidFill>
          </a:ln>
          <a:effectLst>
            <a:outerShdw blurRad="50800" dist="38100" dir="2700000" algn="tl" rotWithShape="0">
              <a:prstClr val="black">
                <a:alpha val="40000"/>
              </a:prstClr>
            </a:outerShdw>
          </a:effectLst>
        </p:spPr>
        <p:txBody>
          <a:bodyPr wrap="square" rtlCol="0">
            <a:spAutoFit/>
          </a:bodyPr>
          <a:lstStyle/>
          <a:p>
            <a:pPr algn="ct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各级民政、教育等有关部门</a:t>
            </a:r>
          </a:p>
        </p:txBody>
      </p:sp>
      <p:grpSp>
        <p:nvGrpSpPr>
          <p:cNvPr id="64" name="组合 63"/>
          <p:cNvGrpSpPr/>
          <p:nvPr/>
        </p:nvGrpSpPr>
        <p:grpSpPr>
          <a:xfrm>
            <a:off x="3139401" y="3770340"/>
            <a:ext cx="210139" cy="206382"/>
            <a:chOff x="5978010" y="5401340"/>
            <a:chExt cx="303130" cy="297711"/>
          </a:xfrm>
        </p:grpSpPr>
        <p:cxnSp>
          <p:nvCxnSpPr>
            <p:cNvPr id="65" name="直接连接符 64"/>
            <p:cNvCxnSpPr/>
            <p:nvPr/>
          </p:nvCxnSpPr>
          <p:spPr>
            <a:xfrm>
              <a:off x="5978010" y="5550195"/>
              <a:ext cx="303130"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6129575" y="5401340"/>
              <a:ext cx="0" cy="297711"/>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7" name="组合 66"/>
          <p:cNvGrpSpPr/>
          <p:nvPr/>
        </p:nvGrpSpPr>
        <p:grpSpPr>
          <a:xfrm>
            <a:off x="3139401" y="4649935"/>
            <a:ext cx="210139" cy="206382"/>
            <a:chOff x="5978010" y="5401340"/>
            <a:chExt cx="303130" cy="297711"/>
          </a:xfrm>
        </p:grpSpPr>
        <p:cxnSp>
          <p:nvCxnSpPr>
            <p:cNvPr id="68" name="直接连接符 67"/>
            <p:cNvCxnSpPr/>
            <p:nvPr/>
          </p:nvCxnSpPr>
          <p:spPr>
            <a:xfrm>
              <a:off x="5978010" y="5550195"/>
              <a:ext cx="303130"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6129575" y="5401340"/>
              <a:ext cx="0" cy="297711"/>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70" name="组合 69"/>
          <p:cNvGrpSpPr/>
          <p:nvPr/>
        </p:nvGrpSpPr>
        <p:grpSpPr>
          <a:xfrm>
            <a:off x="1255329" y="4656651"/>
            <a:ext cx="210139" cy="206382"/>
            <a:chOff x="5978010" y="5401340"/>
            <a:chExt cx="303130" cy="297711"/>
          </a:xfrm>
        </p:grpSpPr>
        <p:cxnSp>
          <p:nvCxnSpPr>
            <p:cNvPr id="71" name="直接连接符 70"/>
            <p:cNvCxnSpPr/>
            <p:nvPr/>
          </p:nvCxnSpPr>
          <p:spPr>
            <a:xfrm>
              <a:off x="5978010" y="5550195"/>
              <a:ext cx="303130"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a:off x="6129575" y="5401340"/>
              <a:ext cx="0" cy="297711"/>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73" name="组合 72"/>
          <p:cNvGrpSpPr/>
          <p:nvPr/>
        </p:nvGrpSpPr>
        <p:grpSpPr>
          <a:xfrm>
            <a:off x="693895" y="4094598"/>
            <a:ext cx="3324266" cy="429492"/>
            <a:chOff x="693895" y="3914483"/>
            <a:chExt cx="3324266" cy="429492"/>
          </a:xfrm>
        </p:grpSpPr>
        <p:grpSp>
          <p:nvGrpSpPr>
            <p:cNvPr id="74" name="组合 73"/>
            <p:cNvGrpSpPr/>
            <p:nvPr/>
          </p:nvGrpSpPr>
          <p:grpSpPr>
            <a:xfrm>
              <a:off x="693895" y="3914483"/>
              <a:ext cx="1427626" cy="429492"/>
              <a:chOff x="693895" y="3914483"/>
              <a:chExt cx="1427626" cy="429492"/>
            </a:xfrm>
          </p:grpSpPr>
          <p:sp>
            <p:nvSpPr>
              <p:cNvPr id="81" name="圆角矩形 80"/>
              <p:cNvSpPr/>
              <p:nvPr/>
            </p:nvSpPr>
            <p:spPr>
              <a:xfrm>
                <a:off x="693895" y="3914483"/>
                <a:ext cx="1427626" cy="429492"/>
              </a:xfrm>
              <a:prstGeom prst="roundRect">
                <a:avLst/>
              </a:prstGeom>
              <a:solidFill>
                <a:schemeClr val="bg1"/>
              </a:solidFill>
              <a:ln w="25400">
                <a:solidFill>
                  <a:schemeClr val="accent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文本框 81"/>
              <p:cNvSpPr txBox="1"/>
              <p:nvPr/>
            </p:nvSpPr>
            <p:spPr>
              <a:xfrm>
                <a:off x="996228" y="3944563"/>
                <a:ext cx="822960" cy="369332"/>
              </a:xfrm>
              <a:prstGeom prst="rect">
                <a:avLst/>
              </a:prstGeom>
              <a:noFill/>
            </p:spPr>
            <p:txBody>
              <a:bodyPr wrap="square" rtlCol="0">
                <a:spAutoFit/>
              </a:bodyPr>
              <a:lstStyle/>
              <a:p>
                <a:pPr algn="ct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家庭</a:t>
                </a:r>
              </a:p>
            </p:txBody>
          </p:sp>
        </p:grpSp>
        <p:grpSp>
          <p:nvGrpSpPr>
            <p:cNvPr id="75" name="组合 74"/>
            <p:cNvGrpSpPr/>
            <p:nvPr/>
          </p:nvGrpSpPr>
          <p:grpSpPr>
            <a:xfrm>
              <a:off x="2590535" y="3914483"/>
              <a:ext cx="1427626" cy="429492"/>
              <a:chOff x="2590535" y="3914483"/>
              <a:chExt cx="1427626" cy="429492"/>
            </a:xfrm>
          </p:grpSpPr>
          <p:sp>
            <p:nvSpPr>
              <p:cNvPr id="79" name="圆角矩形 78"/>
              <p:cNvSpPr/>
              <p:nvPr/>
            </p:nvSpPr>
            <p:spPr>
              <a:xfrm>
                <a:off x="2590535" y="3914483"/>
                <a:ext cx="1427626" cy="429492"/>
              </a:xfrm>
              <a:prstGeom prst="roundRect">
                <a:avLst/>
              </a:prstGeom>
              <a:solidFill>
                <a:schemeClr val="bg1"/>
              </a:solidFill>
              <a:ln w="25400">
                <a:solidFill>
                  <a:schemeClr val="accent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文本框 79"/>
              <p:cNvSpPr txBox="1"/>
              <p:nvPr/>
            </p:nvSpPr>
            <p:spPr>
              <a:xfrm>
                <a:off x="2895700" y="3944563"/>
                <a:ext cx="817297" cy="369332"/>
              </a:xfrm>
              <a:prstGeom prst="rect">
                <a:avLst/>
              </a:prstGeom>
              <a:noFill/>
            </p:spPr>
            <p:txBody>
              <a:bodyPr wrap="square" rtlCol="0">
                <a:spAutoFit/>
              </a:bodyPr>
              <a:lstStyle/>
              <a:p>
                <a:pPr algn="ct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社区</a:t>
                </a:r>
              </a:p>
            </p:txBody>
          </p:sp>
        </p:grpSp>
        <p:grpSp>
          <p:nvGrpSpPr>
            <p:cNvPr id="76" name="组合 75"/>
            <p:cNvGrpSpPr/>
            <p:nvPr/>
          </p:nvGrpSpPr>
          <p:grpSpPr>
            <a:xfrm>
              <a:off x="2270646" y="4038977"/>
              <a:ext cx="210139" cy="206382"/>
              <a:chOff x="5978010" y="5401340"/>
              <a:chExt cx="303130" cy="297711"/>
            </a:xfrm>
          </p:grpSpPr>
          <p:cxnSp>
            <p:nvCxnSpPr>
              <p:cNvPr id="77" name="直接连接符 76"/>
              <p:cNvCxnSpPr/>
              <p:nvPr/>
            </p:nvCxnSpPr>
            <p:spPr>
              <a:xfrm>
                <a:off x="5978010" y="5550195"/>
                <a:ext cx="303130"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a:off x="6129575" y="5401340"/>
                <a:ext cx="0" cy="297711"/>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83" name="组合 82"/>
          <p:cNvGrpSpPr/>
          <p:nvPr/>
        </p:nvGrpSpPr>
        <p:grpSpPr>
          <a:xfrm>
            <a:off x="703259" y="5030348"/>
            <a:ext cx="3314902" cy="429492"/>
            <a:chOff x="703259" y="4850233"/>
            <a:chExt cx="3314902" cy="429492"/>
          </a:xfrm>
        </p:grpSpPr>
        <p:grpSp>
          <p:nvGrpSpPr>
            <p:cNvPr id="84" name="组合 83"/>
            <p:cNvGrpSpPr/>
            <p:nvPr/>
          </p:nvGrpSpPr>
          <p:grpSpPr>
            <a:xfrm>
              <a:off x="703259" y="4850233"/>
              <a:ext cx="1427626" cy="429492"/>
              <a:chOff x="703259" y="4850233"/>
              <a:chExt cx="1427626" cy="429492"/>
            </a:xfrm>
          </p:grpSpPr>
          <p:sp>
            <p:nvSpPr>
              <p:cNvPr id="91" name="圆角矩形 90"/>
              <p:cNvSpPr/>
              <p:nvPr/>
            </p:nvSpPr>
            <p:spPr>
              <a:xfrm>
                <a:off x="703259" y="4850233"/>
                <a:ext cx="1427626" cy="429492"/>
              </a:xfrm>
              <a:prstGeom prst="roundRect">
                <a:avLst/>
              </a:prstGeom>
              <a:solidFill>
                <a:schemeClr val="bg1"/>
              </a:solidFill>
              <a:ln w="25400">
                <a:solidFill>
                  <a:schemeClr val="accent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文本框 91"/>
              <p:cNvSpPr txBox="1"/>
              <p:nvPr/>
            </p:nvSpPr>
            <p:spPr>
              <a:xfrm>
                <a:off x="846027" y="4880313"/>
                <a:ext cx="1132175" cy="369332"/>
              </a:xfrm>
              <a:prstGeom prst="rect">
                <a:avLst/>
              </a:prstGeom>
              <a:noFill/>
            </p:spPr>
            <p:txBody>
              <a:bodyPr wrap="square" rtlCol="0">
                <a:spAutoFit/>
              </a:bodyPr>
              <a:lstStyle/>
              <a:p>
                <a:pPr algn="ct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中小学校</a:t>
                </a:r>
              </a:p>
            </p:txBody>
          </p:sp>
        </p:grpSp>
        <p:grpSp>
          <p:nvGrpSpPr>
            <p:cNvPr id="85" name="组合 84"/>
            <p:cNvGrpSpPr/>
            <p:nvPr/>
          </p:nvGrpSpPr>
          <p:grpSpPr>
            <a:xfrm>
              <a:off x="2590535" y="4850233"/>
              <a:ext cx="1427626" cy="429492"/>
              <a:chOff x="2590535" y="4850233"/>
              <a:chExt cx="1427626" cy="429492"/>
            </a:xfrm>
          </p:grpSpPr>
          <p:sp>
            <p:nvSpPr>
              <p:cNvPr id="89" name="圆角矩形 88"/>
              <p:cNvSpPr/>
              <p:nvPr/>
            </p:nvSpPr>
            <p:spPr>
              <a:xfrm>
                <a:off x="2590535" y="4850233"/>
                <a:ext cx="1427626" cy="429492"/>
              </a:xfrm>
              <a:prstGeom prst="roundRect">
                <a:avLst/>
              </a:prstGeom>
              <a:solidFill>
                <a:schemeClr val="bg1"/>
              </a:solidFill>
              <a:ln w="25400">
                <a:solidFill>
                  <a:schemeClr val="accent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文本框 89"/>
              <p:cNvSpPr txBox="1"/>
              <p:nvPr/>
            </p:nvSpPr>
            <p:spPr>
              <a:xfrm>
                <a:off x="2701124" y="4878234"/>
                <a:ext cx="1206447" cy="369332"/>
              </a:xfrm>
              <a:prstGeom prst="rect">
                <a:avLst/>
              </a:prstGeom>
              <a:noFill/>
            </p:spPr>
            <p:txBody>
              <a:bodyPr wrap="square" rtlCol="0">
                <a:spAutoFit/>
              </a:bodyPr>
              <a:lstStyle/>
              <a:p>
                <a:pPr algn="ct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社会力量</a:t>
                </a:r>
              </a:p>
            </p:txBody>
          </p:sp>
        </p:grpSp>
        <p:grpSp>
          <p:nvGrpSpPr>
            <p:cNvPr id="86" name="组合 85"/>
            <p:cNvGrpSpPr/>
            <p:nvPr/>
          </p:nvGrpSpPr>
          <p:grpSpPr>
            <a:xfrm>
              <a:off x="2270646" y="4939854"/>
              <a:ext cx="210139" cy="206382"/>
              <a:chOff x="5978010" y="5401340"/>
              <a:chExt cx="303130" cy="297711"/>
            </a:xfrm>
          </p:grpSpPr>
          <p:cxnSp>
            <p:nvCxnSpPr>
              <p:cNvPr id="87" name="直接连接符 86"/>
              <p:cNvCxnSpPr/>
              <p:nvPr/>
            </p:nvCxnSpPr>
            <p:spPr>
              <a:xfrm>
                <a:off x="5978010" y="5550195"/>
                <a:ext cx="303130"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a:off x="6129575" y="5401340"/>
                <a:ext cx="0" cy="297711"/>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93" name="组合 92"/>
          <p:cNvGrpSpPr/>
          <p:nvPr/>
        </p:nvGrpSpPr>
        <p:grpSpPr>
          <a:xfrm>
            <a:off x="1255329" y="3770340"/>
            <a:ext cx="210139" cy="206382"/>
            <a:chOff x="5978010" y="5401340"/>
            <a:chExt cx="303130" cy="297711"/>
          </a:xfrm>
        </p:grpSpPr>
        <p:cxnSp>
          <p:nvCxnSpPr>
            <p:cNvPr id="94" name="直接连接符 93"/>
            <p:cNvCxnSpPr/>
            <p:nvPr/>
          </p:nvCxnSpPr>
          <p:spPr>
            <a:xfrm>
              <a:off x="5978010" y="5550195"/>
              <a:ext cx="303130"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a:off x="6129575" y="5401340"/>
              <a:ext cx="0" cy="297711"/>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96" name="直接箭头连接符 95"/>
          <p:cNvCxnSpPr/>
          <p:nvPr/>
        </p:nvCxnSpPr>
        <p:spPr>
          <a:xfrm>
            <a:off x="4389120" y="1814605"/>
            <a:ext cx="0" cy="3989070"/>
          </a:xfrm>
          <a:prstGeom prst="straightConnector1">
            <a:avLst/>
          </a:prstGeom>
          <a:ln>
            <a:solidFill>
              <a:schemeClr val="bg1">
                <a:lumMod val="50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97" name="直接箭头连接符 96"/>
          <p:cNvCxnSpPr/>
          <p:nvPr/>
        </p:nvCxnSpPr>
        <p:spPr>
          <a:xfrm>
            <a:off x="8251246" y="1763901"/>
            <a:ext cx="0" cy="4039774"/>
          </a:xfrm>
          <a:prstGeom prst="straightConnector1">
            <a:avLst/>
          </a:prstGeom>
          <a:ln>
            <a:solidFill>
              <a:schemeClr val="bg1">
                <a:lumMod val="50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98" name="直接箭头连接符 97"/>
          <p:cNvCxnSpPr/>
          <p:nvPr/>
        </p:nvCxnSpPr>
        <p:spPr>
          <a:xfrm>
            <a:off x="1184611" y="2159833"/>
            <a:ext cx="2248242" cy="0"/>
          </a:xfrm>
          <a:prstGeom prst="straightConnector1">
            <a:avLst/>
          </a:prstGeom>
          <a:ln>
            <a:solidFill>
              <a:schemeClr val="bg1">
                <a:lumMod val="50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99" name="直接箭头连接符 98"/>
          <p:cNvCxnSpPr/>
          <p:nvPr/>
        </p:nvCxnSpPr>
        <p:spPr>
          <a:xfrm>
            <a:off x="5109957" y="2159833"/>
            <a:ext cx="2248242" cy="0"/>
          </a:xfrm>
          <a:prstGeom prst="straightConnector1">
            <a:avLst/>
          </a:prstGeom>
          <a:ln>
            <a:solidFill>
              <a:schemeClr val="bg1">
                <a:lumMod val="50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100" name="直接箭头连接符 99"/>
          <p:cNvCxnSpPr/>
          <p:nvPr/>
        </p:nvCxnSpPr>
        <p:spPr>
          <a:xfrm>
            <a:off x="8671024" y="2159833"/>
            <a:ext cx="2248242" cy="0"/>
          </a:xfrm>
          <a:prstGeom prst="straightConnector1">
            <a:avLst/>
          </a:prstGeom>
          <a:ln>
            <a:solidFill>
              <a:schemeClr val="bg1">
                <a:lumMod val="50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308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75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childTnLst>
                                </p:cTn>
                              </p:par>
                            </p:childTnLst>
                          </p:cTn>
                        </p:par>
                        <p:par>
                          <p:cTn id="12" fill="hold">
                            <p:stCondLst>
                              <p:cond delay="1300"/>
                            </p:stCondLst>
                            <p:childTnLst>
                              <p:par>
                                <p:cTn id="13" presetID="22" presetClass="entr" presetSubtype="8" fill="hold" nodeType="afterEffect">
                                  <p:stCondLst>
                                    <p:cond delay="0"/>
                                  </p:stCondLst>
                                  <p:childTnLst>
                                    <p:set>
                                      <p:cBhvr>
                                        <p:cTn id="14" dur="1" fill="hold">
                                          <p:stCondLst>
                                            <p:cond delay="0"/>
                                          </p:stCondLst>
                                        </p:cTn>
                                        <p:tgtEl>
                                          <p:spTgt spid="98"/>
                                        </p:tgtEl>
                                        <p:attrNameLst>
                                          <p:attrName>style.visibility</p:attrName>
                                        </p:attrNameLst>
                                      </p:cBhvr>
                                      <p:to>
                                        <p:strVal val="visible"/>
                                      </p:to>
                                    </p:set>
                                    <p:animEffect transition="in" filter="wipe(left)">
                                      <p:cBhvr>
                                        <p:cTn id="15" dur="500"/>
                                        <p:tgtEl>
                                          <p:spTgt spid="98"/>
                                        </p:tgtEl>
                                      </p:cBhvr>
                                    </p:animEffect>
                                  </p:childTnLst>
                                </p:cTn>
                              </p:par>
                            </p:childTnLst>
                          </p:cTn>
                        </p:par>
                        <p:par>
                          <p:cTn id="16" fill="hold">
                            <p:stCondLst>
                              <p:cond delay="180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62"/>
                                        </p:tgtEl>
                                        <p:attrNameLst>
                                          <p:attrName>style.visibility</p:attrName>
                                        </p:attrNameLst>
                                      </p:cBhvr>
                                      <p:to>
                                        <p:strVal val="visible"/>
                                      </p:to>
                                    </p:set>
                                    <p:animEffect transition="in" filter="fade">
                                      <p:cBhvr>
                                        <p:cTn id="19" dur="500"/>
                                        <p:tgtEl>
                                          <p:spTgt spid="62"/>
                                        </p:tgtEl>
                                      </p:cBhvr>
                                    </p:animEffect>
                                  </p:childTnLst>
                                </p:cTn>
                              </p:par>
                            </p:childTnLst>
                          </p:cTn>
                        </p:par>
                        <p:par>
                          <p:cTn id="20" fill="hold">
                            <p:stCondLst>
                              <p:cond delay="2350"/>
                            </p:stCondLst>
                            <p:childTnLst>
                              <p:par>
                                <p:cTn id="21" presetID="22" presetClass="entr" presetSubtype="8" fill="hold" grpId="0" nodeType="after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wipe(left)">
                                      <p:cBhvr>
                                        <p:cTn id="23" dur="500"/>
                                        <p:tgtEl>
                                          <p:spTgt spid="63"/>
                                        </p:tgtEl>
                                      </p:cBhvr>
                                    </p:animEffect>
                                  </p:childTnLst>
                                </p:cTn>
                              </p:par>
                            </p:childTnLst>
                          </p:cTn>
                        </p:par>
                        <p:par>
                          <p:cTn id="24" fill="hold">
                            <p:stCondLst>
                              <p:cond delay="2850"/>
                            </p:stCondLst>
                            <p:childTnLst>
                              <p:par>
                                <p:cTn id="25" presetID="22" presetClass="entr" presetSubtype="8" fill="hold" nodeType="afterEffect">
                                  <p:stCondLst>
                                    <p:cond delay="0"/>
                                  </p:stCondLst>
                                  <p:childTnLst>
                                    <p:set>
                                      <p:cBhvr>
                                        <p:cTn id="26" dur="1" fill="hold">
                                          <p:stCondLst>
                                            <p:cond delay="0"/>
                                          </p:stCondLst>
                                        </p:cTn>
                                        <p:tgtEl>
                                          <p:spTgt spid="93"/>
                                        </p:tgtEl>
                                        <p:attrNameLst>
                                          <p:attrName>style.visibility</p:attrName>
                                        </p:attrNameLst>
                                      </p:cBhvr>
                                      <p:to>
                                        <p:strVal val="visible"/>
                                      </p:to>
                                    </p:set>
                                    <p:animEffect transition="in" filter="wipe(left)">
                                      <p:cBhvr>
                                        <p:cTn id="27" dur="500"/>
                                        <p:tgtEl>
                                          <p:spTgt spid="93"/>
                                        </p:tgtEl>
                                      </p:cBhvr>
                                    </p:animEffect>
                                  </p:childTnLst>
                                </p:cTn>
                              </p:par>
                            </p:childTnLst>
                          </p:cTn>
                        </p:par>
                        <p:par>
                          <p:cTn id="28" fill="hold">
                            <p:stCondLst>
                              <p:cond delay="3350"/>
                            </p:stCondLst>
                            <p:childTnLst>
                              <p:par>
                                <p:cTn id="29" presetID="22" presetClass="entr" presetSubtype="8" fill="hold" nodeType="afterEffect">
                                  <p:stCondLst>
                                    <p:cond delay="0"/>
                                  </p:stCondLst>
                                  <p:childTnLst>
                                    <p:set>
                                      <p:cBhvr>
                                        <p:cTn id="30" dur="1" fill="hold">
                                          <p:stCondLst>
                                            <p:cond delay="0"/>
                                          </p:stCondLst>
                                        </p:cTn>
                                        <p:tgtEl>
                                          <p:spTgt spid="64"/>
                                        </p:tgtEl>
                                        <p:attrNameLst>
                                          <p:attrName>style.visibility</p:attrName>
                                        </p:attrNameLst>
                                      </p:cBhvr>
                                      <p:to>
                                        <p:strVal val="visible"/>
                                      </p:to>
                                    </p:set>
                                    <p:animEffect transition="in" filter="wipe(left)">
                                      <p:cBhvr>
                                        <p:cTn id="31" dur="500"/>
                                        <p:tgtEl>
                                          <p:spTgt spid="64"/>
                                        </p:tgtEl>
                                      </p:cBhvr>
                                    </p:animEffect>
                                  </p:childTnLst>
                                </p:cTn>
                              </p:par>
                            </p:childTnLst>
                          </p:cTn>
                        </p:par>
                        <p:par>
                          <p:cTn id="32" fill="hold">
                            <p:stCondLst>
                              <p:cond delay="3850"/>
                            </p:stCondLst>
                            <p:childTnLst>
                              <p:par>
                                <p:cTn id="33" presetID="22" presetClass="entr" presetSubtype="8" fill="hold" nodeType="afterEffect">
                                  <p:stCondLst>
                                    <p:cond delay="0"/>
                                  </p:stCondLst>
                                  <p:childTnLst>
                                    <p:set>
                                      <p:cBhvr>
                                        <p:cTn id="34" dur="1" fill="hold">
                                          <p:stCondLst>
                                            <p:cond delay="0"/>
                                          </p:stCondLst>
                                        </p:cTn>
                                        <p:tgtEl>
                                          <p:spTgt spid="73"/>
                                        </p:tgtEl>
                                        <p:attrNameLst>
                                          <p:attrName>style.visibility</p:attrName>
                                        </p:attrNameLst>
                                      </p:cBhvr>
                                      <p:to>
                                        <p:strVal val="visible"/>
                                      </p:to>
                                    </p:set>
                                    <p:animEffect transition="in" filter="wipe(left)">
                                      <p:cBhvr>
                                        <p:cTn id="35" dur="500"/>
                                        <p:tgtEl>
                                          <p:spTgt spid="73"/>
                                        </p:tgtEl>
                                      </p:cBhvr>
                                    </p:animEffect>
                                  </p:childTnLst>
                                </p:cTn>
                              </p:par>
                            </p:childTnLst>
                          </p:cTn>
                        </p:par>
                        <p:par>
                          <p:cTn id="36" fill="hold">
                            <p:stCondLst>
                              <p:cond delay="4350"/>
                            </p:stCondLst>
                            <p:childTnLst>
                              <p:par>
                                <p:cTn id="37" presetID="22" presetClass="entr" presetSubtype="8" fill="hold" nodeType="after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wipe(left)">
                                      <p:cBhvr>
                                        <p:cTn id="39" dur="500"/>
                                        <p:tgtEl>
                                          <p:spTgt spid="70"/>
                                        </p:tgtEl>
                                      </p:cBhvr>
                                    </p:animEffect>
                                  </p:childTnLst>
                                </p:cTn>
                              </p:par>
                            </p:childTnLst>
                          </p:cTn>
                        </p:par>
                        <p:par>
                          <p:cTn id="40" fill="hold">
                            <p:stCondLst>
                              <p:cond delay="4850"/>
                            </p:stCondLst>
                            <p:childTnLst>
                              <p:par>
                                <p:cTn id="41" presetID="22" presetClass="entr" presetSubtype="8" fill="hold" nodeType="afterEffect">
                                  <p:stCondLst>
                                    <p:cond delay="0"/>
                                  </p:stCondLst>
                                  <p:childTnLst>
                                    <p:set>
                                      <p:cBhvr>
                                        <p:cTn id="42" dur="1" fill="hold">
                                          <p:stCondLst>
                                            <p:cond delay="0"/>
                                          </p:stCondLst>
                                        </p:cTn>
                                        <p:tgtEl>
                                          <p:spTgt spid="67"/>
                                        </p:tgtEl>
                                        <p:attrNameLst>
                                          <p:attrName>style.visibility</p:attrName>
                                        </p:attrNameLst>
                                      </p:cBhvr>
                                      <p:to>
                                        <p:strVal val="visible"/>
                                      </p:to>
                                    </p:set>
                                    <p:animEffect transition="in" filter="wipe(left)">
                                      <p:cBhvr>
                                        <p:cTn id="43" dur="500"/>
                                        <p:tgtEl>
                                          <p:spTgt spid="67"/>
                                        </p:tgtEl>
                                      </p:cBhvr>
                                    </p:animEffect>
                                  </p:childTnLst>
                                </p:cTn>
                              </p:par>
                            </p:childTnLst>
                          </p:cTn>
                        </p:par>
                        <p:par>
                          <p:cTn id="44" fill="hold">
                            <p:stCondLst>
                              <p:cond delay="5350"/>
                            </p:stCondLst>
                            <p:childTnLst>
                              <p:par>
                                <p:cTn id="45" presetID="22" presetClass="entr" presetSubtype="8" fill="hold" nodeType="afterEffect">
                                  <p:stCondLst>
                                    <p:cond delay="0"/>
                                  </p:stCondLst>
                                  <p:childTnLst>
                                    <p:set>
                                      <p:cBhvr>
                                        <p:cTn id="46" dur="1" fill="hold">
                                          <p:stCondLst>
                                            <p:cond delay="0"/>
                                          </p:stCondLst>
                                        </p:cTn>
                                        <p:tgtEl>
                                          <p:spTgt spid="83"/>
                                        </p:tgtEl>
                                        <p:attrNameLst>
                                          <p:attrName>style.visibility</p:attrName>
                                        </p:attrNameLst>
                                      </p:cBhvr>
                                      <p:to>
                                        <p:strVal val="visible"/>
                                      </p:to>
                                    </p:set>
                                    <p:animEffect transition="in" filter="wipe(left)">
                                      <p:cBhvr>
                                        <p:cTn id="47" dur="500"/>
                                        <p:tgtEl>
                                          <p:spTgt spid="83"/>
                                        </p:tgtEl>
                                      </p:cBhvr>
                                    </p:animEffect>
                                  </p:childTnLst>
                                </p:cTn>
                              </p:par>
                            </p:childTnLst>
                          </p:cTn>
                        </p:par>
                        <p:par>
                          <p:cTn id="48" fill="hold">
                            <p:stCondLst>
                              <p:cond delay="5850"/>
                            </p:stCondLst>
                            <p:childTnLst>
                              <p:par>
                                <p:cTn id="49" presetID="22" presetClass="entr" presetSubtype="1" fill="hold" nodeType="afterEffect">
                                  <p:stCondLst>
                                    <p:cond delay="0"/>
                                  </p:stCondLst>
                                  <p:childTnLst>
                                    <p:set>
                                      <p:cBhvr>
                                        <p:cTn id="50" dur="1" fill="hold">
                                          <p:stCondLst>
                                            <p:cond delay="0"/>
                                          </p:stCondLst>
                                        </p:cTn>
                                        <p:tgtEl>
                                          <p:spTgt spid="96"/>
                                        </p:tgtEl>
                                        <p:attrNameLst>
                                          <p:attrName>style.visibility</p:attrName>
                                        </p:attrNameLst>
                                      </p:cBhvr>
                                      <p:to>
                                        <p:strVal val="visible"/>
                                      </p:to>
                                    </p:set>
                                    <p:animEffect transition="in" filter="wipe(up)">
                                      <p:cBhvr>
                                        <p:cTn id="51" dur="500"/>
                                        <p:tgtEl>
                                          <p:spTgt spid="96"/>
                                        </p:tgtEl>
                                      </p:cBhvr>
                                    </p:animEffect>
                                  </p:childTnLst>
                                </p:cTn>
                              </p:par>
                            </p:childTnLst>
                          </p:cTn>
                        </p:par>
                        <p:par>
                          <p:cTn id="52" fill="hold">
                            <p:stCondLst>
                              <p:cond delay="6350"/>
                            </p:stCondLst>
                            <p:childTnLst>
                              <p:par>
                                <p:cTn id="53" presetID="10" presetClass="entr" presetSubtype="0" fill="hold" grpId="0" nodeType="afterEffect">
                                  <p:stCondLst>
                                    <p:cond delay="0"/>
                                  </p:stCondLst>
                                  <p:iterate type="wd">
                                    <p:tmPct val="10000"/>
                                  </p:iterate>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childTnLst>
                          </p:cTn>
                        </p:par>
                        <p:par>
                          <p:cTn id="56" fill="hold">
                            <p:stCondLst>
                              <p:cond delay="6900"/>
                            </p:stCondLst>
                            <p:childTnLst>
                              <p:par>
                                <p:cTn id="57" presetID="22" presetClass="entr" presetSubtype="8" fill="hold" nodeType="afterEffect">
                                  <p:stCondLst>
                                    <p:cond delay="0"/>
                                  </p:stCondLst>
                                  <p:childTnLst>
                                    <p:set>
                                      <p:cBhvr>
                                        <p:cTn id="58" dur="1" fill="hold">
                                          <p:stCondLst>
                                            <p:cond delay="0"/>
                                          </p:stCondLst>
                                        </p:cTn>
                                        <p:tgtEl>
                                          <p:spTgt spid="99"/>
                                        </p:tgtEl>
                                        <p:attrNameLst>
                                          <p:attrName>style.visibility</p:attrName>
                                        </p:attrNameLst>
                                      </p:cBhvr>
                                      <p:to>
                                        <p:strVal val="visible"/>
                                      </p:to>
                                    </p:set>
                                    <p:animEffect transition="in" filter="wipe(left)">
                                      <p:cBhvr>
                                        <p:cTn id="59" dur="500"/>
                                        <p:tgtEl>
                                          <p:spTgt spid="99"/>
                                        </p:tgtEl>
                                      </p:cBhvr>
                                    </p:animEffect>
                                  </p:childTnLst>
                                </p:cTn>
                              </p:par>
                            </p:childTnLst>
                          </p:cTn>
                        </p:par>
                        <p:par>
                          <p:cTn id="60" fill="hold">
                            <p:stCondLst>
                              <p:cond delay="7400"/>
                            </p:stCondLst>
                            <p:childTnLst>
                              <p:par>
                                <p:cTn id="61" presetID="10" presetClass="entr" presetSubtype="0" fill="hold" grpId="0" nodeType="afterEffect">
                                  <p:stCondLst>
                                    <p:cond delay="0"/>
                                  </p:stCondLst>
                                  <p:iterate type="wd">
                                    <p:tmPct val="10000"/>
                                  </p:iterate>
                                  <p:childTnLst>
                                    <p:set>
                                      <p:cBhvr>
                                        <p:cTn id="62" dur="1" fill="hold">
                                          <p:stCondLst>
                                            <p:cond delay="0"/>
                                          </p:stCondLst>
                                        </p:cTn>
                                        <p:tgtEl>
                                          <p:spTgt spid="4"/>
                                        </p:tgtEl>
                                        <p:attrNameLst>
                                          <p:attrName>style.visibility</p:attrName>
                                        </p:attrNameLst>
                                      </p:cBhvr>
                                      <p:to>
                                        <p:strVal val="visible"/>
                                      </p:to>
                                    </p:set>
                                    <p:animEffect transition="in" filter="fade">
                                      <p:cBhvr>
                                        <p:cTn id="63" dur="500"/>
                                        <p:tgtEl>
                                          <p:spTgt spid="4"/>
                                        </p:tgtEl>
                                      </p:cBhvr>
                                    </p:animEffect>
                                  </p:childTnLst>
                                </p:cTn>
                              </p:par>
                            </p:childTnLst>
                          </p:cTn>
                        </p:par>
                        <p:par>
                          <p:cTn id="64" fill="hold">
                            <p:stCondLst>
                              <p:cond delay="8050"/>
                            </p:stCondLst>
                            <p:childTnLst>
                              <p:par>
                                <p:cTn id="65" presetID="22" presetClass="entr" presetSubtype="8" fill="hold"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wipe(left)">
                                      <p:cBhvr>
                                        <p:cTn id="67" dur="500"/>
                                        <p:tgtEl>
                                          <p:spTgt spid="22"/>
                                        </p:tgtEl>
                                      </p:cBhvr>
                                    </p:animEffect>
                                  </p:childTnLst>
                                </p:cTn>
                              </p:par>
                            </p:childTnLst>
                          </p:cTn>
                        </p:par>
                        <p:par>
                          <p:cTn id="68" fill="hold">
                            <p:stCondLst>
                              <p:cond delay="8550"/>
                            </p:stCondLst>
                            <p:childTnLst>
                              <p:par>
                                <p:cTn id="69" presetID="22" presetClass="entr" presetSubtype="8"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wipe(left)">
                                      <p:cBhvr>
                                        <p:cTn id="71" dur="500"/>
                                        <p:tgtEl>
                                          <p:spTgt spid="15"/>
                                        </p:tgtEl>
                                      </p:cBhvr>
                                    </p:animEffect>
                                  </p:childTnLst>
                                </p:cTn>
                              </p:par>
                            </p:childTnLst>
                          </p:cTn>
                        </p:par>
                        <p:par>
                          <p:cTn id="72" fill="hold">
                            <p:stCondLst>
                              <p:cond delay="9050"/>
                            </p:stCondLst>
                            <p:childTnLst>
                              <p:par>
                                <p:cTn id="73" presetID="22" presetClass="entr" presetSubtype="8" fill="hold" nodeType="after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wipe(left)">
                                      <p:cBhvr>
                                        <p:cTn id="75" dur="500"/>
                                        <p:tgtEl>
                                          <p:spTgt spid="5"/>
                                        </p:tgtEl>
                                      </p:cBhvr>
                                    </p:animEffect>
                                  </p:childTnLst>
                                </p:cTn>
                              </p:par>
                            </p:childTnLst>
                          </p:cTn>
                        </p:par>
                        <p:par>
                          <p:cTn id="76" fill="hold">
                            <p:stCondLst>
                              <p:cond delay="9550"/>
                            </p:stCondLst>
                            <p:childTnLst>
                              <p:par>
                                <p:cTn id="77" presetID="22" presetClass="entr" presetSubtype="1" fill="hold" nodeType="afterEffect">
                                  <p:stCondLst>
                                    <p:cond delay="0"/>
                                  </p:stCondLst>
                                  <p:childTnLst>
                                    <p:set>
                                      <p:cBhvr>
                                        <p:cTn id="78" dur="1" fill="hold">
                                          <p:stCondLst>
                                            <p:cond delay="0"/>
                                          </p:stCondLst>
                                        </p:cTn>
                                        <p:tgtEl>
                                          <p:spTgt spid="97"/>
                                        </p:tgtEl>
                                        <p:attrNameLst>
                                          <p:attrName>style.visibility</p:attrName>
                                        </p:attrNameLst>
                                      </p:cBhvr>
                                      <p:to>
                                        <p:strVal val="visible"/>
                                      </p:to>
                                    </p:set>
                                    <p:animEffect transition="in" filter="wipe(up)">
                                      <p:cBhvr>
                                        <p:cTn id="79" dur="500"/>
                                        <p:tgtEl>
                                          <p:spTgt spid="97"/>
                                        </p:tgtEl>
                                      </p:cBhvr>
                                    </p:animEffect>
                                  </p:childTnLst>
                                </p:cTn>
                              </p:par>
                            </p:childTnLst>
                          </p:cTn>
                        </p:par>
                        <p:par>
                          <p:cTn id="80" fill="hold">
                            <p:stCondLst>
                              <p:cond delay="10050"/>
                            </p:stCondLst>
                            <p:childTnLst>
                              <p:par>
                                <p:cTn id="81" presetID="10" presetClass="entr" presetSubtype="0" fill="hold" grpId="0" nodeType="afterEffect">
                                  <p:stCondLst>
                                    <p:cond delay="0"/>
                                  </p:stCondLst>
                                  <p:iterate type="wd">
                                    <p:tmPct val="10000"/>
                                  </p:iterate>
                                  <p:childTnLst>
                                    <p:set>
                                      <p:cBhvr>
                                        <p:cTn id="82" dur="1" fill="hold">
                                          <p:stCondLst>
                                            <p:cond delay="0"/>
                                          </p:stCondLst>
                                        </p:cTn>
                                        <p:tgtEl>
                                          <p:spTgt spid="32"/>
                                        </p:tgtEl>
                                        <p:attrNameLst>
                                          <p:attrName>style.visibility</p:attrName>
                                        </p:attrNameLst>
                                      </p:cBhvr>
                                      <p:to>
                                        <p:strVal val="visible"/>
                                      </p:to>
                                    </p:set>
                                    <p:animEffect transition="in" filter="fade">
                                      <p:cBhvr>
                                        <p:cTn id="83" dur="500"/>
                                        <p:tgtEl>
                                          <p:spTgt spid="32"/>
                                        </p:tgtEl>
                                      </p:cBhvr>
                                    </p:animEffect>
                                  </p:childTnLst>
                                </p:cTn>
                              </p:par>
                            </p:childTnLst>
                          </p:cTn>
                        </p:par>
                        <p:par>
                          <p:cTn id="84" fill="hold">
                            <p:stCondLst>
                              <p:cond delay="10600"/>
                            </p:stCondLst>
                            <p:childTnLst>
                              <p:par>
                                <p:cTn id="85" presetID="22" presetClass="entr" presetSubtype="8" fill="hold" nodeType="afterEffect">
                                  <p:stCondLst>
                                    <p:cond delay="0"/>
                                  </p:stCondLst>
                                  <p:childTnLst>
                                    <p:set>
                                      <p:cBhvr>
                                        <p:cTn id="86" dur="1" fill="hold">
                                          <p:stCondLst>
                                            <p:cond delay="0"/>
                                          </p:stCondLst>
                                        </p:cTn>
                                        <p:tgtEl>
                                          <p:spTgt spid="100"/>
                                        </p:tgtEl>
                                        <p:attrNameLst>
                                          <p:attrName>style.visibility</p:attrName>
                                        </p:attrNameLst>
                                      </p:cBhvr>
                                      <p:to>
                                        <p:strVal val="visible"/>
                                      </p:to>
                                    </p:set>
                                    <p:animEffect transition="in" filter="wipe(left)">
                                      <p:cBhvr>
                                        <p:cTn id="87" dur="500"/>
                                        <p:tgtEl>
                                          <p:spTgt spid="100"/>
                                        </p:tgtEl>
                                      </p:cBhvr>
                                    </p:animEffect>
                                  </p:childTnLst>
                                </p:cTn>
                              </p:par>
                            </p:childTnLst>
                          </p:cTn>
                        </p:par>
                        <p:par>
                          <p:cTn id="88" fill="hold">
                            <p:stCondLst>
                              <p:cond delay="11100"/>
                            </p:stCondLst>
                            <p:childTnLst>
                              <p:par>
                                <p:cTn id="89" presetID="10" presetClass="entr" presetSubtype="0" fill="hold" grpId="0" nodeType="afterEffect">
                                  <p:stCondLst>
                                    <p:cond delay="0"/>
                                  </p:stCondLst>
                                  <p:iterate type="wd">
                                    <p:tmPct val="10000"/>
                                  </p:iterate>
                                  <p:childTnLst>
                                    <p:set>
                                      <p:cBhvr>
                                        <p:cTn id="90" dur="1" fill="hold">
                                          <p:stCondLst>
                                            <p:cond delay="0"/>
                                          </p:stCondLst>
                                        </p:cTn>
                                        <p:tgtEl>
                                          <p:spTgt spid="33"/>
                                        </p:tgtEl>
                                        <p:attrNameLst>
                                          <p:attrName>style.visibility</p:attrName>
                                        </p:attrNameLst>
                                      </p:cBhvr>
                                      <p:to>
                                        <p:strVal val="visible"/>
                                      </p:to>
                                    </p:set>
                                    <p:animEffect transition="in" filter="fade">
                                      <p:cBhvr>
                                        <p:cTn id="91" dur="500"/>
                                        <p:tgtEl>
                                          <p:spTgt spid="33"/>
                                        </p:tgtEl>
                                      </p:cBhvr>
                                    </p:animEffect>
                                  </p:childTnLst>
                                </p:cTn>
                              </p:par>
                            </p:childTnLst>
                          </p:cTn>
                        </p:par>
                        <p:par>
                          <p:cTn id="92" fill="hold">
                            <p:stCondLst>
                              <p:cond delay="11800"/>
                            </p:stCondLst>
                            <p:childTnLst>
                              <p:par>
                                <p:cTn id="93" presetID="22" presetClass="entr" presetSubtype="8" fill="hold" nodeType="afterEffect">
                                  <p:stCondLst>
                                    <p:cond delay="0"/>
                                  </p:stCondLst>
                                  <p:childTnLst>
                                    <p:set>
                                      <p:cBhvr>
                                        <p:cTn id="94" dur="1" fill="hold">
                                          <p:stCondLst>
                                            <p:cond delay="0"/>
                                          </p:stCondLst>
                                        </p:cTn>
                                        <p:tgtEl>
                                          <p:spTgt spid="51"/>
                                        </p:tgtEl>
                                        <p:attrNameLst>
                                          <p:attrName>style.visibility</p:attrName>
                                        </p:attrNameLst>
                                      </p:cBhvr>
                                      <p:to>
                                        <p:strVal val="visible"/>
                                      </p:to>
                                    </p:set>
                                    <p:animEffect transition="in" filter="wipe(left)">
                                      <p:cBhvr>
                                        <p:cTn id="95" dur="500"/>
                                        <p:tgtEl>
                                          <p:spTgt spid="51"/>
                                        </p:tgtEl>
                                      </p:cBhvr>
                                    </p:animEffect>
                                  </p:childTnLst>
                                </p:cTn>
                              </p:par>
                            </p:childTnLst>
                          </p:cTn>
                        </p:par>
                        <p:par>
                          <p:cTn id="96" fill="hold">
                            <p:stCondLst>
                              <p:cond delay="12300"/>
                            </p:stCondLst>
                            <p:childTnLst>
                              <p:par>
                                <p:cTn id="97" presetID="22" presetClass="entr" presetSubtype="8" fill="hold" nodeType="afterEffect">
                                  <p:stCondLst>
                                    <p:cond delay="0"/>
                                  </p:stCondLst>
                                  <p:childTnLst>
                                    <p:set>
                                      <p:cBhvr>
                                        <p:cTn id="98" dur="1" fill="hold">
                                          <p:stCondLst>
                                            <p:cond delay="0"/>
                                          </p:stCondLst>
                                        </p:cTn>
                                        <p:tgtEl>
                                          <p:spTgt spid="44"/>
                                        </p:tgtEl>
                                        <p:attrNameLst>
                                          <p:attrName>style.visibility</p:attrName>
                                        </p:attrNameLst>
                                      </p:cBhvr>
                                      <p:to>
                                        <p:strVal val="visible"/>
                                      </p:to>
                                    </p:set>
                                    <p:animEffect transition="in" filter="wipe(left)">
                                      <p:cBhvr>
                                        <p:cTn id="99" dur="500"/>
                                        <p:tgtEl>
                                          <p:spTgt spid="44"/>
                                        </p:tgtEl>
                                      </p:cBhvr>
                                    </p:animEffect>
                                  </p:childTnLst>
                                </p:cTn>
                              </p:par>
                            </p:childTnLst>
                          </p:cTn>
                        </p:par>
                        <p:par>
                          <p:cTn id="100" fill="hold">
                            <p:stCondLst>
                              <p:cond delay="12800"/>
                            </p:stCondLst>
                            <p:childTnLst>
                              <p:par>
                                <p:cTn id="101" presetID="22" presetClass="entr" presetSubtype="8" fill="hold" nodeType="afterEffect">
                                  <p:stCondLst>
                                    <p:cond delay="0"/>
                                  </p:stCondLst>
                                  <p:childTnLst>
                                    <p:set>
                                      <p:cBhvr>
                                        <p:cTn id="102" dur="1" fill="hold">
                                          <p:stCondLst>
                                            <p:cond delay="0"/>
                                          </p:stCondLst>
                                        </p:cTn>
                                        <p:tgtEl>
                                          <p:spTgt spid="34"/>
                                        </p:tgtEl>
                                        <p:attrNameLst>
                                          <p:attrName>style.visibility</p:attrName>
                                        </p:attrNameLst>
                                      </p:cBhvr>
                                      <p:to>
                                        <p:strVal val="visible"/>
                                      </p:to>
                                    </p:set>
                                    <p:animEffect transition="in" filter="wipe(left)">
                                      <p:cBhvr>
                                        <p:cTn id="10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32" grpId="0"/>
      <p:bldP spid="33" grpId="0"/>
      <p:bldP spid="61" grpId="0"/>
      <p:bldP spid="62" grpId="0"/>
      <p:bldP spid="6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a:extLst>
              <a:ext uri="{FF2B5EF4-FFF2-40B4-BE49-F238E27FC236}">
                <a16:creationId xmlns="" xmlns:a16="http://schemas.microsoft.com/office/drawing/2014/main" id="{43208746-DD33-418E-B6A2-EC69A5201A25}"/>
              </a:ext>
            </a:extLst>
          </p:cNvPr>
          <p:cNvSpPr/>
          <p:nvPr/>
        </p:nvSpPr>
        <p:spPr>
          <a:xfrm>
            <a:off x="2891645" y="549274"/>
            <a:ext cx="6408711" cy="646331"/>
          </a:xfrm>
          <a:prstGeom prst="rect">
            <a:avLst/>
          </a:prstGeom>
        </p:spPr>
        <p:txBody>
          <a:bodyPr wrap="square">
            <a:spAutoFit/>
          </a:bodyPr>
          <a:lstStyle/>
          <a:p>
            <a:pPr marL="0" indent="0" algn="ctr" eaLnBrk="1" hangingPunct="1">
              <a:lnSpc>
                <a:spcPct val="150000"/>
              </a:lnSpc>
            </a:pPr>
            <a:r>
              <a:rPr lang="en-US" altLang="zh-CN" sz="2400" b="1" dirty="0">
                <a:solidFill>
                  <a:schemeClr val="tx1">
                    <a:lumMod val="85000"/>
                    <a:lumOff val="15000"/>
                  </a:schemeClr>
                </a:solidFill>
                <a:latin typeface="微软雅黑" panose="020B0503020204020204" pitchFamily="34" charset="-122"/>
                <a:ea typeface="微软雅黑" panose="020B0503020204020204" pitchFamily="34" charset="-122"/>
              </a:rPr>
              <a:t>3. </a:t>
            </a: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坚决打好污染防治攻坚战</a:t>
            </a:r>
          </a:p>
        </p:txBody>
      </p:sp>
      <p:sp>
        <p:nvSpPr>
          <p:cNvPr id="19" name="矩形 116"/>
          <p:cNvSpPr>
            <a:spLocks noChangeArrowheads="1"/>
          </p:cNvSpPr>
          <p:nvPr/>
        </p:nvSpPr>
        <p:spPr bwMode="auto">
          <a:xfrm>
            <a:off x="779364" y="1484784"/>
            <a:ext cx="292236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indent="0" algn="ctr" eaLnBrk="1" hangingPunct="1">
              <a:lnSpc>
                <a:spcPct val="150000"/>
              </a:lnSpc>
              <a:spcBef>
                <a:spcPct val="0"/>
              </a:spcBef>
              <a:buClr>
                <a:srgbClr val="FF0000"/>
              </a:buClr>
              <a:buNone/>
            </a:pPr>
            <a:r>
              <a:rPr lang="zh-CN" altLang="en-US" sz="2000" dirty="0">
                <a:solidFill>
                  <a:schemeClr val="tx1">
                    <a:lumMod val="85000"/>
                    <a:lumOff val="15000"/>
                  </a:schemeClr>
                </a:solidFill>
                <a:latin typeface="Helvetica" panose="020B0604020202020204" pitchFamily="34" charset="0"/>
                <a:ea typeface="微软雅黑" panose="020B0503020204020204" pitchFamily="34" charset="-122"/>
              </a:rPr>
              <a:t>贯彻绿色发展理念</a:t>
            </a:r>
          </a:p>
        </p:txBody>
      </p:sp>
      <p:sp>
        <p:nvSpPr>
          <p:cNvPr id="30" name="矩形 116">
            <a:extLst>
              <a:ext uri="{FF2B5EF4-FFF2-40B4-BE49-F238E27FC236}">
                <a16:creationId xmlns="" xmlns:a16="http://schemas.microsoft.com/office/drawing/2014/main" id="{866B992A-1D87-436A-8134-D1D5C5593051}"/>
              </a:ext>
            </a:extLst>
          </p:cNvPr>
          <p:cNvSpPr>
            <a:spLocks noChangeArrowheads="1"/>
          </p:cNvSpPr>
          <p:nvPr/>
        </p:nvSpPr>
        <p:spPr bwMode="auto">
          <a:xfrm>
            <a:off x="7961977" y="1484784"/>
            <a:ext cx="3713558"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indent="0" eaLnBrk="1" hangingPunct="1">
              <a:lnSpc>
                <a:spcPct val="150000"/>
              </a:lnSpc>
              <a:spcBef>
                <a:spcPct val="0"/>
              </a:spcBef>
              <a:buClr>
                <a:srgbClr val="FF0000"/>
              </a:buClr>
              <a:buNone/>
            </a:pPr>
            <a:r>
              <a:rPr lang="zh-CN" altLang="en-US" sz="2000" dirty="0">
                <a:solidFill>
                  <a:schemeClr val="tx1">
                    <a:lumMod val="85000"/>
                    <a:lumOff val="15000"/>
                  </a:schemeClr>
                </a:solidFill>
                <a:latin typeface="Helvetica" panose="020B0604020202020204" pitchFamily="34" charset="0"/>
                <a:ea typeface="微软雅黑" panose="020B0503020204020204" pitchFamily="34" charset="-122"/>
              </a:rPr>
              <a:t>强化大气、水、土壤等污染防治，解决损害群众健康、社会反映强烈的突出环境问题</a:t>
            </a:r>
          </a:p>
        </p:txBody>
      </p:sp>
      <p:sp>
        <p:nvSpPr>
          <p:cNvPr id="29" name="矩形 116">
            <a:extLst>
              <a:ext uri="{FF2B5EF4-FFF2-40B4-BE49-F238E27FC236}">
                <a16:creationId xmlns="" xmlns:a16="http://schemas.microsoft.com/office/drawing/2014/main" id="{3AFCD3C5-D470-479D-ADB3-F90877C29D50}"/>
              </a:ext>
            </a:extLst>
          </p:cNvPr>
          <p:cNvSpPr>
            <a:spLocks noChangeArrowheads="1"/>
          </p:cNvSpPr>
          <p:nvPr/>
        </p:nvSpPr>
        <p:spPr bwMode="auto">
          <a:xfrm>
            <a:off x="4295800" y="1484784"/>
            <a:ext cx="30374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indent="0" algn="ctr" eaLnBrk="1" hangingPunct="1">
              <a:lnSpc>
                <a:spcPct val="150000"/>
              </a:lnSpc>
              <a:spcBef>
                <a:spcPct val="0"/>
              </a:spcBef>
              <a:buClr>
                <a:srgbClr val="FF0000"/>
              </a:buClr>
              <a:buNone/>
            </a:pPr>
            <a:r>
              <a:rPr lang="zh-CN" altLang="en-US" sz="2000" dirty="0">
                <a:solidFill>
                  <a:schemeClr val="tx1">
                    <a:lumMod val="85000"/>
                    <a:lumOff val="15000"/>
                  </a:schemeClr>
                </a:solidFill>
                <a:latin typeface="Helvetica" panose="020B0604020202020204" pitchFamily="34" charset="0"/>
                <a:ea typeface="微软雅黑" panose="020B0503020204020204" pitchFamily="34" charset="-122"/>
              </a:rPr>
              <a:t>加快产业结构优化升级，</a:t>
            </a:r>
            <a:endParaRPr lang="en-US" altLang="zh-CN" sz="2000" dirty="0">
              <a:solidFill>
                <a:schemeClr val="tx1">
                  <a:lumMod val="85000"/>
                  <a:lumOff val="15000"/>
                </a:schemeClr>
              </a:solidFill>
              <a:latin typeface="Helvetica" panose="020B0604020202020204" pitchFamily="34" charset="0"/>
              <a:ea typeface="微软雅黑" panose="020B0503020204020204" pitchFamily="34" charset="-122"/>
            </a:endParaRPr>
          </a:p>
          <a:p>
            <a:pPr indent="0" eaLnBrk="1" hangingPunct="1">
              <a:lnSpc>
                <a:spcPct val="150000"/>
              </a:lnSpc>
              <a:spcBef>
                <a:spcPct val="0"/>
              </a:spcBef>
              <a:buClr>
                <a:srgbClr val="FF0000"/>
              </a:buClr>
              <a:buNone/>
            </a:pPr>
            <a:r>
              <a:rPr lang="zh-CN" altLang="en-US" sz="2000" dirty="0">
                <a:solidFill>
                  <a:schemeClr val="tx1">
                    <a:lumMod val="85000"/>
                    <a:lumOff val="15000"/>
                  </a:schemeClr>
                </a:solidFill>
                <a:latin typeface="Helvetica" panose="020B0604020202020204" pitchFamily="34" charset="0"/>
                <a:ea typeface="微软雅黑" panose="020B0503020204020204" pitchFamily="34" charset="-122"/>
              </a:rPr>
              <a:t>重点要打赢蓝天保卫战</a:t>
            </a:r>
          </a:p>
        </p:txBody>
      </p:sp>
      <p:cxnSp>
        <p:nvCxnSpPr>
          <p:cNvPr id="5" name="直接连接符 4">
            <a:extLst>
              <a:ext uri="{FF2B5EF4-FFF2-40B4-BE49-F238E27FC236}">
                <a16:creationId xmlns="" xmlns:a16="http://schemas.microsoft.com/office/drawing/2014/main" id="{033D002F-C4D1-4827-97FA-990406E9D489}"/>
              </a:ext>
            </a:extLst>
          </p:cNvPr>
          <p:cNvCxnSpPr>
            <a:cxnSpLocks/>
          </p:cNvCxnSpPr>
          <p:nvPr/>
        </p:nvCxnSpPr>
        <p:spPr>
          <a:xfrm>
            <a:off x="3701726" y="1484784"/>
            <a:ext cx="0" cy="147732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 xmlns:a16="http://schemas.microsoft.com/office/drawing/2014/main" id="{63A7495D-0103-463E-B7E9-32FC1E2CFF8F}"/>
              </a:ext>
            </a:extLst>
          </p:cNvPr>
          <p:cNvCxnSpPr>
            <a:cxnSpLocks/>
          </p:cNvCxnSpPr>
          <p:nvPr/>
        </p:nvCxnSpPr>
        <p:spPr>
          <a:xfrm>
            <a:off x="7708177" y="1484784"/>
            <a:ext cx="0" cy="147732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4" name="组合 3">
            <a:extLst>
              <a:ext uri="{FF2B5EF4-FFF2-40B4-BE49-F238E27FC236}">
                <a16:creationId xmlns="" xmlns:a16="http://schemas.microsoft.com/office/drawing/2014/main" id="{A7F82FE6-1E94-4241-AE99-11A7A37B0100}"/>
              </a:ext>
            </a:extLst>
          </p:cNvPr>
          <p:cNvGrpSpPr/>
          <p:nvPr/>
        </p:nvGrpSpPr>
        <p:grpSpPr>
          <a:xfrm>
            <a:off x="793150" y="3362811"/>
            <a:ext cx="10638883" cy="2730485"/>
            <a:chOff x="793150" y="3362811"/>
            <a:chExt cx="10638883" cy="2730485"/>
          </a:xfrm>
        </p:grpSpPr>
        <p:grpSp>
          <p:nvGrpSpPr>
            <p:cNvPr id="15" name="组合 14">
              <a:extLst>
                <a:ext uri="{FF2B5EF4-FFF2-40B4-BE49-F238E27FC236}">
                  <a16:creationId xmlns="" xmlns:a16="http://schemas.microsoft.com/office/drawing/2014/main" id="{8322FB2E-4C5A-4324-92A4-452BACF92883}"/>
                </a:ext>
              </a:extLst>
            </p:cNvPr>
            <p:cNvGrpSpPr>
              <a:grpSpLocks/>
            </p:cNvGrpSpPr>
            <p:nvPr/>
          </p:nvGrpSpPr>
          <p:grpSpPr bwMode="auto">
            <a:xfrm>
              <a:off x="793150" y="3362811"/>
              <a:ext cx="10638883" cy="2730485"/>
              <a:chOff x="3415759" y="782450"/>
              <a:chExt cx="7727362" cy="2246935"/>
            </a:xfrm>
          </p:grpSpPr>
          <p:sp>
            <p:nvSpPr>
              <p:cNvPr id="16" name="圆角矩形 20">
                <a:extLst>
                  <a:ext uri="{FF2B5EF4-FFF2-40B4-BE49-F238E27FC236}">
                    <a16:creationId xmlns="" xmlns:a16="http://schemas.microsoft.com/office/drawing/2014/main" id="{F155FC59-2151-4994-9794-5342E5050004}"/>
                  </a:ext>
                </a:extLst>
              </p:cNvPr>
              <p:cNvSpPr/>
              <p:nvPr/>
            </p:nvSpPr>
            <p:spPr bwMode="auto">
              <a:xfrm>
                <a:off x="3415759" y="782450"/>
                <a:ext cx="7727362" cy="2246935"/>
              </a:xfrm>
              <a:prstGeom prst="roundRect">
                <a:avLst/>
              </a:prstGeom>
              <a:solidFill>
                <a:srgbClr val="FFFCD3"/>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dirty="0">
                  <a:solidFill>
                    <a:schemeClr val="tx1">
                      <a:lumMod val="85000"/>
                      <a:lumOff val="15000"/>
                    </a:schemeClr>
                  </a:solidFill>
                </a:endParaRPr>
              </a:p>
            </p:txBody>
          </p:sp>
          <p:sp>
            <p:nvSpPr>
              <p:cNvPr id="25" name="矩形 146">
                <a:extLst>
                  <a:ext uri="{FF2B5EF4-FFF2-40B4-BE49-F238E27FC236}">
                    <a16:creationId xmlns="" xmlns:a16="http://schemas.microsoft.com/office/drawing/2014/main" id="{4D745122-6347-4913-9BE5-9B42F3B9D929}"/>
                  </a:ext>
                </a:extLst>
              </p:cNvPr>
              <p:cNvSpPr>
                <a:spLocks noChangeArrowheads="1"/>
              </p:cNvSpPr>
              <p:nvPr/>
            </p:nvSpPr>
            <p:spPr bwMode="auto">
              <a:xfrm>
                <a:off x="4524907" y="984002"/>
                <a:ext cx="5357568" cy="1808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spcBef>
                    <a:spcPct val="0"/>
                  </a:spcBef>
                  <a:buNone/>
                </a:pPr>
                <a:r>
                  <a:rPr lang="zh-CN" altLang="en-US" sz="1800" dirty="0">
                    <a:solidFill>
                      <a:schemeClr val="tx1">
                        <a:lumMod val="85000"/>
                        <a:lumOff val="15000"/>
                      </a:schemeClr>
                    </a:solidFill>
                    <a:latin typeface="Helvetica" panose="020B0604020202020204" pitchFamily="34" charset="0"/>
                    <a:ea typeface="微软雅黑" panose="020B0503020204020204" pitchFamily="34" charset="-122"/>
                  </a:rPr>
                  <a:t> 像对待生命一样对待生态环境，统筹山水林田湖草系统治理，实行最严格的生态环境保护制度，形成绿色发展方式和生活方式，坚定走生产发展、生活富裕、生态良好的文明发展道路，建设美丽中国，为人民创造良好生产生活环境，为全球生态安全作出贡献。</a:t>
                </a:r>
                <a:endParaRPr lang="en-US" altLang="zh-CN" sz="1800" dirty="0">
                  <a:solidFill>
                    <a:schemeClr val="tx1">
                      <a:lumMod val="85000"/>
                      <a:lumOff val="15000"/>
                    </a:schemeClr>
                  </a:solidFill>
                  <a:latin typeface="Helvetica" panose="020B0604020202020204" pitchFamily="34" charset="0"/>
                  <a:ea typeface="微软雅黑" panose="020B0503020204020204" pitchFamily="34" charset="-122"/>
                </a:endParaRPr>
              </a:p>
              <a:p>
                <a:pPr algn="r" eaLnBrk="1" hangingPunct="1">
                  <a:lnSpc>
                    <a:spcPct val="120000"/>
                  </a:lnSpc>
                  <a:spcBef>
                    <a:spcPct val="0"/>
                  </a:spcBef>
                  <a:buNone/>
                </a:pP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algn="r" eaLnBrk="1" hangingPunct="1">
                  <a:lnSpc>
                    <a:spcPct val="120000"/>
                  </a:lnSpc>
                  <a:spcBef>
                    <a:spcPct val="0"/>
                  </a:spcBef>
                  <a:buNone/>
                </a:pP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——2017</a:t>
                </a:r>
                <a:r>
                  <a:rPr lang="zh-CN" altLang="zh-CN" sz="1200" dirty="0">
                    <a:solidFill>
                      <a:schemeClr val="tx1">
                        <a:lumMod val="85000"/>
                        <a:lumOff val="15000"/>
                      </a:schemeClr>
                    </a:solidFill>
                    <a:latin typeface="微软雅黑" panose="020B0503020204020204" pitchFamily="34" charset="-122"/>
                    <a:ea typeface="微软雅黑" panose="020B0503020204020204" pitchFamily="34" charset="-122"/>
                  </a:rPr>
                  <a:t>年</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10</a:t>
                </a:r>
                <a:r>
                  <a:rPr lang="zh-CN" altLang="zh-CN" sz="1200" dirty="0">
                    <a:solidFill>
                      <a:schemeClr val="tx1">
                        <a:lumMod val="85000"/>
                        <a:lumOff val="15000"/>
                      </a:schemeClr>
                    </a:solidFill>
                    <a:latin typeface="微软雅黑" panose="020B0503020204020204" pitchFamily="34" charset="-122"/>
                    <a:ea typeface="微软雅黑" panose="020B0503020204020204" pitchFamily="34" charset="-122"/>
                  </a:rPr>
                  <a:t>月</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18</a:t>
                </a:r>
                <a:r>
                  <a:rPr lang="zh-CN" altLang="zh-CN" sz="1200" dirty="0">
                    <a:solidFill>
                      <a:schemeClr val="tx1">
                        <a:lumMod val="85000"/>
                        <a:lumOff val="15000"/>
                      </a:schemeClr>
                    </a:solidFill>
                    <a:latin typeface="微软雅黑" panose="020B0503020204020204" pitchFamily="34" charset="-122"/>
                    <a:ea typeface="微软雅黑" panose="020B0503020204020204" pitchFamily="34" charset="-122"/>
                  </a:rPr>
                  <a:t>日，习近平在中国共产党第十九次全国代表大会上的报告</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pic>
          <p:nvPicPr>
            <p:cNvPr id="21" name="图片 2">
              <a:extLst>
                <a:ext uri="{FF2B5EF4-FFF2-40B4-BE49-F238E27FC236}">
                  <a16:creationId xmlns="" xmlns:a16="http://schemas.microsoft.com/office/drawing/2014/main" id="{B709E18E-EF1F-4667-9E37-A82342C799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097085" y="3679746"/>
              <a:ext cx="1237769" cy="902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122">
              <a:extLst>
                <a:ext uri="{FF2B5EF4-FFF2-40B4-BE49-F238E27FC236}">
                  <a16:creationId xmlns="" xmlns:a16="http://schemas.microsoft.com/office/drawing/2014/main" id="{B2A62A19-F826-4957-80EB-A631CD5159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9818756" y="3507259"/>
              <a:ext cx="1298925" cy="1220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85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200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par>
                          <p:cTn id="24" fill="hold">
                            <p:stCondLst>
                              <p:cond delay="3500"/>
                            </p:stCondLst>
                            <p:childTnLst>
                              <p:par>
                                <p:cTn id="25" presetID="10" presetClass="entr" presetSubtype="0" fill="hold" grpId="0" nodeType="afterEffect">
                                  <p:stCondLst>
                                    <p:cond delay="0"/>
                                  </p:stCondLst>
                                  <p:iterate type="wd">
                                    <p:tmPct val="10000"/>
                                  </p:iterate>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par>
                          <p:cTn id="28" fill="hold">
                            <p:stCondLst>
                              <p:cond delay="5050"/>
                            </p:stCondLst>
                            <p:childTnLst>
                              <p:par>
                                <p:cTn id="29" presetID="10"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9" grpId="0"/>
      <p:bldP spid="30" grpId="0"/>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A_图片 1">
            <a:extLst>
              <a:ext uri="{FF2B5EF4-FFF2-40B4-BE49-F238E27FC236}">
                <a16:creationId xmlns="" xmlns:a16="http://schemas.microsoft.com/office/drawing/2014/main" id="{F1EEB0E4-A65C-42C5-A0B7-C5D16B810EDB}"/>
              </a:ext>
            </a:extLst>
          </p:cNvPr>
          <p:cNvPicPr>
            <a:picLocks noChangeAspect="1"/>
          </p:cNvPicPr>
          <p:nvPr>
            <p:custDataLst>
              <p:tags r:id="rId1"/>
            </p:custDataLst>
          </p:nvPr>
        </p:nvPicPr>
        <p:blipFill rotWithShape="1">
          <a:blip r:embed="rId4" cstate="print">
            <a:extLst>
              <a:ext uri="{28A0092B-C50C-407E-A947-70E740481C1C}">
                <a14:useLocalDpi xmlns:a14="http://schemas.microsoft.com/office/drawing/2010/main" val="0"/>
              </a:ext>
            </a:extLst>
          </a:blip>
          <a:srcRect l="5139" r="5139"/>
          <a:stretch/>
        </p:blipFill>
        <p:spPr>
          <a:xfrm>
            <a:off x="0" y="-84317"/>
            <a:ext cx="12192000" cy="7157208"/>
          </a:xfrm>
          <a:prstGeom prst="rect">
            <a:avLst/>
          </a:prstGeom>
        </p:spPr>
      </p:pic>
      <p:grpSp>
        <p:nvGrpSpPr>
          <p:cNvPr id="4" name="组合 3">
            <a:extLst>
              <a:ext uri="{FF2B5EF4-FFF2-40B4-BE49-F238E27FC236}">
                <a16:creationId xmlns="" xmlns:a16="http://schemas.microsoft.com/office/drawing/2014/main" id="{BB806E11-A9F2-44C4-8CBE-88EB270D5205}"/>
              </a:ext>
            </a:extLst>
          </p:cNvPr>
          <p:cNvGrpSpPr/>
          <p:nvPr/>
        </p:nvGrpSpPr>
        <p:grpSpPr>
          <a:xfrm>
            <a:off x="1058474" y="1268760"/>
            <a:ext cx="10075052" cy="3589659"/>
            <a:chOff x="1066537" y="1279501"/>
            <a:chExt cx="10075052" cy="3589659"/>
          </a:xfrm>
        </p:grpSpPr>
        <p:sp>
          <p:nvSpPr>
            <p:cNvPr id="12" name="矩形: 圆角 11">
              <a:extLst>
                <a:ext uri="{FF2B5EF4-FFF2-40B4-BE49-F238E27FC236}">
                  <a16:creationId xmlns="" xmlns:a16="http://schemas.microsoft.com/office/drawing/2014/main" id="{17BC1323-0AA1-4A7A-969C-438BD8978AAF}"/>
                </a:ext>
              </a:extLst>
            </p:cNvPr>
            <p:cNvSpPr/>
            <p:nvPr/>
          </p:nvSpPr>
          <p:spPr>
            <a:xfrm>
              <a:off x="1066537" y="1970090"/>
              <a:ext cx="10075052" cy="2899070"/>
            </a:xfrm>
            <a:prstGeom prst="roundRect">
              <a:avLst>
                <a:gd name="adj" fmla="val 7597"/>
              </a:avLst>
            </a:prstGeom>
            <a:solidFill>
              <a:srgbClr val="FFFCD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sym typeface="Helvetica" panose="020B0604020202020204" pitchFamily="34" charset="0"/>
              </a:endParaRPr>
            </a:p>
          </p:txBody>
        </p:sp>
        <p:sp>
          <p:nvSpPr>
            <p:cNvPr id="7" name="矩形 6">
              <a:extLst>
                <a:ext uri="{FF2B5EF4-FFF2-40B4-BE49-F238E27FC236}">
                  <a16:creationId xmlns="" xmlns:a16="http://schemas.microsoft.com/office/drawing/2014/main" id="{27612DE7-7055-480D-9F05-174A19CDC707}"/>
                </a:ext>
              </a:extLst>
            </p:cNvPr>
            <p:cNvSpPr/>
            <p:nvPr/>
          </p:nvSpPr>
          <p:spPr>
            <a:xfrm>
              <a:off x="1066537" y="1279501"/>
              <a:ext cx="2552981" cy="58477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CDB"/>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ea"/>
                  <a:sym typeface="Helvetica" panose="020B0604020202020204" pitchFamily="34" charset="0"/>
                </a:rPr>
                <a:t>问题与思考</a:t>
              </a:r>
            </a:p>
          </p:txBody>
        </p:sp>
      </p:grpSp>
      <p:sp>
        <p:nvSpPr>
          <p:cNvPr id="11" name="矩形 10">
            <a:extLst>
              <a:ext uri="{FF2B5EF4-FFF2-40B4-BE49-F238E27FC236}">
                <a16:creationId xmlns="" xmlns:a16="http://schemas.microsoft.com/office/drawing/2014/main" id="{328C2B96-F31C-4669-802A-3C7FE7B88741}"/>
              </a:ext>
            </a:extLst>
          </p:cNvPr>
          <p:cNvSpPr/>
          <p:nvPr/>
        </p:nvSpPr>
        <p:spPr>
          <a:xfrm>
            <a:off x="1500504" y="2276872"/>
            <a:ext cx="9204008" cy="2062103"/>
          </a:xfrm>
          <a:prstGeom prst="rect">
            <a:avLst/>
          </a:prstGeom>
        </p:spPr>
        <p:txBody>
          <a:bodyPr wrap="square">
            <a:spAutoFit/>
          </a:bodyPr>
          <a:lstStyle/>
          <a:p>
            <a:pPr marL="457200" lvl="0" indent="-457200">
              <a:lnSpc>
                <a:spcPct val="150000"/>
              </a:lnSpc>
              <a:spcBef>
                <a:spcPts val="1200"/>
              </a:spcBef>
              <a:buClr>
                <a:schemeClr val="tx1">
                  <a:lumMod val="95000"/>
                  <a:lumOff val="5000"/>
                </a:schemeClr>
              </a:buClr>
              <a:buFont typeface="+mj-lt"/>
              <a:buAutoNum type="arabicPeriod"/>
              <a:defRPr/>
            </a:pPr>
            <a:r>
              <a:rPr lang="zh-CN" altLang="en-US" sz="2400" b="1" dirty="0">
                <a:solidFill>
                  <a:schemeClr val="tx1"/>
                </a:solidFill>
                <a:latin typeface="微软雅黑" panose="020B0503020204020204" pitchFamily="34" charset="-122"/>
                <a:ea typeface="微软雅黑" panose="020B0503020204020204" pitchFamily="34" charset="-122"/>
              </a:rPr>
              <a:t>怎样理解全面建成小康社会的重大意义？</a:t>
            </a:r>
          </a:p>
          <a:p>
            <a:pPr marL="457200" lvl="0" indent="-457200">
              <a:lnSpc>
                <a:spcPct val="150000"/>
              </a:lnSpc>
              <a:spcBef>
                <a:spcPts val="1200"/>
              </a:spcBef>
              <a:buClr>
                <a:schemeClr val="tx1">
                  <a:lumMod val="95000"/>
                  <a:lumOff val="5000"/>
                </a:schemeClr>
              </a:buClr>
              <a:buFont typeface="+mj-lt"/>
              <a:buAutoNum type="arabicPeriod"/>
              <a:defRPr/>
            </a:pPr>
            <a:r>
              <a:rPr lang="zh-CN" altLang="en-US" sz="2400" b="1" dirty="0">
                <a:solidFill>
                  <a:schemeClr val="tx1"/>
                </a:solidFill>
                <a:latin typeface="微软雅黑" panose="020B0503020204020204" pitchFamily="34" charset="-122"/>
                <a:ea typeface="微软雅黑" panose="020B0503020204020204" pitchFamily="34" charset="-122"/>
              </a:rPr>
              <a:t>怎样理解全面小康是全面发展的小康？</a:t>
            </a:r>
          </a:p>
          <a:p>
            <a:pPr marL="457200" lvl="0" indent="-457200">
              <a:lnSpc>
                <a:spcPct val="150000"/>
              </a:lnSpc>
              <a:spcBef>
                <a:spcPts val="1200"/>
              </a:spcBef>
              <a:buClr>
                <a:schemeClr val="tx1">
                  <a:lumMod val="95000"/>
                  <a:lumOff val="5000"/>
                </a:schemeClr>
              </a:buClr>
              <a:buFont typeface="+mj-lt"/>
              <a:buAutoNum type="arabicPeriod"/>
              <a:defRPr/>
            </a:pPr>
            <a:r>
              <a:rPr lang="zh-CN" altLang="en-US" sz="2400" b="1" dirty="0">
                <a:solidFill>
                  <a:schemeClr val="tx1"/>
                </a:solidFill>
                <a:latin typeface="微软雅黑" panose="020B0503020204020204" pitchFamily="34" charset="-122"/>
                <a:ea typeface="微软雅黑" panose="020B0503020204020204" pitchFamily="34" charset="-122"/>
              </a:rPr>
              <a:t>夺取决胜全面建成小康社会的伟大胜利需要作出什么样的努力？</a:t>
            </a:r>
          </a:p>
        </p:txBody>
      </p:sp>
    </p:spTree>
    <p:extLst>
      <p:ext uri="{BB962C8B-B14F-4D97-AF65-F5344CB8AC3E}">
        <p14:creationId xmlns:p14="http://schemas.microsoft.com/office/powerpoint/2010/main" val="349963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 xmlns:a16="http://schemas.microsoft.com/office/drawing/2014/main" id="{2BF4FF1F-C8E5-4720-BC6E-A5828B0B2F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079" b="9718"/>
          <a:stretch/>
        </p:blipFill>
        <p:spPr bwMode="auto">
          <a:xfrm>
            <a:off x="0" y="-27384"/>
            <a:ext cx="12192000" cy="6912768"/>
          </a:xfrm>
          <a:prstGeom prst="rect">
            <a:avLst/>
          </a:prstGeom>
          <a:noFill/>
          <a:extLst>
            <a:ext uri="{909E8E84-426E-40DD-AFC4-6F175D3DCCD1}">
              <a14:hiddenFill xmlns:a14="http://schemas.microsoft.com/office/drawing/2010/main">
                <a:solidFill>
                  <a:srgbClr val="FFFFFF"/>
                </a:solidFill>
              </a14:hiddenFill>
            </a:ext>
          </a:extLst>
        </p:spPr>
      </p:pic>
      <p:sp>
        <p:nvSpPr>
          <p:cNvPr id="22" name="矩形 21">
            <a:extLst>
              <a:ext uri="{FF2B5EF4-FFF2-40B4-BE49-F238E27FC236}">
                <a16:creationId xmlns="" xmlns:a16="http://schemas.microsoft.com/office/drawing/2014/main" id="{8821D0A3-5613-4D74-8AB1-D8A3C097CDD7}"/>
              </a:ext>
            </a:extLst>
          </p:cNvPr>
          <p:cNvSpPr/>
          <p:nvPr/>
        </p:nvSpPr>
        <p:spPr>
          <a:xfrm>
            <a:off x="-9160" y="-66942"/>
            <a:ext cx="12201160" cy="6952326"/>
          </a:xfrm>
          <a:prstGeom prst="rect">
            <a:avLst/>
          </a:prstGeom>
          <a:solidFill>
            <a:schemeClr val="bg1">
              <a:lumMod val="95000"/>
              <a:alpha val="26000"/>
            </a:schemeClr>
          </a:solidFill>
          <a:ln>
            <a:noFill/>
          </a:ln>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 name="TextBox 2"/>
          <p:cNvSpPr txBox="1"/>
          <p:nvPr/>
        </p:nvSpPr>
        <p:spPr>
          <a:xfrm>
            <a:off x="7752184" y="5012077"/>
            <a:ext cx="5256584" cy="461665"/>
          </a:xfrm>
          <a:prstGeom prst="rect">
            <a:avLst/>
          </a:prstGeom>
          <a:noFill/>
        </p:spPr>
        <p:txBody>
          <a:bodyPr wrap="square" rtlCol="0">
            <a:spAutoFit/>
          </a:bodyPr>
          <a:lstStyle/>
          <a:p>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朝着蓝天净水的目标不断前进</a:t>
            </a:r>
          </a:p>
        </p:txBody>
      </p:sp>
      <p:sp>
        <p:nvSpPr>
          <p:cNvPr id="5" name="矩形 4"/>
          <p:cNvSpPr/>
          <p:nvPr/>
        </p:nvSpPr>
        <p:spPr>
          <a:xfrm>
            <a:off x="7968208" y="1469226"/>
            <a:ext cx="3432700" cy="3416320"/>
          </a:xfrm>
          <a:prstGeom prst="rect">
            <a:avLst/>
          </a:prstGeom>
        </p:spPr>
        <p:txBody>
          <a:bodyPr wrap="square">
            <a:spAutoFit/>
          </a:bodyPr>
          <a:lstStyle/>
          <a:p>
            <a:pPr marL="365760" lvl="1" indent="457200" algn="just" eaLnBrk="1" fontAlgn="auto" hangingPunct="1">
              <a:lnSpc>
                <a:spcPct val="150000"/>
              </a:lnSpc>
              <a:spcAft>
                <a:spcPts val="0"/>
              </a:spcAft>
              <a:buClr>
                <a:srgbClr val="FE8637"/>
              </a:buClr>
              <a:buNone/>
            </a:pPr>
            <a:r>
              <a:rPr lang="zh-CN" altLang="en-US" b="1" dirty="0">
                <a:solidFill>
                  <a:schemeClr val="bg1"/>
                </a:solidFill>
                <a:latin typeface="微软雅黑" panose="020B0503020204020204" pitchFamily="34" charset="-122"/>
                <a:ea typeface="微软雅黑" panose="020B0503020204020204" pitchFamily="34" charset="-122"/>
              </a:rPr>
              <a:t> 近五年京津冀区域空气质量总体改善，区域重污染天数大幅减少，优良天数比例明显上升，空气质量改善显著。</a:t>
            </a:r>
          </a:p>
          <a:p>
            <a:pPr marL="365760" lvl="1" indent="457200" algn="just" eaLnBrk="1" fontAlgn="auto" hangingPunct="1">
              <a:lnSpc>
                <a:spcPct val="150000"/>
              </a:lnSpc>
              <a:spcAft>
                <a:spcPts val="0"/>
              </a:spcAft>
              <a:buClr>
                <a:srgbClr val="FE8637"/>
              </a:buClr>
              <a:buNone/>
            </a:pPr>
            <a:r>
              <a:rPr lang="zh-CN" altLang="en-US" b="1" dirty="0">
                <a:solidFill>
                  <a:schemeClr val="bg1"/>
                </a:solidFill>
                <a:latin typeface="微软雅黑" panose="020B0503020204020204" pitchFamily="34" charset="-122"/>
                <a:ea typeface="微软雅黑" panose="020B0503020204020204" pitchFamily="34" charset="-122"/>
              </a:rPr>
              <a:t> 但目前我国环境形势依然严峻，大气、水、土壤等污染问题仍然突出。</a:t>
            </a:r>
          </a:p>
        </p:txBody>
      </p:sp>
      <p:grpSp>
        <p:nvGrpSpPr>
          <p:cNvPr id="2" name="组合 1">
            <a:extLst>
              <a:ext uri="{FF2B5EF4-FFF2-40B4-BE49-F238E27FC236}">
                <a16:creationId xmlns="" xmlns:a16="http://schemas.microsoft.com/office/drawing/2014/main" id="{632E7599-2048-4301-82B8-5094DAC43B62}"/>
              </a:ext>
            </a:extLst>
          </p:cNvPr>
          <p:cNvGrpSpPr/>
          <p:nvPr/>
        </p:nvGrpSpPr>
        <p:grpSpPr>
          <a:xfrm>
            <a:off x="514621" y="908720"/>
            <a:ext cx="7453587" cy="5092789"/>
            <a:chOff x="514621" y="908720"/>
            <a:chExt cx="7453587" cy="5092789"/>
          </a:xfrm>
        </p:grpSpPr>
        <p:sp>
          <p:nvSpPr>
            <p:cNvPr id="18" name="矩形 17">
              <a:extLst>
                <a:ext uri="{FF2B5EF4-FFF2-40B4-BE49-F238E27FC236}">
                  <a16:creationId xmlns="" xmlns:a16="http://schemas.microsoft.com/office/drawing/2014/main" id="{2A80BCF3-1A3B-4422-8199-7813F49D8EA1}"/>
                </a:ext>
              </a:extLst>
            </p:cNvPr>
            <p:cNvSpPr/>
            <p:nvPr/>
          </p:nvSpPr>
          <p:spPr>
            <a:xfrm>
              <a:off x="514621" y="908720"/>
              <a:ext cx="7021539" cy="50927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5">
              <a:extLst>
                <a:ext uri="{FF2B5EF4-FFF2-40B4-BE49-F238E27FC236}">
                  <a16:creationId xmlns="" xmlns:a16="http://schemas.microsoft.com/office/drawing/2014/main" id="{19CB758A-4C58-4C7E-858B-F6A7B6D9A752}"/>
                </a:ext>
              </a:extLst>
            </p:cNvPr>
            <p:cNvGrpSpPr/>
            <p:nvPr/>
          </p:nvGrpSpPr>
          <p:grpSpPr>
            <a:xfrm>
              <a:off x="767408" y="1039766"/>
              <a:ext cx="7200800" cy="4837506"/>
              <a:chOff x="839416" y="1148746"/>
              <a:chExt cx="7200800" cy="4837506"/>
            </a:xfrm>
          </p:grpSpPr>
          <p:graphicFrame>
            <p:nvGraphicFramePr>
              <p:cNvPr id="8" name="图表 7">
                <a:extLst>
                  <a:ext uri="{FF2B5EF4-FFF2-40B4-BE49-F238E27FC236}">
                    <a16:creationId xmlns="" xmlns:a16="http://schemas.microsoft.com/office/drawing/2014/main" id="{CD80A8C1-286B-4CC8-B1E9-EFDB4EA0D3CD}"/>
                  </a:ext>
                </a:extLst>
              </p:cNvPr>
              <p:cNvGraphicFramePr/>
              <p:nvPr>
                <p:extLst>
                  <p:ext uri="{D42A27DB-BD31-4B8C-83A1-F6EECF244321}">
                    <p14:modId xmlns:p14="http://schemas.microsoft.com/office/powerpoint/2010/main" val="2311406669"/>
                  </p:ext>
                </p:extLst>
              </p:nvPr>
            </p:nvGraphicFramePr>
            <p:xfrm>
              <a:off x="839416" y="1148746"/>
              <a:ext cx="7200800" cy="4560507"/>
            </p:xfrm>
            <a:graphic>
              <a:graphicData uri="http://schemas.openxmlformats.org/drawingml/2006/chart">
                <c:chart xmlns:c="http://schemas.openxmlformats.org/drawingml/2006/chart" xmlns:r="http://schemas.openxmlformats.org/officeDocument/2006/relationships" r:id="rId3"/>
              </a:graphicData>
            </a:graphic>
          </p:graphicFrame>
          <p:sp>
            <p:nvSpPr>
              <p:cNvPr id="13" name="文本框 12">
                <a:extLst>
                  <a:ext uri="{FF2B5EF4-FFF2-40B4-BE49-F238E27FC236}">
                    <a16:creationId xmlns="" xmlns:a16="http://schemas.microsoft.com/office/drawing/2014/main" id="{8B128C40-1B49-4C7C-8E37-652A16134C95}"/>
                  </a:ext>
                </a:extLst>
              </p:cNvPr>
              <p:cNvSpPr txBox="1"/>
              <p:nvPr/>
            </p:nvSpPr>
            <p:spPr>
              <a:xfrm>
                <a:off x="3935760" y="5709253"/>
                <a:ext cx="3672408" cy="276999"/>
              </a:xfrm>
              <a:prstGeom prst="rect">
                <a:avLst/>
              </a:prstGeom>
              <a:noFill/>
            </p:spPr>
            <p:txBody>
              <a:bodyPr wrap="square" rtlCol="0">
                <a:spAutoFit/>
              </a:bodyPr>
              <a:lstStyle/>
              <a:p>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数据来源：人民日报中央厨房</a:t>
                </a:r>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国策说工作室</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iterate type="wd">
                                    <p:tmPct val="10000"/>
                                  </p:iterate>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3950"/>
                            </p:stCondLst>
                            <p:childTnLst>
                              <p:par>
                                <p:cTn id="15" presetID="10" presetClass="entr" presetSubtype="0" fill="hold" grpId="0" nodeType="afterEffect">
                                  <p:stCondLst>
                                    <p:cond delay="0"/>
                                  </p:stCondLst>
                                  <p:iterate type="wd">
                                    <p:tmPct val="10000"/>
                                  </p:iterate>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a:extLst>
              <a:ext uri="{FF2B5EF4-FFF2-40B4-BE49-F238E27FC236}">
                <a16:creationId xmlns="" xmlns:a16="http://schemas.microsoft.com/office/drawing/2014/main" id="{73ED7F6A-27D5-4385-A485-F9C2B9A9BF5C}"/>
              </a:ext>
            </a:extLst>
          </p:cNvPr>
          <p:cNvGrpSpPr/>
          <p:nvPr/>
        </p:nvGrpSpPr>
        <p:grpSpPr>
          <a:xfrm>
            <a:off x="1775520" y="1355942"/>
            <a:ext cx="1141363" cy="4146116"/>
            <a:chOff x="1785987" y="1542465"/>
            <a:chExt cx="1141363" cy="4146116"/>
          </a:xfrm>
        </p:grpSpPr>
        <p:grpSp>
          <p:nvGrpSpPr>
            <p:cNvPr id="20" name="组合 19">
              <a:extLst>
                <a:ext uri="{FF2B5EF4-FFF2-40B4-BE49-F238E27FC236}">
                  <a16:creationId xmlns="" xmlns:a16="http://schemas.microsoft.com/office/drawing/2014/main" id="{26171375-C316-41B3-A1B0-389BAAE44B40}"/>
                </a:ext>
              </a:extLst>
            </p:cNvPr>
            <p:cNvGrpSpPr/>
            <p:nvPr/>
          </p:nvGrpSpPr>
          <p:grpSpPr>
            <a:xfrm>
              <a:off x="1785987" y="3068480"/>
              <a:ext cx="712215" cy="721040"/>
              <a:chOff x="1779744" y="1316662"/>
              <a:chExt cx="712215" cy="721040"/>
            </a:xfrm>
          </p:grpSpPr>
          <p:sp>
            <p:nvSpPr>
              <p:cNvPr id="22" name="Oval 17">
                <a:extLst>
                  <a:ext uri="{FF2B5EF4-FFF2-40B4-BE49-F238E27FC236}">
                    <a16:creationId xmlns="" xmlns:a16="http://schemas.microsoft.com/office/drawing/2014/main" id="{3E9D68DF-2A3F-477E-8FB6-5ABDD084C8D6}"/>
                  </a:ext>
                </a:extLst>
              </p:cNvPr>
              <p:cNvSpPr>
                <a:spLocks noChangeArrowheads="1"/>
              </p:cNvSpPr>
              <p:nvPr/>
            </p:nvSpPr>
            <p:spPr bwMode="auto">
              <a:xfrm>
                <a:off x="1779744" y="1316662"/>
                <a:ext cx="712215" cy="721040"/>
              </a:xfrm>
              <a:prstGeom prst="ellipse">
                <a:avLst/>
              </a:prstGeom>
              <a:solidFill>
                <a:srgbClr val="C0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等线"/>
                  <a:ea typeface="宋体" panose="02010600030101010101" pitchFamily="2" charset="-122"/>
                  <a:cs typeface="Cordia New" panose="020B0304020202020204" pitchFamily="34" charset="-34"/>
                  <a:sym typeface="Helvetica" panose="020B0604020202020204" pitchFamily="34" charset="0"/>
                </a:endParaRPr>
              </a:p>
            </p:txBody>
          </p:sp>
          <p:sp>
            <p:nvSpPr>
              <p:cNvPr id="23" name="Freeform 94">
                <a:extLst>
                  <a:ext uri="{FF2B5EF4-FFF2-40B4-BE49-F238E27FC236}">
                    <a16:creationId xmlns="" xmlns:a16="http://schemas.microsoft.com/office/drawing/2014/main" id="{9FD61A4C-8E3E-4634-8E3A-18460378394A}"/>
                  </a:ext>
                </a:extLst>
              </p:cNvPr>
              <p:cNvSpPr>
                <a:spLocks noEditPoints="1"/>
              </p:cNvSpPr>
              <p:nvPr/>
            </p:nvSpPr>
            <p:spPr bwMode="auto">
              <a:xfrm>
                <a:off x="1924520" y="1509764"/>
                <a:ext cx="422663" cy="334837"/>
              </a:xfrm>
              <a:custGeom>
                <a:avLst/>
                <a:gdLst>
                  <a:gd name="T0" fmla="*/ 76 w 77"/>
                  <a:gd name="T1" fmla="*/ 8 h 61"/>
                  <a:gd name="T2" fmla="*/ 75 w 77"/>
                  <a:gd name="T3" fmla="*/ 7 h 61"/>
                  <a:gd name="T4" fmla="*/ 75 w 77"/>
                  <a:gd name="T5" fmla="*/ 7 h 61"/>
                  <a:gd name="T6" fmla="*/ 71 w 77"/>
                  <a:gd name="T7" fmla="*/ 7 h 61"/>
                  <a:gd name="T8" fmla="*/ 71 w 77"/>
                  <a:gd name="T9" fmla="*/ 1 h 61"/>
                  <a:gd name="T10" fmla="*/ 69 w 77"/>
                  <a:gd name="T11" fmla="*/ 0 h 61"/>
                  <a:gd name="T12" fmla="*/ 67 w 77"/>
                  <a:gd name="T13" fmla="*/ 0 h 61"/>
                  <a:gd name="T14" fmla="*/ 38 w 77"/>
                  <a:gd name="T15" fmla="*/ 5 h 61"/>
                  <a:gd name="T16" fmla="*/ 10 w 77"/>
                  <a:gd name="T17" fmla="*/ 0 h 61"/>
                  <a:gd name="T18" fmla="*/ 8 w 77"/>
                  <a:gd name="T19" fmla="*/ 0 h 61"/>
                  <a:gd name="T20" fmla="*/ 6 w 77"/>
                  <a:gd name="T21" fmla="*/ 1 h 61"/>
                  <a:gd name="T22" fmla="*/ 6 w 77"/>
                  <a:gd name="T23" fmla="*/ 7 h 61"/>
                  <a:gd name="T24" fmla="*/ 2 w 77"/>
                  <a:gd name="T25" fmla="*/ 7 h 61"/>
                  <a:gd name="T26" fmla="*/ 1 w 77"/>
                  <a:gd name="T27" fmla="*/ 8 h 61"/>
                  <a:gd name="T28" fmla="*/ 0 w 77"/>
                  <a:gd name="T29" fmla="*/ 9 h 61"/>
                  <a:gd name="T30" fmla="*/ 0 w 77"/>
                  <a:gd name="T31" fmla="*/ 53 h 61"/>
                  <a:gd name="T32" fmla="*/ 2 w 77"/>
                  <a:gd name="T33" fmla="*/ 55 h 61"/>
                  <a:gd name="T34" fmla="*/ 4 w 77"/>
                  <a:gd name="T35" fmla="*/ 55 h 61"/>
                  <a:gd name="T36" fmla="*/ 35 w 77"/>
                  <a:gd name="T37" fmla="*/ 60 h 61"/>
                  <a:gd name="T38" fmla="*/ 36 w 77"/>
                  <a:gd name="T39" fmla="*/ 61 h 61"/>
                  <a:gd name="T40" fmla="*/ 41 w 77"/>
                  <a:gd name="T41" fmla="*/ 61 h 61"/>
                  <a:gd name="T42" fmla="*/ 42 w 77"/>
                  <a:gd name="T43" fmla="*/ 60 h 61"/>
                  <a:gd name="T44" fmla="*/ 73 w 77"/>
                  <a:gd name="T45" fmla="*/ 55 h 61"/>
                  <a:gd name="T46" fmla="*/ 75 w 77"/>
                  <a:gd name="T47" fmla="*/ 55 h 61"/>
                  <a:gd name="T48" fmla="*/ 77 w 77"/>
                  <a:gd name="T49" fmla="*/ 53 h 61"/>
                  <a:gd name="T50" fmla="*/ 77 w 77"/>
                  <a:gd name="T51" fmla="*/ 9 h 61"/>
                  <a:gd name="T52" fmla="*/ 76 w 77"/>
                  <a:gd name="T53" fmla="*/ 8 h 61"/>
                  <a:gd name="T54" fmla="*/ 3 w 77"/>
                  <a:gd name="T55" fmla="*/ 52 h 61"/>
                  <a:gd name="T56" fmla="*/ 3 w 77"/>
                  <a:gd name="T57" fmla="*/ 10 h 61"/>
                  <a:gd name="T58" fmla="*/ 6 w 77"/>
                  <a:gd name="T59" fmla="*/ 10 h 61"/>
                  <a:gd name="T60" fmla="*/ 6 w 77"/>
                  <a:gd name="T61" fmla="*/ 52 h 61"/>
                  <a:gd name="T62" fmla="*/ 4 w 77"/>
                  <a:gd name="T63" fmla="*/ 52 h 61"/>
                  <a:gd name="T64" fmla="*/ 3 w 77"/>
                  <a:gd name="T65" fmla="*/ 52 h 61"/>
                  <a:gd name="T66" fmla="*/ 9 w 77"/>
                  <a:gd name="T67" fmla="*/ 52 h 61"/>
                  <a:gd name="T68" fmla="*/ 9 w 77"/>
                  <a:gd name="T69" fmla="*/ 9 h 61"/>
                  <a:gd name="T70" fmla="*/ 9 w 77"/>
                  <a:gd name="T71" fmla="*/ 9 h 61"/>
                  <a:gd name="T72" fmla="*/ 9 w 77"/>
                  <a:gd name="T73" fmla="*/ 3 h 61"/>
                  <a:gd name="T74" fmla="*/ 10 w 77"/>
                  <a:gd name="T75" fmla="*/ 3 h 61"/>
                  <a:gd name="T76" fmla="*/ 37 w 77"/>
                  <a:gd name="T77" fmla="*/ 8 h 61"/>
                  <a:gd name="T78" fmla="*/ 37 w 77"/>
                  <a:gd name="T79" fmla="*/ 57 h 61"/>
                  <a:gd name="T80" fmla="*/ 9 w 77"/>
                  <a:gd name="T81" fmla="*/ 52 h 61"/>
                  <a:gd name="T82" fmla="*/ 40 w 77"/>
                  <a:gd name="T83" fmla="*/ 57 h 61"/>
                  <a:gd name="T84" fmla="*/ 40 w 77"/>
                  <a:gd name="T85" fmla="*/ 8 h 61"/>
                  <a:gd name="T86" fmla="*/ 67 w 77"/>
                  <a:gd name="T87" fmla="*/ 3 h 61"/>
                  <a:gd name="T88" fmla="*/ 68 w 77"/>
                  <a:gd name="T89" fmla="*/ 3 h 61"/>
                  <a:gd name="T90" fmla="*/ 68 w 77"/>
                  <a:gd name="T91" fmla="*/ 9 h 61"/>
                  <a:gd name="T92" fmla="*/ 68 w 77"/>
                  <a:gd name="T93" fmla="*/ 52 h 61"/>
                  <a:gd name="T94" fmla="*/ 40 w 77"/>
                  <a:gd name="T95" fmla="*/ 57 h 61"/>
                  <a:gd name="T96" fmla="*/ 74 w 77"/>
                  <a:gd name="T97" fmla="*/ 52 h 61"/>
                  <a:gd name="T98" fmla="*/ 73 w 77"/>
                  <a:gd name="T99" fmla="*/ 52 h 61"/>
                  <a:gd name="T100" fmla="*/ 71 w 77"/>
                  <a:gd name="T101" fmla="*/ 52 h 61"/>
                  <a:gd name="T102" fmla="*/ 71 w 77"/>
                  <a:gd name="T103" fmla="*/ 10 h 61"/>
                  <a:gd name="T104" fmla="*/ 74 w 77"/>
                  <a:gd name="T105" fmla="*/ 10 h 61"/>
                  <a:gd name="T106" fmla="*/ 74 w 77"/>
                  <a:gd name="T107" fmla="*/ 5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7" h="61">
                    <a:moveTo>
                      <a:pt x="76" y="8"/>
                    </a:moveTo>
                    <a:cubicBezTo>
                      <a:pt x="76" y="7"/>
                      <a:pt x="76" y="7"/>
                      <a:pt x="75" y="7"/>
                    </a:cubicBezTo>
                    <a:cubicBezTo>
                      <a:pt x="75" y="7"/>
                      <a:pt x="75" y="7"/>
                      <a:pt x="75" y="7"/>
                    </a:cubicBezTo>
                    <a:cubicBezTo>
                      <a:pt x="71" y="7"/>
                      <a:pt x="71" y="7"/>
                      <a:pt x="71" y="7"/>
                    </a:cubicBezTo>
                    <a:cubicBezTo>
                      <a:pt x="71" y="1"/>
                      <a:pt x="71" y="1"/>
                      <a:pt x="71" y="1"/>
                    </a:cubicBezTo>
                    <a:cubicBezTo>
                      <a:pt x="71" y="0"/>
                      <a:pt x="70" y="0"/>
                      <a:pt x="69" y="0"/>
                    </a:cubicBezTo>
                    <a:cubicBezTo>
                      <a:pt x="67" y="0"/>
                      <a:pt x="67" y="0"/>
                      <a:pt x="67" y="0"/>
                    </a:cubicBezTo>
                    <a:cubicBezTo>
                      <a:pt x="56" y="0"/>
                      <a:pt x="43" y="1"/>
                      <a:pt x="38" y="5"/>
                    </a:cubicBezTo>
                    <a:cubicBezTo>
                      <a:pt x="34" y="1"/>
                      <a:pt x="21" y="0"/>
                      <a:pt x="10" y="0"/>
                    </a:cubicBezTo>
                    <a:cubicBezTo>
                      <a:pt x="8" y="0"/>
                      <a:pt x="8" y="0"/>
                      <a:pt x="8" y="0"/>
                    </a:cubicBezTo>
                    <a:cubicBezTo>
                      <a:pt x="7" y="0"/>
                      <a:pt x="6" y="0"/>
                      <a:pt x="6" y="1"/>
                    </a:cubicBezTo>
                    <a:cubicBezTo>
                      <a:pt x="6" y="7"/>
                      <a:pt x="6" y="7"/>
                      <a:pt x="6" y="7"/>
                    </a:cubicBezTo>
                    <a:cubicBezTo>
                      <a:pt x="2" y="7"/>
                      <a:pt x="2" y="7"/>
                      <a:pt x="2" y="7"/>
                    </a:cubicBezTo>
                    <a:cubicBezTo>
                      <a:pt x="1" y="7"/>
                      <a:pt x="1" y="7"/>
                      <a:pt x="1" y="8"/>
                    </a:cubicBezTo>
                    <a:cubicBezTo>
                      <a:pt x="0" y="8"/>
                      <a:pt x="0" y="8"/>
                      <a:pt x="0" y="9"/>
                    </a:cubicBezTo>
                    <a:cubicBezTo>
                      <a:pt x="0" y="53"/>
                      <a:pt x="0" y="53"/>
                      <a:pt x="0" y="53"/>
                    </a:cubicBezTo>
                    <a:cubicBezTo>
                      <a:pt x="0" y="54"/>
                      <a:pt x="1" y="55"/>
                      <a:pt x="2" y="55"/>
                    </a:cubicBezTo>
                    <a:cubicBezTo>
                      <a:pt x="4" y="55"/>
                      <a:pt x="4" y="55"/>
                      <a:pt x="4" y="55"/>
                    </a:cubicBezTo>
                    <a:cubicBezTo>
                      <a:pt x="24" y="55"/>
                      <a:pt x="35" y="59"/>
                      <a:pt x="35" y="60"/>
                    </a:cubicBezTo>
                    <a:cubicBezTo>
                      <a:pt x="35" y="60"/>
                      <a:pt x="36" y="61"/>
                      <a:pt x="36" y="61"/>
                    </a:cubicBezTo>
                    <a:cubicBezTo>
                      <a:pt x="41" y="61"/>
                      <a:pt x="41" y="61"/>
                      <a:pt x="41" y="61"/>
                    </a:cubicBezTo>
                    <a:cubicBezTo>
                      <a:pt x="41" y="61"/>
                      <a:pt x="41" y="60"/>
                      <a:pt x="42" y="60"/>
                    </a:cubicBezTo>
                    <a:cubicBezTo>
                      <a:pt x="42" y="59"/>
                      <a:pt x="53" y="55"/>
                      <a:pt x="73" y="55"/>
                    </a:cubicBezTo>
                    <a:cubicBezTo>
                      <a:pt x="75" y="55"/>
                      <a:pt x="75" y="55"/>
                      <a:pt x="75" y="55"/>
                    </a:cubicBezTo>
                    <a:cubicBezTo>
                      <a:pt x="76" y="55"/>
                      <a:pt x="77" y="54"/>
                      <a:pt x="77" y="53"/>
                    </a:cubicBezTo>
                    <a:cubicBezTo>
                      <a:pt x="77" y="9"/>
                      <a:pt x="77" y="9"/>
                      <a:pt x="77" y="9"/>
                    </a:cubicBezTo>
                    <a:cubicBezTo>
                      <a:pt x="77" y="8"/>
                      <a:pt x="77" y="8"/>
                      <a:pt x="76" y="8"/>
                    </a:cubicBezTo>
                    <a:close/>
                    <a:moveTo>
                      <a:pt x="3" y="52"/>
                    </a:moveTo>
                    <a:cubicBezTo>
                      <a:pt x="3" y="10"/>
                      <a:pt x="3" y="10"/>
                      <a:pt x="3" y="10"/>
                    </a:cubicBezTo>
                    <a:cubicBezTo>
                      <a:pt x="6" y="10"/>
                      <a:pt x="6" y="10"/>
                      <a:pt x="6" y="10"/>
                    </a:cubicBezTo>
                    <a:cubicBezTo>
                      <a:pt x="6" y="52"/>
                      <a:pt x="6" y="52"/>
                      <a:pt x="6" y="52"/>
                    </a:cubicBezTo>
                    <a:cubicBezTo>
                      <a:pt x="5" y="52"/>
                      <a:pt x="4" y="52"/>
                      <a:pt x="4" y="52"/>
                    </a:cubicBezTo>
                    <a:lnTo>
                      <a:pt x="3" y="52"/>
                    </a:lnTo>
                    <a:close/>
                    <a:moveTo>
                      <a:pt x="9" y="52"/>
                    </a:moveTo>
                    <a:cubicBezTo>
                      <a:pt x="9" y="9"/>
                      <a:pt x="9" y="9"/>
                      <a:pt x="9" y="9"/>
                    </a:cubicBezTo>
                    <a:cubicBezTo>
                      <a:pt x="9" y="9"/>
                      <a:pt x="9" y="9"/>
                      <a:pt x="9" y="9"/>
                    </a:cubicBezTo>
                    <a:cubicBezTo>
                      <a:pt x="9" y="3"/>
                      <a:pt x="9" y="3"/>
                      <a:pt x="9" y="3"/>
                    </a:cubicBezTo>
                    <a:cubicBezTo>
                      <a:pt x="10" y="3"/>
                      <a:pt x="10" y="3"/>
                      <a:pt x="10" y="3"/>
                    </a:cubicBezTo>
                    <a:cubicBezTo>
                      <a:pt x="21" y="3"/>
                      <a:pt x="33" y="4"/>
                      <a:pt x="37" y="8"/>
                    </a:cubicBezTo>
                    <a:cubicBezTo>
                      <a:pt x="37" y="57"/>
                      <a:pt x="37" y="57"/>
                      <a:pt x="37" y="57"/>
                    </a:cubicBezTo>
                    <a:cubicBezTo>
                      <a:pt x="35" y="55"/>
                      <a:pt x="23" y="52"/>
                      <a:pt x="9" y="52"/>
                    </a:cubicBezTo>
                    <a:close/>
                    <a:moveTo>
                      <a:pt x="40" y="57"/>
                    </a:moveTo>
                    <a:cubicBezTo>
                      <a:pt x="40" y="8"/>
                      <a:pt x="40" y="8"/>
                      <a:pt x="40" y="8"/>
                    </a:cubicBezTo>
                    <a:cubicBezTo>
                      <a:pt x="44" y="4"/>
                      <a:pt x="56" y="3"/>
                      <a:pt x="67" y="3"/>
                    </a:cubicBezTo>
                    <a:cubicBezTo>
                      <a:pt x="68" y="3"/>
                      <a:pt x="68" y="3"/>
                      <a:pt x="68" y="3"/>
                    </a:cubicBezTo>
                    <a:cubicBezTo>
                      <a:pt x="68" y="9"/>
                      <a:pt x="68" y="9"/>
                      <a:pt x="68" y="9"/>
                    </a:cubicBezTo>
                    <a:cubicBezTo>
                      <a:pt x="68" y="52"/>
                      <a:pt x="68" y="52"/>
                      <a:pt x="68" y="52"/>
                    </a:cubicBezTo>
                    <a:cubicBezTo>
                      <a:pt x="54" y="52"/>
                      <a:pt x="42" y="55"/>
                      <a:pt x="40" y="57"/>
                    </a:cubicBezTo>
                    <a:close/>
                    <a:moveTo>
                      <a:pt x="74" y="52"/>
                    </a:moveTo>
                    <a:cubicBezTo>
                      <a:pt x="73" y="52"/>
                      <a:pt x="73" y="52"/>
                      <a:pt x="73" y="52"/>
                    </a:cubicBezTo>
                    <a:cubicBezTo>
                      <a:pt x="72" y="52"/>
                      <a:pt x="72" y="52"/>
                      <a:pt x="71" y="52"/>
                    </a:cubicBezTo>
                    <a:cubicBezTo>
                      <a:pt x="71" y="10"/>
                      <a:pt x="71" y="10"/>
                      <a:pt x="71" y="10"/>
                    </a:cubicBezTo>
                    <a:cubicBezTo>
                      <a:pt x="74" y="10"/>
                      <a:pt x="74" y="10"/>
                      <a:pt x="74" y="10"/>
                    </a:cubicBezTo>
                    <a:lnTo>
                      <a:pt x="74"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等线"/>
                  <a:ea typeface="宋体" panose="02010600030101010101" pitchFamily="2" charset="-122"/>
                  <a:cs typeface="Cordia New" panose="020B0304020202020204" pitchFamily="34" charset="-34"/>
                  <a:sym typeface="Helvetica" panose="020B0604020202020204" pitchFamily="34" charset="0"/>
                </a:endParaRPr>
              </a:p>
            </p:txBody>
          </p:sp>
        </p:grpSp>
        <p:cxnSp>
          <p:nvCxnSpPr>
            <p:cNvPr id="21" name="直接箭头连接符 20">
              <a:extLst>
                <a:ext uri="{FF2B5EF4-FFF2-40B4-BE49-F238E27FC236}">
                  <a16:creationId xmlns="" xmlns:a16="http://schemas.microsoft.com/office/drawing/2014/main" id="{60F7F33C-487B-4786-8BDF-383B07BAA08E}"/>
                </a:ext>
              </a:extLst>
            </p:cNvPr>
            <p:cNvCxnSpPr>
              <a:cxnSpLocks/>
            </p:cNvCxnSpPr>
            <p:nvPr/>
          </p:nvCxnSpPr>
          <p:spPr>
            <a:xfrm>
              <a:off x="2927350" y="1542465"/>
              <a:ext cx="0" cy="4146116"/>
            </a:xfrm>
            <a:prstGeom prst="straightConnector1">
              <a:avLst/>
            </a:prstGeom>
            <a:ln w="12700">
              <a:solidFill>
                <a:srgbClr val="C00000"/>
              </a:solidFill>
              <a:headEnd type="oval"/>
              <a:tailEnd type="oval"/>
            </a:ln>
          </p:spPr>
          <p:style>
            <a:lnRef idx="1">
              <a:schemeClr val="accent1"/>
            </a:lnRef>
            <a:fillRef idx="0">
              <a:schemeClr val="accent1"/>
            </a:fillRef>
            <a:effectRef idx="0">
              <a:schemeClr val="accent1"/>
            </a:effectRef>
            <a:fontRef idx="minor">
              <a:schemeClr val="tx1"/>
            </a:fontRef>
          </p:style>
        </p:cxnSp>
      </p:grpSp>
      <p:sp>
        <p:nvSpPr>
          <p:cNvPr id="30" name="文本框 29">
            <a:extLst>
              <a:ext uri="{FF2B5EF4-FFF2-40B4-BE49-F238E27FC236}">
                <a16:creationId xmlns="" xmlns:a16="http://schemas.microsoft.com/office/drawing/2014/main" id="{CE270634-10CF-4B0D-8591-902D245DA937}"/>
              </a:ext>
            </a:extLst>
          </p:cNvPr>
          <p:cNvSpPr txBox="1"/>
          <p:nvPr/>
        </p:nvSpPr>
        <p:spPr>
          <a:xfrm>
            <a:off x="3220407" y="1351693"/>
            <a:ext cx="1313180" cy="43088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本讲小结</a:t>
            </a:r>
          </a:p>
        </p:txBody>
      </p:sp>
      <p:sp>
        <p:nvSpPr>
          <p:cNvPr id="56" name="TextBox 2">
            <a:extLst>
              <a:ext uri="{FF2B5EF4-FFF2-40B4-BE49-F238E27FC236}">
                <a16:creationId xmlns="" xmlns:a16="http://schemas.microsoft.com/office/drawing/2014/main" id="{CDB35FAB-EA1A-4C6F-B9C4-DCDCF9FD1C0D}"/>
              </a:ext>
            </a:extLst>
          </p:cNvPr>
          <p:cNvSpPr txBox="1"/>
          <p:nvPr/>
        </p:nvSpPr>
        <p:spPr>
          <a:xfrm>
            <a:off x="3220407" y="2081515"/>
            <a:ext cx="7556113" cy="3050450"/>
          </a:xfrm>
          <a:prstGeom prst="rect">
            <a:avLst/>
          </a:prstGeom>
          <a:noFill/>
        </p:spPr>
        <p:txBody>
          <a:bodyPr wrap="square">
            <a:spAutoFit/>
          </a:bodyPr>
          <a:lstStyle/>
          <a:p>
            <a:pPr lvl="0" algn="just" defTabSz="1219170" eaLnBrk="1" fontAlgn="auto" hangingPunct="1">
              <a:lnSpc>
                <a:spcPct val="180000"/>
              </a:lnSpc>
              <a:spcBef>
                <a:spcPts val="0"/>
              </a:spcBef>
              <a:spcAft>
                <a:spcPts val="0"/>
              </a:spcAft>
              <a:defRPr/>
            </a:pP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       党的十八大以来，以习近平同志为核心的党中央提出了全面建成小康社会新的目标要求。</a:t>
            </a:r>
            <a:r>
              <a:rPr kumimoji="0" lang="zh-CN" altLang="en-US" sz="220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全党全国各族人民要拧成一股绳，立下愚公志，打赢攻坚战，以必胜的信心、昂扬的斗志、扎实的努力，投身新的历史进军，夺取决胜全面建成小康社会的伟大胜利！</a:t>
            </a:r>
            <a:endParaRPr kumimoji="0" lang="zh-CN" altLang="en-US" sz="2200" b="0" i="0" u="none" strike="noStrike" kern="1200" cap="none" spc="0" normalizeH="0" baseline="0" noProof="0" dirty="0">
              <a:ln>
                <a:noFill/>
              </a:ln>
              <a:solidFill>
                <a:schemeClr val="tx1">
                  <a:lumMod val="85000"/>
                  <a:lumOff val="15000"/>
                </a:schemeClr>
              </a:solidFill>
              <a:effectLst/>
              <a:uLnTx/>
              <a:uFillTx/>
              <a:latin typeface="宋体" panose="02010600030101010101" pitchFamily="2" charset="-122"/>
              <a:cs typeface="+mn-cs"/>
              <a:sym typeface="Helvetica" panose="020B0604020202020204" pitchFamily="34" charset="0"/>
            </a:endParaRPr>
          </a:p>
        </p:txBody>
      </p:sp>
    </p:spTree>
    <p:extLst>
      <p:ext uri="{BB962C8B-B14F-4D97-AF65-F5344CB8AC3E}">
        <p14:creationId xmlns:p14="http://schemas.microsoft.com/office/powerpoint/2010/main" val="226360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par>
                          <p:cTn id="12" fill="hold">
                            <p:stCondLst>
                              <p:cond delay="11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56"/>
                                        </p:tgtEl>
                                        <p:attrNameLst>
                                          <p:attrName>style.visibility</p:attrName>
                                        </p:attrNameLst>
                                      </p:cBhvr>
                                      <p:to>
                                        <p:strVal val="visible"/>
                                      </p:to>
                                    </p:set>
                                    <p:animEffect transition="in" filter="fade">
                                      <p:cBhvr>
                                        <p:cTn id="15"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5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 xmlns:a16="http://schemas.microsoft.com/office/drawing/2014/main" id="{61EA3F8F-4270-4344-9A4E-BE3BE5ACA20E}"/>
              </a:ext>
            </a:extLst>
          </p:cNvPr>
          <p:cNvGrpSpPr/>
          <p:nvPr/>
        </p:nvGrpSpPr>
        <p:grpSpPr>
          <a:xfrm>
            <a:off x="1951149" y="1484784"/>
            <a:ext cx="626579" cy="3701664"/>
            <a:chOff x="1234107" y="1340768"/>
            <a:chExt cx="544451" cy="3216475"/>
          </a:xfrm>
        </p:grpSpPr>
        <p:sp>
          <p:nvSpPr>
            <p:cNvPr id="86" name="任意多边形 24610">
              <a:extLst>
                <a:ext uri="{FF2B5EF4-FFF2-40B4-BE49-F238E27FC236}">
                  <a16:creationId xmlns="" xmlns:a16="http://schemas.microsoft.com/office/drawing/2014/main" id="{8B0A75E3-3E66-4588-B994-CDA1824A3873}"/>
                </a:ext>
              </a:extLst>
            </p:cNvPr>
            <p:cNvSpPr>
              <a:spLocks noChangeArrowheads="1"/>
            </p:cNvSpPr>
            <p:nvPr/>
          </p:nvSpPr>
          <p:spPr bwMode="auto">
            <a:xfrm>
              <a:off x="1234107" y="1340768"/>
              <a:ext cx="409575" cy="2019495"/>
            </a:xfrm>
            <a:custGeom>
              <a:avLst/>
              <a:gdLst>
                <a:gd name="T0" fmla="*/ 10800 w 21600"/>
                <a:gd name="T1" fmla="*/ 10800 h 21600"/>
                <a:gd name="T2" fmla="*/ 10800 w 21600"/>
                <a:gd name="T3" fmla="*/ 10800 h 21600"/>
                <a:gd name="T4" fmla="*/ 10800 w 21600"/>
                <a:gd name="T5" fmla="*/ 10800 h 21600"/>
                <a:gd name="T6" fmla="*/ 10800 w 21600"/>
                <a:gd name="T7" fmla="*/ 108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CN" altLang="en-US" sz="3200" b="0" i="0" u="none" strike="noStrike" kern="1200" cap="none" spc="0" normalizeH="0" baseline="0" noProof="0" dirty="0">
                  <a:ln>
                    <a:noFill/>
                  </a:ln>
                  <a:solidFill>
                    <a:srgbClr val="C00000"/>
                  </a:solidFill>
                  <a:effectLst/>
                  <a:uLnTx/>
                  <a:uFillTx/>
                  <a:latin typeface="华文行楷" panose="02010800040101010101" pitchFamily="2" charset="-122"/>
                  <a:ea typeface="华文行楷" panose="02010800040101010101" pitchFamily="2" charset="-122"/>
                  <a:cs typeface="+mn-cs"/>
                  <a:sym typeface="Songti SC Regular" charset="0"/>
                </a:rPr>
                <a:t>本讲内容</a:t>
              </a:r>
            </a:p>
          </p:txBody>
        </p:sp>
        <p:cxnSp>
          <p:nvCxnSpPr>
            <p:cNvPr id="87" name="直接箭头连接符 86">
              <a:extLst>
                <a:ext uri="{FF2B5EF4-FFF2-40B4-BE49-F238E27FC236}">
                  <a16:creationId xmlns="" xmlns:a16="http://schemas.microsoft.com/office/drawing/2014/main" id="{A83C7F5D-EA61-4BB0-8142-12CCAAE3C43D}"/>
                </a:ext>
              </a:extLst>
            </p:cNvPr>
            <p:cNvCxnSpPr>
              <a:cxnSpLocks/>
            </p:cNvCxnSpPr>
            <p:nvPr/>
          </p:nvCxnSpPr>
          <p:spPr>
            <a:xfrm>
              <a:off x="1778558" y="1340768"/>
              <a:ext cx="0" cy="3216475"/>
            </a:xfrm>
            <a:prstGeom prst="straightConnector1">
              <a:avLst/>
            </a:prstGeom>
            <a:ln>
              <a:solidFill>
                <a:srgbClr val="C00000">
                  <a:alpha val="50000"/>
                </a:srgbClr>
              </a:solidFill>
              <a:headEnd type="diamond"/>
              <a:tailEnd type="diamond"/>
            </a:ln>
          </p:spPr>
          <p:style>
            <a:lnRef idx="1">
              <a:schemeClr val="accent1"/>
            </a:lnRef>
            <a:fillRef idx="0">
              <a:schemeClr val="accent1"/>
            </a:fillRef>
            <a:effectRef idx="0">
              <a:schemeClr val="accent1"/>
            </a:effectRef>
            <a:fontRef idx="minor">
              <a:schemeClr val="tx1"/>
            </a:fontRef>
          </p:style>
        </p:cxnSp>
      </p:grpSp>
      <p:sp>
        <p:nvSpPr>
          <p:cNvPr id="111" name="TextBox 100">
            <a:extLst>
              <a:ext uri="{FF2B5EF4-FFF2-40B4-BE49-F238E27FC236}">
                <a16:creationId xmlns="" xmlns:a16="http://schemas.microsoft.com/office/drawing/2014/main" id="{228FA29E-094A-414A-96DB-600872AFD7D4}"/>
              </a:ext>
            </a:extLst>
          </p:cNvPr>
          <p:cNvSpPr txBox="1">
            <a:spLocks noChangeArrowheads="1"/>
          </p:cNvSpPr>
          <p:nvPr/>
        </p:nvSpPr>
        <p:spPr bwMode="auto">
          <a:xfrm>
            <a:off x="2989845" y="1607661"/>
            <a:ext cx="7099300" cy="492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9" rIns="91436" bIns="45719" anchor="ctr">
            <a:spAutoFit/>
          </a:bodyPr>
          <a:lstStyle>
            <a:lvl1pPr defTabSz="1828800">
              <a:defRPr sz="3600">
                <a:solidFill>
                  <a:srgbClr val="000000"/>
                </a:solidFill>
                <a:latin typeface="Helvetica" panose="020B0604020202020204" pitchFamily="34" charset="0"/>
                <a:sym typeface="Helvetica" panose="020B0604020202020204" pitchFamily="34" charset="0"/>
              </a:defRPr>
            </a:lvl1pPr>
            <a:lvl2pPr defTabSz="1828800">
              <a:defRPr sz="3600">
                <a:solidFill>
                  <a:srgbClr val="000000"/>
                </a:solidFill>
                <a:latin typeface="Helvetica" panose="020B0604020202020204" pitchFamily="34" charset="0"/>
                <a:sym typeface="Helvetica" panose="020B0604020202020204" pitchFamily="34" charset="0"/>
              </a:defRPr>
            </a:lvl2pPr>
            <a:lvl3pPr defTabSz="1828800">
              <a:defRPr sz="3600">
                <a:solidFill>
                  <a:srgbClr val="000000"/>
                </a:solidFill>
                <a:latin typeface="Helvetica" panose="020B0604020202020204" pitchFamily="34" charset="0"/>
                <a:sym typeface="Helvetica" panose="020B0604020202020204" pitchFamily="34" charset="0"/>
              </a:defRPr>
            </a:lvl3pPr>
            <a:lvl4pPr defTabSz="1828800">
              <a:defRPr sz="3600">
                <a:solidFill>
                  <a:srgbClr val="000000"/>
                </a:solidFill>
                <a:latin typeface="Helvetica" panose="020B0604020202020204" pitchFamily="34" charset="0"/>
                <a:sym typeface="Helvetica" panose="020B0604020202020204" pitchFamily="34" charset="0"/>
              </a:defRPr>
            </a:lvl4pPr>
            <a:lvl5pPr defTabSz="1828800">
              <a:defRPr sz="3600">
                <a:solidFill>
                  <a:srgbClr val="000000"/>
                </a:solidFill>
                <a:latin typeface="Helvetica" panose="020B0604020202020204" pitchFamily="34" charset="0"/>
                <a:sym typeface="Helvetica" panose="020B0604020202020204" pitchFamily="34" charset="0"/>
              </a:defRPr>
            </a:lvl5pPr>
            <a:lvl6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6pPr>
            <a:lvl7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7pPr>
            <a:lvl8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8pPr>
            <a:lvl9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9pPr>
          </a:lstStyle>
          <a:p>
            <a:pPr marL="0" marR="0" lvl="0" indent="0" algn="l" defTabSz="1828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2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一、我们党向人民、向历史作出的庄严承诺</a:t>
            </a:r>
          </a:p>
        </p:txBody>
      </p:sp>
      <p:sp>
        <p:nvSpPr>
          <p:cNvPr id="112" name="TextBox 102">
            <a:extLst>
              <a:ext uri="{FF2B5EF4-FFF2-40B4-BE49-F238E27FC236}">
                <a16:creationId xmlns="" xmlns:a16="http://schemas.microsoft.com/office/drawing/2014/main" id="{EAA5D749-F692-4B57-826C-6FA6B6B99647}"/>
              </a:ext>
            </a:extLst>
          </p:cNvPr>
          <p:cNvSpPr txBox="1">
            <a:spLocks noChangeArrowheads="1"/>
          </p:cNvSpPr>
          <p:nvPr/>
        </p:nvSpPr>
        <p:spPr bwMode="auto">
          <a:xfrm>
            <a:off x="2989845" y="2626691"/>
            <a:ext cx="6413500" cy="492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9" rIns="91436" bIns="45719" anchor="ctr">
            <a:spAutoFit/>
          </a:bodyPr>
          <a:lstStyle>
            <a:lvl1pPr defTabSz="1828800">
              <a:defRPr sz="3600">
                <a:solidFill>
                  <a:srgbClr val="000000"/>
                </a:solidFill>
                <a:latin typeface="Helvetica" panose="020B0604020202020204" pitchFamily="34" charset="0"/>
                <a:sym typeface="Helvetica" panose="020B0604020202020204" pitchFamily="34" charset="0"/>
              </a:defRPr>
            </a:lvl1pPr>
            <a:lvl2pPr defTabSz="1828800">
              <a:defRPr sz="3600">
                <a:solidFill>
                  <a:srgbClr val="000000"/>
                </a:solidFill>
                <a:latin typeface="Helvetica" panose="020B0604020202020204" pitchFamily="34" charset="0"/>
                <a:sym typeface="Helvetica" panose="020B0604020202020204" pitchFamily="34" charset="0"/>
              </a:defRPr>
            </a:lvl2pPr>
            <a:lvl3pPr defTabSz="1828800">
              <a:defRPr sz="3600">
                <a:solidFill>
                  <a:srgbClr val="000000"/>
                </a:solidFill>
                <a:latin typeface="Helvetica" panose="020B0604020202020204" pitchFamily="34" charset="0"/>
                <a:sym typeface="Helvetica" panose="020B0604020202020204" pitchFamily="34" charset="0"/>
              </a:defRPr>
            </a:lvl3pPr>
            <a:lvl4pPr defTabSz="1828800">
              <a:defRPr sz="3600">
                <a:solidFill>
                  <a:srgbClr val="000000"/>
                </a:solidFill>
                <a:latin typeface="Helvetica" panose="020B0604020202020204" pitchFamily="34" charset="0"/>
                <a:sym typeface="Helvetica" panose="020B0604020202020204" pitchFamily="34" charset="0"/>
              </a:defRPr>
            </a:lvl4pPr>
            <a:lvl5pPr defTabSz="1828800">
              <a:defRPr sz="3600">
                <a:solidFill>
                  <a:srgbClr val="000000"/>
                </a:solidFill>
                <a:latin typeface="Helvetica" panose="020B0604020202020204" pitchFamily="34" charset="0"/>
                <a:sym typeface="Helvetica" panose="020B0604020202020204" pitchFamily="34" charset="0"/>
              </a:defRPr>
            </a:lvl5pPr>
            <a:lvl6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6pPr>
            <a:lvl7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7pPr>
            <a:lvl8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8pPr>
            <a:lvl9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9pPr>
          </a:lstStyle>
          <a:p>
            <a:pPr marL="0" marR="0" lvl="0" indent="0" algn="l" defTabSz="1828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2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二、全面建成小康社会新的目标要求</a:t>
            </a:r>
          </a:p>
        </p:txBody>
      </p:sp>
      <p:sp>
        <p:nvSpPr>
          <p:cNvPr id="113" name="TextBox 100">
            <a:extLst>
              <a:ext uri="{FF2B5EF4-FFF2-40B4-BE49-F238E27FC236}">
                <a16:creationId xmlns="" xmlns:a16="http://schemas.microsoft.com/office/drawing/2014/main" id="{6FFAFF2E-2F06-4A27-AA58-7BD79C31656E}"/>
              </a:ext>
            </a:extLst>
          </p:cNvPr>
          <p:cNvSpPr txBox="1">
            <a:spLocks noChangeArrowheads="1"/>
          </p:cNvSpPr>
          <p:nvPr/>
        </p:nvSpPr>
        <p:spPr bwMode="auto">
          <a:xfrm>
            <a:off x="2989845" y="4664752"/>
            <a:ext cx="7107237" cy="492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9" rIns="91436" bIns="45719" anchor="ctr">
            <a:spAutoFit/>
          </a:bodyPr>
          <a:lstStyle>
            <a:lvl1pPr defTabSz="1828800">
              <a:defRPr sz="3600">
                <a:solidFill>
                  <a:srgbClr val="000000"/>
                </a:solidFill>
                <a:latin typeface="Helvetica" panose="020B0604020202020204" pitchFamily="34" charset="0"/>
                <a:sym typeface="Helvetica" panose="020B0604020202020204" pitchFamily="34" charset="0"/>
              </a:defRPr>
            </a:lvl1pPr>
            <a:lvl2pPr defTabSz="1828800">
              <a:defRPr sz="3600">
                <a:solidFill>
                  <a:srgbClr val="000000"/>
                </a:solidFill>
                <a:latin typeface="Helvetica" panose="020B0604020202020204" pitchFamily="34" charset="0"/>
                <a:sym typeface="Helvetica" panose="020B0604020202020204" pitchFamily="34" charset="0"/>
              </a:defRPr>
            </a:lvl2pPr>
            <a:lvl3pPr defTabSz="1828800">
              <a:defRPr sz="3600">
                <a:solidFill>
                  <a:srgbClr val="000000"/>
                </a:solidFill>
                <a:latin typeface="Helvetica" panose="020B0604020202020204" pitchFamily="34" charset="0"/>
                <a:sym typeface="Helvetica" panose="020B0604020202020204" pitchFamily="34" charset="0"/>
              </a:defRPr>
            </a:lvl3pPr>
            <a:lvl4pPr defTabSz="1828800">
              <a:defRPr sz="3600">
                <a:solidFill>
                  <a:srgbClr val="000000"/>
                </a:solidFill>
                <a:latin typeface="Helvetica" panose="020B0604020202020204" pitchFamily="34" charset="0"/>
                <a:sym typeface="Helvetica" panose="020B0604020202020204" pitchFamily="34" charset="0"/>
              </a:defRPr>
            </a:lvl4pPr>
            <a:lvl5pPr defTabSz="1828800">
              <a:defRPr sz="3600">
                <a:solidFill>
                  <a:srgbClr val="000000"/>
                </a:solidFill>
                <a:latin typeface="Helvetica" panose="020B0604020202020204" pitchFamily="34" charset="0"/>
                <a:sym typeface="Helvetica" panose="020B0604020202020204" pitchFamily="34" charset="0"/>
              </a:defRPr>
            </a:lvl5pPr>
            <a:lvl6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6pPr>
            <a:lvl7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7pPr>
            <a:lvl8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8pPr>
            <a:lvl9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9pPr>
          </a:lstStyle>
          <a:p>
            <a:pPr marL="0" marR="0" lvl="0" indent="0" algn="l" defTabSz="1828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2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四、夺取决胜全面建成小康社会伟大胜利</a:t>
            </a:r>
          </a:p>
        </p:txBody>
      </p:sp>
      <p:sp>
        <p:nvSpPr>
          <p:cNvPr id="114" name="TextBox 102">
            <a:extLst>
              <a:ext uri="{FF2B5EF4-FFF2-40B4-BE49-F238E27FC236}">
                <a16:creationId xmlns="" xmlns:a16="http://schemas.microsoft.com/office/drawing/2014/main" id="{C70F7F25-FED8-4A34-B9E1-368313CA4AEE}"/>
              </a:ext>
            </a:extLst>
          </p:cNvPr>
          <p:cNvSpPr txBox="1">
            <a:spLocks noChangeArrowheads="1"/>
          </p:cNvSpPr>
          <p:nvPr/>
        </p:nvSpPr>
        <p:spPr bwMode="auto">
          <a:xfrm>
            <a:off x="2989845" y="3645721"/>
            <a:ext cx="6413500" cy="492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9" rIns="91436" bIns="45719" anchor="ctr">
            <a:spAutoFit/>
          </a:bodyPr>
          <a:lstStyle>
            <a:lvl1pPr defTabSz="1828800">
              <a:defRPr sz="3600">
                <a:solidFill>
                  <a:srgbClr val="000000"/>
                </a:solidFill>
                <a:latin typeface="Helvetica" panose="020B0604020202020204" pitchFamily="34" charset="0"/>
                <a:sym typeface="Helvetica" panose="020B0604020202020204" pitchFamily="34" charset="0"/>
              </a:defRPr>
            </a:lvl1pPr>
            <a:lvl2pPr defTabSz="1828800">
              <a:defRPr sz="3600">
                <a:solidFill>
                  <a:srgbClr val="000000"/>
                </a:solidFill>
                <a:latin typeface="Helvetica" panose="020B0604020202020204" pitchFamily="34" charset="0"/>
                <a:sym typeface="Helvetica" panose="020B0604020202020204" pitchFamily="34" charset="0"/>
              </a:defRPr>
            </a:lvl2pPr>
            <a:lvl3pPr defTabSz="1828800">
              <a:defRPr sz="3600">
                <a:solidFill>
                  <a:srgbClr val="000000"/>
                </a:solidFill>
                <a:latin typeface="Helvetica" panose="020B0604020202020204" pitchFamily="34" charset="0"/>
                <a:sym typeface="Helvetica" panose="020B0604020202020204" pitchFamily="34" charset="0"/>
              </a:defRPr>
            </a:lvl3pPr>
            <a:lvl4pPr defTabSz="1828800">
              <a:defRPr sz="3600">
                <a:solidFill>
                  <a:srgbClr val="000000"/>
                </a:solidFill>
                <a:latin typeface="Helvetica" panose="020B0604020202020204" pitchFamily="34" charset="0"/>
                <a:sym typeface="Helvetica" panose="020B0604020202020204" pitchFamily="34" charset="0"/>
              </a:defRPr>
            </a:lvl4pPr>
            <a:lvl5pPr defTabSz="1828800">
              <a:defRPr sz="3600">
                <a:solidFill>
                  <a:srgbClr val="000000"/>
                </a:solidFill>
                <a:latin typeface="Helvetica" panose="020B0604020202020204" pitchFamily="34" charset="0"/>
                <a:sym typeface="Helvetica" panose="020B0604020202020204" pitchFamily="34" charset="0"/>
              </a:defRPr>
            </a:lvl5pPr>
            <a:lvl6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6pPr>
            <a:lvl7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7pPr>
            <a:lvl8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8pPr>
            <a:lvl9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9pPr>
          </a:lstStyle>
          <a:p>
            <a:pPr marL="0" marR="0" lvl="0" indent="0" algn="l" defTabSz="1828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CN" altLang="en-US" sz="2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三、全面小康是全面发展的小康</a:t>
            </a:r>
          </a:p>
        </p:txBody>
      </p:sp>
    </p:spTree>
    <p:extLst>
      <p:ext uri="{BB962C8B-B14F-4D97-AF65-F5344CB8AC3E}">
        <p14:creationId xmlns:p14="http://schemas.microsoft.com/office/powerpoint/2010/main" val="3808585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up)">
                                      <p:cBhvr>
                                        <p:cTn id="7" dur="500"/>
                                        <p:tgtEl>
                                          <p:spTgt spid="85"/>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111"/>
                                        </p:tgtEl>
                                        <p:attrNameLst>
                                          <p:attrName>style.visibility</p:attrName>
                                        </p:attrNameLst>
                                      </p:cBhvr>
                                      <p:to>
                                        <p:strVal val="visible"/>
                                      </p:to>
                                    </p:set>
                                    <p:animEffect transition="in" filter="fade">
                                      <p:cBhvr>
                                        <p:cTn id="11" dur="500"/>
                                        <p:tgtEl>
                                          <p:spTgt spid="111"/>
                                        </p:tgtEl>
                                      </p:cBhvr>
                                    </p:animEffect>
                                  </p:childTnLst>
                                </p:cTn>
                              </p:par>
                            </p:childTnLst>
                          </p:cTn>
                        </p:par>
                        <p:par>
                          <p:cTn id="12" fill="hold">
                            <p:stCondLst>
                              <p:cond delay="16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112"/>
                                        </p:tgtEl>
                                        <p:attrNameLst>
                                          <p:attrName>style.visibility</p:attrName>
                                        </p:attrNameLst>
                                      </p:cBhvr>
                                      <p:to>
                                        <p:strVal val="visible"/>
                                      </p:to>
                                    </p:set>
                                    <p:animEffect transition="in" filter="fade">
                                      <p:cBhvr>
                                        <p:cTn id="15" dur="500"/>
                                        <p:tgtEl>
                                          <p:spTgt spid="112"/>
                                        </p:tgtEl>
                                      </p:cBhvr>
                                    </p:animEffect>
                                  </p:childTnLst>
                                </p:cTn>
                              </p:par>
                            </p:childTnLst>
                          </p:cTn>
                        </p:par>
                        <p:par>
                          <p:cTn id="16" fill="hold">
                            <p:stCondLst>
                              <p:cond delay="250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114"/>
                                        </p:tgtEl>
                                        <p:attrNameLst>
                                          <p:attrName>style.visibility</p:attrName>
                                        </p:attrNameLst>
                                      </p:cBhvr>
                                      <p:to>
                                        <p:strVal val="visible"/>
                                      </p:to>
                                    </p:set>
                                    <p:animEffect transition="in" filter="fade">
                                      <p:cBhvr>
                                        <p:cTn id="19" dur="500"/>
                                        <p:tgtEl>
                                          <p:spTgt spid="114"/>
                                        </p:tgtEl>
                                      </p:cBhvr>
                                    </p:animEffect>
                                  </p:childTnLst>
                                </p:cTn>
                              </p:par>
                            </p:childTnLst>
                          </p:cTn>
                        </p:par>
                        <p:par>
                          <p:cTn id="20" fill="hold">
                            <p:stCondLst>
                              <p:cond delay="340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113"/>
                                        </p:tgtEl>
                                        <p:attrNameLst>
                                          <p:attrName>style.visibility</p:attrName>
                                        </p:attrNameLst>
                                      </p:cBhvr>
                                      <p:to>
                                        <p:strVal val="visible"/>
                                      </p:to>
                                    </p:set>
                                    <p:animEffect transition="in" filter="fade">
                                      <p:cBhvr>
                                        <p:cTn id="23"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P spid="112" grpId="0"/>
      <p:bldP spid="113" grpId="0"/>
      <p:bldP spid="1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00">
            <a:extLst>
              <a:ext uri="{FF2B5EF4-FFF2-40B4-BE49-F238E27FC236}">
                <a16:creationId xmlns="" xmlns:a16="http://schemas.microsoft.com/office/drawing/2014/main" id="{74986C9D-A5B1-4BD7-B78A-254117409537}"/>
              </a:ext>
            </a:extLst>
          </p:cNvPr>
          <p:cNvSpPr txBox="1">
            <a:spLocks noChangeArrowheads="1"/>
          </p:cNvSpPr>
          <p:nvPr/>
        </p:nvSpPr>
        <p:spPr bwMode="auto">
          <a:xfrm>
            <a:off x="0" y="1916832"/>
            <a:ext cx="12192000" cy="58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defTabSz="1828800">
              <a:defRPr sz="3600">
                <a:solidFill>
                  <a:srgbClr val="000000"/>
                </a:solidFill>
                <a:latin typeface="Helvetica" panose="020B0604020202020204" pitchFamily="34" charset="0"/>
                <a:sym typeface="Helvetica" panose="020B0604020202020204" pitchFamily="34" charset="0"/>
              </a:defRPr>
            </a:lvl1pPr>
            <a:lvl2pPr defTabSz="1828800">
              <a:defRPr sz="3600">
                <a:solidFill>
                  <a:srgbClr val="000000"/>
                </a:solidFill>
                <a:latin typeface="Helvetica" panose="020B0604020202020204" pitchFamily="34" charset="0"/>
                <a:sym typeface="Helvetica" panose="020B0604020202020204" pitchFamily="34" charset="0"/>
              </a:defRPr>
            </a:lvl2pPr>
            <a:lvl3pPr defTabSz="1828800">
              <a:defRPr sz="3600">
                <a:solidFill>
                  <a:srgbClr val="000000"/>
                </a:solidFill>
                <a:latin typeface="Helvetica" panose="020B0604020202020204" pitchFamily="34" charset="0"/>
                <a:sym typeface="Helvetica" panose="020B0604020202020204" pitchFamily="34" charset="0"/>
              </a:defRPr>
            </a:lvl3pPr>
            <a:lvl4pPr defTabSz="1828800">
              <a:defRPr sz="3600">
                <a:solidFill>
                  <a:srgbClr val="000000"/>
                </a:solidFill>
                <a:latin typeface="Helvetica" panose="020B0604020202020204" pitchFamily="34" charset="0"/>
                <a:sym typeface="Helvetica" panose="020B0604020202020204" pitchFamily="34" charset="0"/>
              </a:defRPr>
            </a:lvl4pPr>
            <a:lvl5pPr defTabSz="1828800">
              <a:defRPr sz="3600">
                <a:solidFill>
                  <a:srgbClr val="000000"/>
                </a:solidFill>
                <a:latin typeface="Helvetica" panose="020B0604020202020204" pitchFamily="34" charset="0"/>
                <a:sym typeface="Helvetica" panose="020B0604020202020204" pitchFamily="34" charset="0"/>
              </a:defRPr>
            </a:lvl5pPr>
            <a:lvl6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6pPr>
            <a:lvl7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7pPr>
            <a:lvl8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8pPr>
            <a:lvl9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9pPr>
          </a:lstStyle>
          <a:p>
            <a:pPr algn="ctr" eaLnBrk="1" hangingPunct="1">
              <a:buFont typeface="Arial" panose="020B0604020202020204" pitchFamily="34" charset="0"/>
              <a:buNone/>
              <a:defRPr/>
            </a:pPr>
            <a:r>
              <a:rPr lang="zh-CN" altLang="en-US" sz="3200" b="1" dirty="0">
                <a:solidFill>
                  <a:srgbClr val="C00000"/>
                </a:solidFill>
                <a:latin typeface="微软雅黑" panose="020B0503020204020204" pitchFamily="34" charset="-122"/>
                <a:ea typeface="微软雅黑" panose="020B0503020204020204" pitchFamily="34" charset="-122"/>
              </a:rPr>
              <a:t>一、我们党向人民、向历史作出的庄严承诺</a:t>
            </a:r>
          </a:p>
        </p:txBody>
      </p:sp>
      <p:sp>
        <p:nvSpPr>
          <p:cNvPr id="8" name="矩形 116">
            <a:extLst>
              <a:ext uri="{FF2B5EF4-FFF2-40B4-BE49-F238E27FC236}">
                <a16:creationId xmlns="" xmlns:a16="http://schemas.microsoft.com/office/drawing/2014/main" id="{5D539FDA-8D00-412B-9B07-2C08F6730602}"/>
              </a:ext>
            </a:extLst>
          </p:cNvPr>
          <p:cNvSpPr>
            <a:spLocks noChangeArrowheads="1"/>
          </p:cNvSpPr>
          <p:nvPr/>
        </p:nvSpPr>
        <p:spPr bwMode="auto">
          <a:xfrm>
            <a:off x="1043994" y="2836798"/>
            <a:ext cx="10104012" cy="1384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lnSpc>
                <a:spcPct val="120000"/>
              </a:lnSpc>
              <a:spcBef>
                <a:spcPct val="0"/>
              </a:spcBef>
              <a:buNone/>
            </a:pPr>
            <a:r>
              <a:rPr lang="zh-CN" altLang="en-US" sz="3600" b="1" dirty="0">
                <a:solidFill>
                  <a:schemeClr val="tx1">
                    <a:lumMod val="85000"/>
                    <a:lumOff val="15000"/>
                  </a:schemeClr>
                </a:solidFill>
                <a:latin typeface="华文新魏" panose="02010800040101010101" pitchFamily="2" charset="-122"/>
                <a:ea typeface="华文新魏" panose="02010800040101010101" pitchFamily="2" charset="-122"/>
              </a:rPr>
              <a:t>民亦劳止，汔可小康</a:t>
            </a:r>
            <a:endParaRPr lang="en-US" altLang="zh-CN" sz="3600" b="1" dirty="0">
              <a:solidFill>
                <a:schemeClr val="tx1">
                  <a:lumMod val="85000"/>
                  <a:lumOff val="15000"/>
                </a:schemeClr>
              </a:solidFill>
              <a:latin typeface="华文新魏" panose="02010800040101010101" pitchFamily="2" charset="-122"/>
              <a:ea typeface="华文新魏" panose="02010800040101010101" pitchFamily="2" charset="-122"/>
            </a:endParaRPr>
          </a:p>
          <a:p>
            <a:pPr algn="ctr">
              <a:lnSpc>
                <a:spcPct val="120000"/>
              </a:lnSpc>
              <a:spcBef>
                <a:spcPct val="0"/>
              </a:spcBef>
              <a:buNone/>
            </a:pPr>
            <a:r>
              <a:rPr lang="zh-CN" altLang="en-US" sz="3600" b="1" dirty="0">
                <a:solidFill>
                  <a:schemeClr val="tx1">
                    <a:lumMod val="85000"/>
                    <a:lumOff val="15000"/>
                  </a:schemeClr>
                </a:solidFill>
                <a:latin typeface="华文新魏" panose="02010800040101010101" pitchFamily="2" charset="-122"/>
                <a:ea typeface="华文新魏" panose="02010800040101010101" pitchFamily="2" charset="-122"/>
              </a:rPr>
              <a:t>惠此中国，以绥四方</a:t>
            </a:r>
          </a:p>
        </p:txBody>
      </p:sp>
      <p:cxnSp>
        <p:nvCxnSpPr>
          <p:cNvPr id="9" name="直接箭头连接符 8">
            <a:extLst>
              <a:ext uri="{FF2B5EF4-FFF2-40B4-BE49-F238E27FC236}">
                <a16:creationId xmlns="" xmlns:a16="http://schemas.microsoft.com/office/drawing/2014/main" id="{BB3ECA05-CBBB-4FA6-9C79-7F925817A2E8}"/>
              </a:ext>
            </a:extLst>
          </p:cNvPr>
          <p:cNvCxnSpPr>
            <a:cxnSpLocks/>
          </p:cNvCxnSpPr>
          <p:nvPr/>
        </p:nvCxnSpPr>
        <p:spPr>
          <a:xfrm>
            <a:off x="1043994" y="2708920"/>
            <a:ext cx="10104012" cy="0"/>
          </a:xfrm>
          <a:prstGeom prst="straightConnector1">
            <a:avLst/>
          </a:prstGeom>
          <a:ln w="12700">
            <a:solidFill>
              <a:srgbClr val="C00000"/>
            </a:solidFill>
            <a:headEnd type="diamond"/>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03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100"/>
                            </p:stCondLst>
                            <p:childTnLst>
                              <p:par>
                                <p:cTn id="9" presetID="16" presetClass="entr" presetSubtype="37"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par>
                          <p:cTn id="12" fill="hold">
                            <p:stCondLst>
                              <p:cond delay="16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3000"/>
                    </a14:imgEffect>
                    <a14:imgEffect>
                      <a14:saturation sat="120000"/>
                    </a14:imgEffect>
                    <a14:imgEffect>
                      <a14:brightnessContrast bright="10000" contrast="2000"/>
                    </a14:imgEffect>
                  </a14:imgLayer>
                </a14:imgProps>
              </a:ext>
              <a:ext uri="{28A0092B-C50C-407E-A947-70E740481C1C}">
                <a14:useLocalDpi xmlns:a14="http://schemas.microsoft.com/office/drawing/2010/main" val="0"/>
              </a:ext>
            </a:extLst>
          </a:blip>
          <a:srcRect l="9928" r="1197"/>
          <a:stretch/>
        </p:blipFill>
        <p:spPr>
          <a:xfrm>
            <a:off x="8112224" y="1916832"/>
            <a:ext cx="3384376" cy="2517660"/>
          </a:xfrm>
          <a:prstGeom prst="roundRect">
            <a:avLst>
              <a:gd name="adj" fmla="val 6253"/>
            </a:avLst>
          </a:prstGeom>
          <a:ln>
            <a:solidFill>
              <a:schemeClr val="bg2"/>
            </a:solidFill>
          </a:ln>
          <a:effectLst>
            <a:outerShdw blurRad="63500" sx="101000" sy="101000" algn="ctr" rotWithShape="0">
              <a:prstClr val="black">
                <a:alpha val="5000"/>
              </a:prstClr>
            </a:outerShdw>
          </a:effectLst>
        </p:spPr>
      </p:pic>
      <p:pic>
        <p:nvPicPr>
          <p:cNvPr id="8" name="图片 7"/>
          <p:cNvPicPr>
            <a:picLocks noChangeAspect="1"/>
          </p:cNvPicPr>
          <p:nvPr/>
        </p:nvPicPr>
        <p:blipFill rotWithShape="1">
          <a:blip r:embed="rId4" cstate="print"/>
          <a:srcRect l="2616" r="2616"/>
          <a:stretch/>
        </p:blipFill>
        <p:spPr>
          <a:xfrm>
            <a:off x="983432" y="1916832"/>
            <a:ext cx="3356881" cy="2517661"/>
          </a:xfrm>
          <a:prstGeom prst="roundRect">
            <a:avLst>
              <a:gd name="adj" fmla="val 6660"/>
            </a:avLst>
          </a:prstGeom>
          <a:effectLst>
            <a:outerShdw blurRad="63500" sx="101000" sy="101000" algn="ctr" rotWithShape="0">
              <a:prstClr val="black">
                <a:alpha val="40000"/>
              </a:prstClr>
            </a:outerShdw>
          </a:effectLst>
        </p:spPr>
      </p:pic>
      <p:sp>
        <p:nvSpPr>
          <p:cNvPr id="11" name="文本框 10">
            <a:extLst>
              <a:ext uri="{FF2B5EF4-FFF2-40B4-BE49-F238E27FC236}">
                <a16:creationId xmlns="" xmlns:a16="http://schemas.microsoft.com/office/drawing/2014/main" id="{F9E1F97A-2254-435C-89A4-BB8507EF98AE}"/>
              </a:ext>
            </a:extLst>
          </p:cNvPr>
          <p:cNvSpPr txBox="1"/>
          <p:nvPr/>
        </p:nvSpPr>
        <p:spPr>
          <a:xfrm>
            <a:off x="335360" y="548680"/>
            <a:ext cx="11521280" cy="581057"/>
          </a:xfrm>
          <a:prstGeom prst="rect">
            <a:avLst/>
          </a:prstGeom>
          <a:noFill/>
          <a:ln>
            <a:noFill/>
          </a:ln>
        </p:spPr>
        <p:txBody>
          <a:bodyPr vert="horz" wrap="square" rtlCol="0">
            <a:spAutoFit/>
          </a:bodyPr>
          <a:lstStyle/>
          <a:p>
            <a:pPr lvl="0" algn="ctr" eaLnBrk="1" hangingPunct="1">
              <a:lnSpc>
                <a:spcPct val="150000"/>
              </a:lnSpc>
              <a:defRPr/>
            </a:pPr>
            <a:r>
              <a:rPr lang="en-US" altLang="zh-CN" sz="2400" b="1" dirty="0">
                <a:solidFill>
                  <a:schemeClr val="tx1">
                    <a:lumMod val="85000"/>
                    <a:lumOff val="15000"/>
                  </a:schemeClr>
                </a:solidFill>
                <a:latin typeface="微软雅黑" panose="020B0503020204020204" pitchFamily="34" charset="-122"/>
                <a:ea typeface="微软雅黑" panose="020B0503020204020204" pitchFamily="34" charset="-122"/>
                <a:sym typeface="+mn-ea"/>
              </a:rPr>
              <a:t>1.</a:t>
            </a: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sym typeface="+mn-ea"/>
              </a:rPr>
              <a:t> “小康”社会是中华民族自古以来追求的理想社会状态</a:t>
            </a:r>
            <a:endParaRPr lang="zh-CN" altLang="en-US" sz="2400" b="1" kern="0" spc="120"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12" name="图片 11">
            <a:extLst>
              <a:ext uri="{FF2B5EF4-FFF2-40B4-BE49-F238E27FC236}">
                <a16:creationId xmlns="" xmlns:a16="http://schemas.microsoft.com/office/drawing/2014/main" id="{64C196FD-B76C-4C62-904E-9D398565CE89}"/>
              </a:ext>
            </a:extLst>
          </p:cNvPr>
          <p:cNvPicPr>
            <a:picLocks noChangeAspect="1"/>
          </p:cNvPicPr>
          <p:nvPr/>
        </p:nvPicPr>
        <p:blipFill rotWithShape="1">
          <a:blip r:embed="rId5" cstate="print"/>
          <a:srcRect l="693" r="14719"/>
          <a:stretch/>
        </p:blipFill>
        <p:spPr>
          <a:xfrm>
            <a:off x="4539339" y="1916832"/>
            <a:ext cx="3356881" cy="2517660"/>
          </a:xfrm>
          <a:prstGeom prst="roundRect">
            <a:avLst>
              <a:gd name="adj" fmla="val 6906"/>
            </a:avLst>
          </a:prstGeom>
          <a:ln w="12700">
            <a:solidFill>
              <a:schemeClr val="bg1">
                <a:lumMod val="85000"/>
              </a:schemeClr>
            </a:solidFill>
          </a:ln>
        </p:spPr>
      </p:pic>
      <p:sp>
        <p:nvSpPr>
          <p:cNvPr id="5" name="文本框 4"/>
          <p:cNvSpPr txBox="1"/>
          <p:nvPr/>
        </p:nvSpPr>
        <p:spPr>
          <a:xfrm>
            <a:off x="1775520" y="5013176"/>
            <a:ext cx="8640960" cy="1015663"/>
          </a:xfrm>
          <a:prstGeom prst="rect">
            <a:avLst/>
          </a:prstGeom>
          <a:noFill/>
        </p:spPr>
        <p:txBody>
          <a:bodyPr wrap="square" rtlCol="0">
            <a:spAutoFit/>
          </a:bodyPr>
          <a:lstStyle/>
          <a:p>
            <a:pPr indent="457200" algn="just" eaLnBrk="1" hangingPunct="1">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 使用“小康”这个概念来确立中国的发展目标，既符合中国发展实际，也深得人民群众的认同和支持。</a:t>
            </a:r>
          </a:p>
        </p:txBody>
      </p:sp>
    </p:spTree>
    <p:extLst>
      <p:ext uri="{BB962C8B-B14F-4D97-AF65-F5344CB8AC3E}">
        <p14:creationId xmlns:p14="http://schemas.microsoft.com/office/powerpoint/2010/main" val="277414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155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205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255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305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形状 14">
            <a:extLst>
              <a:ext uri="{FF2B5EF4-FFF2-40B4-BE49-F238E27FC236}">
                <a16:creationId xmlns="" xmlns:a16="http://schemas.microsoft.com/office/drawing/2014/main" id="{35436FCB-4973-4386-AB48-37908BD17AED}"/>
              </a:ext>
            </a:extLst>
          </p:cNvPr>
          <p:cNvSpPr/>
          <p:nvPr/>
        </p:nvSpPr>
        <p:spPr>
          <a:xfrm>
            <a:off x="795246" y="1728572"/>
            <a:ext cx="10640111" cy="3795884"/>
          </a:xfrm>
          <a:custGeom>
            <a:avLst/>
            <a:gdLst>
              <a:gd name="connsiteX0" fmla="*/ 0 w 5850596"/>
              <a:gd name="connsiteY0" fmla="*/ 0 h 3007838"/>
              <a:gd name="connsiteX1" fmla="*/ 4194412 w 5850596"/>
              <a:gd name="connsiteY1" fmla="*/ 0 h 3007838"/>
              <a:gd name="connsiteX2" fmla="*/ 4554452 w 5850596"/>
              <a:gd name="connsiteY2" fmla="*/ 0 h 3007838"/>
              <a:gd name="connsiteX3" fmla="*/ 4954228 w 5850596"/>
              <a:gd name="connsiteY3" fmla="*/ 0 h 3007838"/>
              <a:gd name="connsiteX4" fmla="*/ 4981794 w 5850596"/>
              <a:gd name="connsiteY4" fmla="*/ 0 h 3007838"/>
              <a:gd name="connsiteX5" fmla="*/ 5494247 w 5850596"/>
              <a:gd name="connsiteY5" fmla="*/ 0 h 3007838"/>
              <a:gd name="connsiteX6" fmla="*/ 5672422 w 5850596"/>
              <a:gd name="connsiteY6" fmla="*/ 0 h 3007838"/>
              <a:gd name="connsiteX7" fmla="*/ 5850596 w 5850596"/>
              <a:gd name="connsiteY7" fmla="*/ 1503919 h 3007838"/>
              <a:gd name="connsiteX8" fmla="*/ 5672422 w 5850596"/>
              <a:gd name="connsiteY8" fmla="*/ 3007838 h 3007838"/>
              <a:gd name="connsiteX9" fmla="*/ 5494247 w 5850596"/>
              <a:gd name="connsiteY9" fmla="*/ 3007838 h 3007838"/>
              <a:gd name="connsiteX10" fmla="*/ 4981794 w 5850596"/>
              <a:gd name="connsiteY10" fmla="*/ 3007838 h 3007838"/>
              <a:gd name="connsiteX11" fmla="*/ 4954228 w 5850596"/>
              <a:gd name="connsiteY11" fmla="*/ 3007838 h 3007838"/>
              <a:gd name="connsiteX12" fmla="*/ 4194412 w 5850596"/>
              <a:gd name="connsiteY12" fmla="*/ 3007838 h 3007838"/>
              <a:gd name="connsiteX13" fmla="*/ 4194412 w 5850596"/>
              <a:gd name="connsiteY13" fmla="*/ 2992832 h 3007838"/>
              <a:gd name="connsiteX14" fmla="*/ 0 w 5850596"/>
              <a:gd name="connsiteY14" fmla="*/ 2992832 h 300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50596" h="3007838">
                <a:moveTo>
                  <a:pt x="0" y="0"/>
                </a:moveTo>
                <a:lnTo>
                  <a:pt x="4194412" y="0"/>
                </a:lnTo>
                <a:lnTo>
                  <a:pt x="4554452" y="0"/>
                </a:lnTo>
                <a:lnTo>
                  <a:pt x="4954228" y="0"/>
                </a:lnTo>
                <a:lnTo>
                  <a:pt x="4981794" y="0"/>
                </a:lnTo>
                <a:lnTo>
                  <a:pt x="5494247" y="0"/>
                </a:lnTo>
                <a:lnTo>
                  <a:pt x="5672422" y="0"/>
                </a:lnTo>
                <a:cubicBezTo>
                  <a:pt x="5770825" y="0"/>
                  <a:pt x="5850596" y="673328"/>
                  <a:pt x="5850596" y="1503919"/>
                </a:cubicBezTo>
                <a:cubicBezTo>
                  <a:pt x="5850596" y="2334511"/>
                  <a:pt x="5770825" y="3007838"/>
                  <a:pt x="5672422" y="3007838"/>
                </a:cubicBezTo>
                <a:lnTo>
                  <a:pt x="5494247" y="3007838"/>
                </a:lnTo>
                <a:lnTo>
                  <a:pt x="4981794" y="3007838"/>
                </a:lnTo>
                <a:lnTo>
                  <a:pt x="4954228" y="3007838"/>
                </a:lnTo>
                <a:lnTo>
                  <a:pt x="4194412" y="3007838"/>
                </a:lnTo>
                <a:lnTo>
                  <a:pt x="4194412" y="2992832"/>
                </a:lnTo>
                <a:lnTo>
                  <a:pt x="0" y="2992832"/>
                </a:lnTo>
                <a:close/>
              </a:path>
            </a:pathLst>
          </a:custGeom>
          <a:solidFill>
            <a:srgbClr val="FFFFFF"/>
          </a:solidFill>
          <a:ln w="0" cap="flat" cmpd="sng" algn="ctr">
            <a:noFill/>
            <a:prstDash val="solid"/>
            <a:miter lim="800000"/>
          </a:ln>
          <a:effectLst>
            <a:outerShdw blurRad="190500" sx="102000" sy="102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a:solidFill>
                <a:prstClr val="white"/>
              </a:solidFill>
              <a:latin typeface="等线" panose="020F0502020204030204"/>
              <a:ea typeface="等线" panose="02010600030101010101" pitchFamily="2" charset="-122"/>
            </a:endParaRPr>
          </a:p>
        </p:txBody>
      </p:sp>
      <p:sp>
        <p:nvSpPr>
          <p:cNvPr id="89090" name="文本框 27669"/>
          <p:cNvSpPr txBox="1">
            <a:spLocks noChangeArrowheads="1"/>
          </p:cNvSpPr>
          <p:nvPr/>
        </p:nvSpPr>
        <p:spPr bwMode="auto">
          <a:xfrm>
            <a:off x="6411870" y="1484784"/>
            <a:ext cx="4508666" cy="383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lvl="0" algn="just" eaLnBrk="1" hangingPunct="1">
              <a:lnSpc>
                <a:spcPct val="150000"/>
              </a:lnSpc>
              <a:spcBef>
                <a:spcPct val="0"/>
              </a:spcBef>
              <a:buNone/>
            </a:pPr>
            <a:endPar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endParaRPr>
          </a:p>
          <a:p>
            <a:pPr lvl="0" algn="just" eaLnBrk="1" hangingPunct="1">
              <a:lnSpc>
                <a:spcPct val="150000"/>
              </a:lnSpc>
              <a:spcBef>
                <a:spcPct val="0"/>
              </a:spcBef>
              <a:buNone/>
            </a:pPr>
            <a:r>
              <a:rPr lang="zh-CN" altLang="en-US" sz="1800" dirty="0">
                <a:latin typeface="微软雅黑" panose="020B0503020204020204" pitchFamily="34" charset="-122"/>
                <a:ea typeface="微软雅黑" panose="020B0503020204020204" pitchFamily="34" charset="-122"/>
              </a:rPr>
              <a:t> 改革开放之初，邓小平同志首先用“小康”来诠释中国式现代化，明确提出到</a:t>
            </a:r>
            <a:r>
              <a:rPr lang="en-US" altLang="zh-CN" sz="1800" dirty="0">
                <a:latin typeface="微软雅黑" panose="020B0503020204020204" pitchFamily="34" charset="-122"/>
                <a:ea typeface="微软雅黑" panose="020B0503020204020204" pitchFamily="34" charset="-122"/>
              </a:rPr>
              <a:t>20</a:t>
            </a:r>
            <a:r>
              <a:rPr lang="zh-CN" altLang="en-US" sz="1800" dirty="0">
                <a:latin typeface="微软雅黑" panose="020B0503020204020204" pitchFamily="34" charset="-122"/>
                <a:ea typeface="微软雅黑" panose="020B0503020204020204" pitchFamily="34" charset="-122"/>
              </a:rPr>
              <a:t>世纪末“</a:t>
            </a:r>
            <a:r>
              <a:rPr lang="zh-CN" altLang="en-US" sz="1800" b="1" dirty="0">
                <a:solidFill>
                  <a:srgbClr val="C00000"/>
                </a:solidFill>
                <a:latin typeface="微软雅黑" panose="020B0503020204020204" pitchFamily="34" charset="-122"/>
                <a:ea typeface="微软雅黑" panose="020B0503020204020204" pitchFamily="34" charset="-122"/>
              </a:rPr>
              <a:t>在中国建立一个小康社会</a:t>
            </a:r>
            <a:r>
              <a:rPr lang="zh-CN" altLang="en-US" sz="1800" dirty="0">
                <a:latin typeface="微软雅黑" panose="020B0503020204020204" pitchFamily="34" charset="-122"/>
                <a:ea typeface="微软雅黑" panose="020B0503020204020204" pitchFamily="34" charset="-122"/>
              </a:rPr>
              <a:t>”的奋斗目标。</a:t>
            </a:r>
            <a:endParaRPr lang="en-US" altLang="zh-CN" sz="1800" dirty="0">
              <a:latin typeface="微软雅黑" panose="020B0503020204020204" pitchFamily="34" charset="-122"/>
              <a:ea typeface="微软雅黑" panose="020B0503020204020204" pitchFamily="34" charset="-122"/>
            </a:endParaRPr>
          </a:p>
          <a:p>
            <a:pPr lvl="0" algn="just" eaLnBrk="1" hangingPunct="1">
              <a:lnSpc>
                <a:spcPct val="150000"/>
              </a:lnSpc>
              <a:spcBef>
                <a:spcPct val="0"/>
              </a:spcBef>
              <a:buNone/>
            </a:pPr>
            <a:r>
              <a:rPr lang="zh-CN" altLang="en-US" sz="1800" dirty="0">
                <a:latin typeface="微软雅黑" panose="020B0503020204020204" pitchFamily="34" charset="-122"/>
                <a:ea typeface="微软雅黑" panose="020B0503020204020204" pitchFamily="34" charset="-122"/>
              </a:rPr>
              <a:t>“我们要实现的四个现代化，是中国式的四个现代化。我们的四个现代化的概念，不是像你们那样的现代化的概念，而是‘小康之家’</a:t>
            </a: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 。”</a:t>
            </a:r>
            <a:endParaRPr lang="en-US" altLang="zh-CN" sz="18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1055440" y="548680"/>
            <a:ext cx="10081120" cy="581057"/>
          </a:xfrm>
          <a:prstGeom prst="rect">
            <a:avLst/>
          </a:prstGeom>
        </p:spPr>
        <p:txBody>
          <a:bodyPr wrap="square">
            <a:spAutoFit/>
          </a:bodyPr>
          <a:lstStyle/>
          <a:p>
            <a:pPr lvl="0" algn="ctr" eaLnBrk="1" hangingPunct="1">
              <a:lnSpc>
                <a:spcPct val="150000"/>
              </a:lnSpc>
            </a:pPr>
            <a:r>
              <a:rPr lang="en-US" altLang="zh-CN" sz="2400" b="1" dirty="0">
                <a:solidFill>
                  <a:schemeClr val="tx1">
                    <a:lumMod val="85000"/>
                    <a:lumOff val="15000"/>
                  </a:schemeClr>
                </a:solidFill>
                <a:latin typeface="微软雅黑" panose="020B0503020204020204" pitchFamily="34" charset="-122"/>
                <a:ea typeface="微软雅黑" panose="020B0503020204020204" pitchFamily="34" charset="-122"/>
              </a:rPr>
              <a:t>2.</a:t>
            </a: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 “小康”的初步提出</a:t>
            </a:r>
          </a:p>
        </p:txBody>
      </p:sp>
      <p:grpSp>
        <p:nvGrpSpPr>
          <p:cNvPr id="4" name="组合 3">
            <a:extLst>
              <a:ext uri="{FF2B5EF4-FFF2-40B4-BE49-F238E27FC236}">
                <a16:creationId xmlns="" xmlns:a16="http://schemas.microsoft.com/office/drawing/2014/main" id="{938B4670-A397-4CC6-8BC5-80698F2FD946}"/>
              </a:ext>
            </a:extLst>
          </p:cNvPr>
          <p:cNvGrpSpPr/>
          <p:nvPr/>
        </p:nvGrpSpPr>
        <p:grpSpPr>
          <a:xfrm>
            <a:off x="335360" y="1588331"/>
            <a:ext cx="6142330" cy="4484521"/>
            <a:chOff x="335360" y="1588331"/>
            <a:chExt cx="6142330" cy="4484521"/>
          </a:xfrm>
        </p:grpSpPr>
        <p:sp>
          <p:nvSpPr>
            <p:cNvPr id="2" name="矩形 1"/>
            <p:cNvSpPr/>
            <p:nvPr/>
          </p:nvSpPr>
          <p:spPr>
            <a:xfrm>
              <a:off x="335360" y="5589240"/>
              <a:ext cx="6142330" cy="4836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1979</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年</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12</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月，</a:t>
              </a:r>
              <a:r>
                <a:rPr lang="en-US" altLang="zh-CN" sz="1200" dirty="0" err="1">
                  <a:solidFill>
                    <a:schemeClr val="tx1">
                      <a:lumMod val="85000"/>
                      <a:lumOff val="15000"/>
                    </a:schemeClr>
                  </a:solidFill>
                  <a:latin typeface="微软雅黑" panose="020B0503020204020204" pitchFamily="34" charset="-122"/>
                  <a:ea typeface="微软雅黑" panose="020B0503020204020204" pitchFamily="34" charset="-122"/>
                </a:rPr>
                <a:t>邓小平</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会见日本首相</a:t>
              </a:r>
              <a:r>
                <a:rPr lang="en-US" altLang="zh-CN" sz="1200" dirty="0" err="1">
                  <a:solidFill>
                    <a:schemeClr val="tx1">
                      <a:lumMod val="85000"/>
                      <a:lumOff val="15000"/>
                    </a:schemeClr>
                  </a:solidFill>
                  <a:latin typeface="微软雅黑" panose="020B0503020204020204" pitchFamily="34" charset="-122"/>
                  <a:ea typeface="微软雅黑" panose="020B0503020204020204" pitchFamily="34" charset="-122"/>
                </a:rPr>
                <a:t>大平正芳</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3" cstate="print"/>
            <a:stretch>
              <a:fillRect/>
            </a:stretch>
          </p:blipFill>
          <p:spPr>
            <a:xfrm>
              <a:off x="756643" y="1588331"/>
              <a:ext cx="5257229" cy="4042708"/>
            </a:xfrm>
            <a:prstGeom prst="roundRect">
              <a:avLst>
                <a:gd name="adj" fmla="val 3597"/>
              </a:avLst>
            </a:prstGeom>
            <a:ln>
              <a:solidFill>
                <a:schemeClr val="bg2"/>
              </a:solidFill>
            </a:ln>
            <a:effectLst>
              <a:outerShdw blurRad="63500" sx="101000" sy="101000" algn="ctr" rotWithShape="0">
                <a:prstClr val="black">
                  <a:alpha val="5000"/>
                </a:prstClr>
              </a:outerShdw>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250"/>
                            </p:stCondLst>
                            <p:childTnLst>
                              <p:par>
                                <p:cTn id="13" presetID="22" presetClass="entr" presetSubtype="8"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750"/>
                                        <p:tgtEl>
                                          <p:spTgt spid="15"/>
                                        </p:tgtEl>
                                      </p:cBhvr>
                                    </p:animEffect>
                                  </p:childTnLst>
                                </p:cTn>
                              </p:par>
                            </p:childTnLst>
                          </p:cTn>
                        </p:par>
                        <p:par>
                          <p:cTn id="16" fill="hold">
                            <p:stCondLst>
                              <p:cond delay="200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89090"/>
                                        </p:tgtEl>
                                        <p:attrNameLst>
                                          <p:attrName>style.visibility</p:attrName>
                                        </p:attrNameLst>
                                      </p:cBhvr>
                                      <p:to>
                                        <p:strVal val="visible"/>
                                      </p:to>
                                    </p:set>
                                    <p:animEffect transition="in" filter="fade">
                                      <p:cBhvr>
                                        <p:cTn id="19" dur="500"/>
                                        <p:tgtEl>
                                          <p:spTgt spid="890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9090"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795246" y="2060848"/>
            <a:ext cx="10629346" cy="3131332"/>
            <a:chOff x="795246" y="2060848"/>
            <a:chExt cx="10629346" cy="3131332"/>
          </a:xfrm>
        </p:grpSpPr>
        <p:sp>
          <p:nvSpPr>
            <p:cNvPr id="17" name="任意多边形: 形状 16">
              <a:extLst>
                <a:ext uri="{FF2B5EF4-FFF2-40B4-BE49-F238E27FC236}">
                  <a16:creationId xmlns="" xmlns:a16="http://schemas.microsoft.com/office/drawing/2014/main" id="{D0492E54-E02B-4164-9B7F-CAA2E1C47D3C}"/>
                </a:ext>
              </a:extLst>
            </p:cNvPr>
            <p:cNvSpPr/>
            <p:nvPr/>
          </p:nvSpPr>
          <p:spPr>
            <a:xfrm>
              <a:off x="795246" y="2060848"/>
              <a:ext cx="10629346" cy="3131332"/>
            </a:xfrm>
            <a:custGeom>
              <a:avLst/>
              <a:gdLst>
                <a:gd name="connsiteX0" fmla="*/ 0 w 5850596"/>
                <a:gd name="connsiteY0" fmla="*/ 0 h 3007838"/>
                <a:gd name="connsiteX1" fmla="*/ 4194412 w 5850596"/>
                <a:gd name="connsiteY1" fmla="*/ 0 h 3007838"/>
                <a:gd name="connsiteX2" fmla="*/ 4554452 w 5850596"/>
                <a:gd name="connsiteY2" fmla="*/ 0 h 3007838"/>
                <a:gd name="connsiteX3" fmla="*/ 4954228 w 5850596"/>
                <a:gd name="connsiteY3" fmla="*/ 0 h 3007838"/>
                <a:gd name="connsiteX4" fmla="*/ 4981794 w 5850596"/>
                <a:gd name="connsiteY4" fmla="*/ 0 h 3007838"/>
                <a:gd name="connsiteX5" fmla="*/ 5494247 w 5850596"/>
                <a:gd name="connsiteY5" fmla="*/ 0 h 3007838"/>
                <a:gd name="connsiteX6" fmla="*/ 5672422 w 5850596"/>
                <a:gd name="connsiteY6" fmla="*/ 0 h 3007838"/>
                <a:gd name="connsiteX7" fmla="*/ 5850596 w 5850596"/>
                <a:gd name="connsiteY7" fmla="*/ 1503919 h 3007838"/>
                <a:gd name="connsiteX8" fmla="*/ 5672422 w 5850596"/>
                <a:gd name="connsiteY8" fmla="*/ 3007838 h 3007838"/>
                <a:gd name="connsiteX9" fmla="*/ 5494247 w 5850596"/>
                <a:gd name="connsiteY9" fmla="*/ 3007838 h 3007838"/>
                <a:gd name="connsiteX10" fmla="*/ 4981794 w 5850596"/>
                <a:gd name="connsiteY10" fmla="*/ 3007838 h 3007838"/>
                <a:gd name="connsiteX11" fmla="*/ 4954228 w 5850596"/>
                <a:gd name="connsiteY11" fmla="*/ 3007838 h 3007838"/>
                <a:gd name="connsiteX12" fmla="*/ 4194412 w 5850596"/>
                <a:gd name="connsiteY12" fmla="*/ 3007838 h 3007838"/>
                <a:gd name="connsiteX13" fmla="*/ 4194412 w 5850596"/>
                <a:gd name="connsiteY13" fmla="*/ 2992832 h 3007838"/>
                <a:gd name="connsiteX14" fmla="*/ 0 w 5850596"/>
                <a:gd name="connsiteY14" fmla="*/ 2992832 h 300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50596" h="3007838">
                  <a:moveTo>
                    <a:pt x="0" y="0"/>
                  </a:moveTo>
                  <a:lnTo>
                    <a:pt x="4194412" y="0"/>
                  </a:lnTo>
                  <a:lnTo>
                    <a:pt x="4554452" y="0"/>
                  </a:lnTo>
                  <a:lnTo>
                    <a:pt x="4954228" y="0"/>
                  </a:lnTo>
                  <a:lnTo>
                    <a:pt x="4981794" y="0"/>
                  </a:lnTo>
                  <a:lnTo>
                    <a:pt x="5494247" y="0"/>
                  </a:lnTo>
                  <a:lnTo>
                    <a:pt x="5672422" y="0"/>
                  </a:lnTo>
                  <a:cubicBezTo>
                    <a:pt x="5770825" y="0"/>
                    <a:pt x="5850596" y="673328"/>
                    <a:pt x="5850596" y="1503919"/>
                  </a:cubicBezTo>
                  <a:cubicBezTo>
                    <a:pt x="5850596" y="2334511"/>
                    <a:pt x="5770825" y="3007838"/>
                    <a:pt x="5672422" y="3007838"/>
                  </a:cubicBezTo>
                  <a:lnTo>
                    <a:pt x="5494247" y="3007838"/>
                  </a:lnTo>
                  <a:lnTo>
                    <a:pt x="4981794" y="3007838"/>
                  </a:lnTo>
                  <a:lnTo>
                    <a:pt x="4954228" y="3007838"/>
                  </a:lnTo>
                  <a:lnTo>
                    <a:pt x="4194412" y="3007838"/>
                  </a:lnTo>
                  <a:lnTo>
                    <a:pt x="4194412" y="2992832"/>
                  </a:lnTo>
                  <a:lnTo>
                    <a:pt x="0" y="2992832"/>
                  </a:lnTo>
                  <a:close/>
                </a:path>
              </a:pathLst>
            </a:custGeom>
            <a:solidFill>
              <a:srgbClr val="FFFFFF"/>
            </a:solidFill>
            <a:ln w="0" cap="flat" cmpd="sng" algn="ctr">
              <a:noFill/>
              <a:prstDash val="solid"/>
              <a:miter lim="800000"/>
            </a:ln>
            <a:effectLst>
              <a:outerShdw blurRad="190500" sx="102000" sy="102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a:solidFill>
                  <a:prstClr val="white"/>
                </a:solidFill>
                <a:latin typeface="等线" panose="020F0502020204030204"/>
                <a:ea typeface="等线" panose="02010600030101010101" pitchFamily="2" charset="-122"/>
              </a:endParaRPr>
            </a:p>
          </p:txBody>
        </p:sp>
        <p:pic>
          <p:nvPicPr>
            <p:cNvPr id="4" name="图片 3"/>
            <p:cNvPicPr>
              <a:picLocks noChangeAspect="1"/>
            </p:cNvPicPr>
            <p:nvPr/>
          </p:nvPicPr>
          <p:blipFill>
            <a:blip r:embed="rId3"/>
            <a:stretch>
              <a:fillRect/>
            </a:stretch>
          </p:blipFill>
          <p:spPr>
            <a:xfrm>
              <a:off x="1050449" y="2160584"/>
              <a:ext cx="5114384" cy="2931859"/>
            </a:xfrm>
            <a:prstGeom prst="roundRect">
              <a:avLst>
                <a:gd name="adj" fmla="val 4593"/>
              </a:avLst>
            </a:prstGeom>
            <a:ln>
              <a:solidFill>
                <a:schemeClr val="bg2"/>
              </a:solidFill>
            </a:ln>
            <a:effectLst>
              <a:outerShdw blurRad="63500" sx="101000" sy="101000" algn="ctr" rotWithShape="0">
                <a:prstClr val="black">
                  <a:alpha val="5000"/>
                </a:prstClr>
              </a:outerShdw>
            </a:effectLst>
          </p:spPr>
        </p:pic>
      </p:grpSp>
      <p:sp>
        <p:nvSpPr>
          <p:cNvPr id="89090" name="文本框 27669"/>
          <p:cNvSpPr txBox="1">
            <a:spLocks noChangeArrowheads="1"/>
          </p:cNvSpPr>
          <p:nvPr/>
        </p:nvSpPr>
        <p:spPr bwMode="auto">
          <a:xfrm>
            <a:off x="6420036" y="2116736"/>
            <a:ext cx="468052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lvl="0" algn="just" eaLnBrk="1" hangingPunct="1">
              <a:lnSpc>
                <a:spcPct val="150000"/>
              </a:lnSpc>
              <a:spcBef>
                <a:spcPct val="0"/>
              </a:spcBef>
              <a:buNone/>
            </a:pPr>
            <a:endPar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endParaRPr>
          </a:p>
          <a:p>
            <a:pPr lvl="0" algn="just" eaLnBrk="1" hangingPunct="1">
              <a:lnSpc>
                <a:spcPct val="150000"/>
              </a:lnSpc>
              <a:spcBef>
                <a:spcPct val="0"/>
              </a:spcBef>
              <a:buNone/>
            </a:pPr>
            <a:r>
              <a:rPr lang="en-US" altLang="zh-CN" sz="1800" dirty="0">
                <a:solidFill>
                  <a:schemeClr val="tx1">
                    <a:lumMod val="85000"/>
                    <a:lumOff val="15000"/>
                  </a:schemeClr>
                </a:solidFill>
                <a:latin typeface="微软雅黑" panose="020B0503020204020204" pitchFamily="34" charset="-122"/>
                <a:ea typeface="微软雅黑" panose="020B0503020204020204" pitchFamily="34" charset="-122"/>
              </a:rPr>
              <a:t> 20</a:t>
            </a: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世纪</a:t>
            </a:r>
            <a:r>
              <a:rPr lang="en-US" altLang="zh-CN" sz="1800" dirty="0">
                <a:solidFill>
                  <a:schemeClr val="tx1">
                    <a:lumMod val="85000"/>
                    <a:lumOff val="15000"/>
                  </a:schemeClr>
                </a:solidFill>
                <a:latin typeface="微软雅黑" panose="020B0503020204020204" pitchFamily="34" charset="-122"/>
                <a:ea typeface="微软雅黑" panose="020B0503020204020204" pitchFamily="34" charset="-122"/>
              </a:rPr>
              <a:t>90</a:t>
            </a: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年代，党的十五大提出</a:t>
            </a:r>
            <a:r>
              <a:rPr lang="en-US" altLang="zh-CN" sz="1800" dirty="0">
                <a:solidFill>
                  <a:schemeClr val="tx1">
                    <a:lumMod val="85000"/>
                    <a:lumOff val="15000"/>
                  </a:schemeClr>
                </a:solidFill>
                <a:latin typeface="微软雅黑" panose="020B0503020204020204" pitchFamily="34" charset="-122"/>
                <a:ea typeface="微软雅黑" panose="020B0503020204020204" pitchFamily="34" charset="-122"/>
              </a:rPr>
              <a:t>21</a:t>
            </a: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世纪中国社会发展的“三步走”发展目标：</a:t>
            </a:r>
            <a:endParaRPr lang="en-US" altLang="zh-CN" sz="1800" dirty="0">
              <a:solidFill>
                <a:schemeClr val="tx1">
                  <a:lumMod val="85000"/>
                  <a:lumOff val="15000"/>
                </a:schemeClr>
              </a:solidFill>
              <a:latin typeface="微软雅黑" panose="020B0503020204020204" pitchFamily="34" charset="-122"/>
              <a:ea typeface="微软雅黑" panose="020B0503020204020204" pitchFamily="34" charset="-122"/>
            </a:endParaRPr>
          </a:p>
          <a:p>
            <a:pPr lvl="0" algn="just" eaLnBrk="1" hangingPunct="1">
              <a:lnSpc>
                <a:spcPct val="150000"/>
              </a:lnSpc>
              <a:spcBef>
                <a:spcPct val="0"/>
              </a:spcBef>
              <a:buNone/>
            </a:pP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  第一个</a:t>
            </a:r>
            <a:r>
              <a:rPr lang="en-US" altLang="zh-CN" sz="1800" dirty="0">
                <a:solidFill>
                  <a:schemeClr val="tx1">
                    <a:lumMod val="85000"/>
                    <a:lumOff val="15000"/>
                  </a:schemeClr>
                </a:solidFill>
                <a:latin typeface="微软雅黑" panose="020B0503020204020204" pitchFamily="34" charset="-122"/>
                <a:ea typeface="微软雅黑" panose="020B0503020204020204" pitchFamily="34" charset="-122"/>
              </a:rPr>
              <a:t>10</a:t>
            </a: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年，全面建设小康；第二个</a:t>
            </a:r>
            <a:r>
              <a:rPr lang="en-US" altLang="zh-CN" sz="1800" dirty="0">
                <a:solidFill>
                  <a:schemeClr val="tx1">
                    <a:lumMod val="85000"/>
                    <a:lumOff val="15000"/>
                  </a:schemeClr>
                </a:solidFill>
                <a:latin typeface="微软雅黑" panose="020B0503020204020204" pitchFamily="34" charset="-122"/>
                <a:ea typeface="微软雅黑" panose="020B0503020204020204" pitchFamily="34" charset="-122"/>
              </a:rPr>
              <a:t>10</a:t>
            </a: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年，达到富裕小康水平；第三步，到</a:t>
            </a:r>
            <a:r>
              <a:rPr lang="en-US" altLang="zh-CN" sz="1800" dirty="0">
                <a:solidFill>
                  <a:schemeClr val="tx1">
                    <a:lumMod val="85000"/>
                    <a:lumOff val="15000"/>
                  </a:schemeClr>
                </a:solidFill>
                <a:latin typeface="微软雅黑" panose="020B0503020204020204" pitchFamily="34" charset="-122"/>
                <a:ea typeface="微软雅黑" panose="020B0503020204020204" pitchFamily="34" charset="-122"/>
              </a:rPr>
              <a:t>21</a:t>
            </a: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世纪中叶，基本实现现代化。</a:t>
            </a:r>
          </a:p>
        </p:txBody>
      </p:sp>
      <p:sp>
        <p:nvSpPr>
          <p:cNvPr id="6" name="矩形 5"/>
          <p:cNvSpPr/>
          <p:nvPr/>
        </p:nvSpPr>
        <p:spPr>
          <a:xfrm>
            <a:off x="3832167" y="548680"/>
            <a:ext cx="4527663" cy="646331"/>
          </a:xfrm>
          <a:prstGeom prst="rect">
            <a:avLst/>
          </a:prstGeom>
        </p:spPr>
        <p:txBody>
          <a:bodyPr wrap="none">
            <a:spAutoFit/>
          </a:bodyPr>
          <a:lstStyle/>
          <a:p>
            <a:pPr algn="ctr" eaLnBrk="1" hangingPunct="1">
              <a:lnSpc>
                <a:spcPct val="150000"/>
              </a:lnSpc>
            </a:pPr>
            <a:r>
              <a:rPr lang="en-US" altLang="zh-CN" sz="2400" b="1" dirty="0">
                <a:solidFill>
                  <a:schemeClr val="tx1">
                    <a:lumMod val="85000"/>
                    <a:lumOff val="15000"/>
                  </a:schemeClr>
                </a:solidFill>
                <a:latin typeface="微软雅黑" panose="020B0503020204020204" pitchFamily="34" charset="-122"/>
                <a:ea typeface="微软雅黑" panose="020B0503020204020204" pitchFamily="34" charset="-122"/>
              </a:rPr>
              <a:t>3.</a:t>
            </a: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 新的“三步走”发展目标</a:t>
            </a:r>
          </a:p>
        </p:txBody>
      </p:sp>
    </p:spTree>
    <p:extLst>
      <p:ext uri="{BB962C8B-B14F-4D97-AF65-F5344CB8AC3E}">
        <p14:creationId xmlns:p14="http://schemas.microsoft.com/office/powerpoint/2010/main" val="480083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8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3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89090"/>
                                        </p:tgtEl>
                                        <p:attrNameLst>
                                          <p:attrName>style.visibility</p:attrName>
                                        </p:attrNameLst>
                                      </p:cBhvr>
                                      <p:to>
                                        <p:strVal val="visible"/>
                                      </p:to>
                                    </p:set>
                                    <p:animEffect transition="in" filter="fade">
                                      <p:cBhvr>
                                        <p:cTn id="15" dur="500"/>
                                        <p:tgtEl>
                                          <p:spTgt spid="890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1.3"/>
</p:tagLst>
</file>

<file path=ppt/tags/tag2.xml><?xml version="1.0" encoding="utf-8"?>
<p:tagLst xmlns:a="http://schemas.openxmlformats.org/drawingml/2006/main" xmlns:r="http://schemas.openxmlformats.org/officeDocument/2006/relationships" xmlns:p="http://schemas.openxmlformats.org/presentationml/2006/main">
  <p:tag name="ISLIDE.DIAGRAM" val="211330"/>
</p:tagLst>
</file>

<file path=ppt/tags/tag3.xml><?xml version="1.0" encoding="utf-8"?>
<p:tagLst xmlns:a="http://schemas.openxmlformats.org/drawingml/2006/main" xmlns:r="http://schemas.openxmlformats.org/officeDocument/2006/relationships" xmlns:p="http://schemas.openxmlformats.org/presentationml/2006/main">
  <p:tag name="PA" val="v5.0.5"/>
</p:tagLst>
</file>

<file path=ppt/theme/theme1.xml><?xml version="1.0" encoding="utf-8"?>
<a:theme xmlns:a="http://schemas.openxmlformats.org/drawingml/2006/main" name="template">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A7A7A7"/>
      </a:dk2>
      <a:lt2>
        <a:srgbClr val="535353"/>
      </a:lt2>
      <a:accent1>
        <a:srgbClr val="5B9BD5"/>
      </a:accent1>
      <a:accent2>
        <a:srgbClr val="ED7D31"/>
      </a:accent2>
      <a:accent3>
        <a:srgbClr val="FFFFFF"/>
      </a:accent3>
      <a:accent4>
        <a:srgbClr val="000000"/>
      </a:accent4>
      <a:accent5>
        <a:srgbClr val="B6CBE6"/>
      </a:accent5>
      <a:accent6>
        <a:srgbClr val="D4702B"/>
      </a:accent6>
      <a:hlink>
        <a:srgbClr val="0000FF"/>
      </a:hlink>
      <a:folHlink>
        <a:srgbClr val="FF00FF"/>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2324</Words>
  <Application>Microsoft Office PowerPoint</Application>
  <PresentationFormat>宽屏</PresentationFormat>
  <Paragraphs>227</Paragraphs>
  <Slides>41</Slides>
  <Notes>8</Notes>
  <HiddenSlides>0</HiddenSlides>
  <MMClips>4</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41</vt:i4>
      </vt:variant>
    </vt:vector>
  </HeadingPairs>
  <TitlesOfParts>
    <vt:vector size="57" baseType="lpstr">
      <vt:lpstr>Avenir Roman</vt:lpstr>
      <vt:lpstr>Cordia New</vt:lpstr>
      <vt:lpstr>Heiti SC Medium</vt:lpstr>
      <vt:lpstr>Songti SC Regular</vt:lpstr>
      <vt:lpstr>等线</vt:lpstr>
      <vt:lpstr>华文行楷</vt:lpstr>
      <vt:lpstr>华文新魏</vt:lpstr>
      <vt:lpstr>华文中宋</vt:lpstr>
      <vt:lpstr>宋体</vt:lpstr>
      <vt:lpstr>微软雅黑</vt:lpstr>
      <vt:lpstr>Arial</vt:lpstr>
      <vt:lpstr>Calibri</vt:lpstr>
      <vt:lpstr>Calibri Light</vt:lpstr>
      <vt:lpstr>Helvetica</vt:lpstr>
      <vt:lpstr>Wingdings</vt:lpstr>
      <vt:lpstr>template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2018-10-23T12:14:05Z</dcterms:created>
  <dcterms:modified xsi:type="dcterms:W3CDTF">2018-11-27T09:04:46Z</dcterms:modified>
</cp:coreProperties>
</file>